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xml" ContentType="application/vnd.openxmlformats-officedocument.presentationml.tags+xml"/>
  <Override PartName="/ppt/charts/chart1.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2.xml" ContentType="application/vnd.openxmlformats-officedocument.presentationml.tags+xml"/>
  <Override PartName="/ppt/notesSlides/notesSlide40.xml" ContentType="application/vnd.openxmlformats-officedocument.presentationml.notesSlide+xml"/>
  <Override PartName="/ppt/tags/tag3.xml" ContentType="application/vnd.openxmlformats-officedocument.presentationml.tags+xml"/>
  <Override PartName="/ppt/notesSlides/notesSlide41.xml" ContentType="application/vnd.openxmlformats-officedocument.presentationml.notesSlide+xml"/>
  <Override PartName="/ppt/tags/tag4.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3" r:id="rId2"/>
  </p:sldMasterIdLst>
  <p:notesMasterIdLst>
    <p:notesMasterId r:id="rId81"/>
  </p:notesMasterIdLst>
  <p:sldIdLst>
    <p:sldId id="256" r:id="rId3"/>
    <p:sldId id="340" r:id="rId4"/>
    <p:sldId id="347" r:id="rId5"/>
    <p:sldId id="344" r:id="rId6"/>
    <p:sldId id="382" r:id="rId7"/>
    <p:sldId id="400" r:id="rId8"/>
    <p:sldId id="342" r:id="rId9"/>
    <p:sldId id="270" r:id="rId10"/>
    <p:sldId id="348" r:id="rId11"/>
    <p:sldId id="349" r:id="rId12"/>
    <p:sldId id="350" r:id="rId13"/>
    <p:sldId id="351" r:id="rId14"/>
    <p:sldId id="352" r:id="rId15"/>
    <p:sldId id="353" r:id="rId16"/>
    <p:sldId id="343" r:id="rId17"/>
    <p:sldId id="354" r:id="rId18"/>
    <p:sldId id="360" r:id="rId19"/>
    <p:sldId id="357" r:id="rId20"/>
    <p:sldId id="358" r:id="rId21"/>
    <p:sldId id="359" r:id="rId22"/>
    <p:sldId id="361" r:id="rId23"/>
    <p:sldId id="362" r:id="rId24"/>
    <p:sldId id="364" r:id="rId25"/>
    <p:sldId id="355" r:id="rId26"/>
    <p:sldId id="356" r:id="rId27"/>
    <p:sldId id="341" r:id="rId28"/>
    <p:sldId id="366" r:id="rId29"/>
    <p:sldId id="367" r:id="rId30"/>
    <p:sldId id="372" r:id="rId31"/>
    <p:sldId id="369" r:id="rId32"/>
    <p:sldId id="370" r:id="rId33"/>
    <p:sldId id="371" r:id="rId34"/>
    <p:sldId id="373" r:id="rId35"/>
    <p:sldId id="374" r:id="rId36"/>
    <p:sldId id="375" r:id="rId37"/>
    <p:sldId id="376" r:id="rId38"/>
    <p:sldId id="377" r:id="rId39"/>
    <p:sldId id="378" r:id="rId40"/>
    <p:sldId id="379" r:id="rId41"/>
    <p:sldId id="381" r:id="rId42"/>
    <p:sldId id="345" r:id="rId43"/>
    <p:sldId id="384" r:id="rId44"/>
    <p:sldId id="383" r:id="rId45"/>
    <p:sldId id="365" r:id="rId46"/>
    <p:sldId id="301" r:id="rId47"/>
    <p:sldId id="302" r:id="rId48"/>
    <p:sldId id="304" r:id="rId49"/>
    <p:sldId id="305" r:id="rId50"/>
    <p:sldId id="306" r:id="rId51"/>
    <p:sldId id="309" r:id="rId52"/>
    <p:sldId id="310" r:id="rId53"/>
    <p:sldId id="311" r:id="rId54"/>
    <p:sldId id="389" r:id="rId55"/>
    <p:sldId id="390" r:id="rId56"/>
    <p:sldId id="391" r:id="rId57"/>
    <p:sldId id="392" r:id="rId58"/>
    <p:sldId id="393" r:id="rId59"/>
    <p:sldId id="394" r:id="rId60"/>
    <p:sldId id="314" r:id="rId61"/>
    <p:sldId id="316" r:id="rId62"/>
    <p:sldId id="398" r:id="rId63"/>
    <p:sldId id="396" r:id="rId64"/>
    <p:sldId id="397" r:id="rId65"/>
    <p:sldId id="308" r:id="rId66"/>
    <p:sldId id="386" r:id="rId67"/>
    <p:sldId id="387" r:id="rId68"/>
    <p:sldId id="388" r:id="rId69"/>
    <p:sldId id="385" r:id="rId70"/>
    <p:sldId id="401" r:id="rId71"/>
    <p:sldId id="403" r:id="rId72"/>
    <p:sldId id="323" r:id="rId73"/>
    <p:sldId id="402" r:id="rId74"/>
    <p:sldId id="324" r:id="rId75"/>
    <p:sldId id="334" r:id="rId76"/>
    <p:sldId id="335" r:id="rId77"/>
    <p:sldId id="333" r:id="rId78"/>
    <p:sldId id="266" r:id="rId79"/>
    <p:sldId id="267" r:id="rId8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odrigo Fresco" initials="RFR"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727" autoAdjust="0"/>
    <p:restoredTop sz="76567" autoAdjust="0"/>
  </p:normalViewPr>
  <p:slideViewPr>
    <p:cSldViewPr snapToGrid="0" snapToObjects="1">
      <p:cViewPr varScale="1">
        <p:scale>
          <a:sx n="33" d="100"/>
          <a:sy n="33" d="100"/>
        </p:scale>
        <p:origin x="-680" y="-96"/>
      </p:cViewPr>
      <p:guideLst>
        <p:guide orient="horz" pos="2109"/>
        <p:guide pos="1856"/>
      </p:guideLst>
    </p:cSldViewPr>
  </p:slideViewPr>
  <p:notesTextViewPr>
    <p:cViewPr>
      <p:scale>
        <a:sx n="100" d="100"/>
        <a:sy n="100" d="100"/>
      </p:scale>
      <p:origin x="0" y="0"/>
    </p:cViewPr>
  </p:notesTextViewPr>
  <p:sorterViewPr>
    <p:cViewPr>
      <p:scale>
        <a:sx n="66" d="100"/>
        <a:sy n="66" d="100"/>
      </p:scale>
      <p:origin x="0" y="3728"/>
    </p:cViewPr>
  </p:sorterViewPr>
  <p:notesViewPr>
    <p:cSldViewPr snapToGrid="0" snapToObjects="1">
      <p:cViewPr varScale="1">
        <p:scale>
          <a:sx n="89" d="100"/>
          <a:sy n="89" d="100"/>
        </p:scale>
        <p:origin x="-2696" y="1596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80" Type="http://schemas.openxmlformats.org/officeDocument/2006/relationships/slide" Target="slides/slide78.xml"/><Relationship Id="rId81" Type="http://schemas.openxmlformats.org/officeDocument/2006/relationships/notesMaster" Target="notesMasters/notesMaster1.xml"/><Relationship Id="rId82" Type="http://schemas.openxmlformats.org/officeDocument/2006/relationships/printerSettings" Target="printerSettings/printerSettings1.bin"/><Relationship Id="rId83" Type="http://schemas.openxmlformats.org/officeDocument/2006/relationships/commentAuthors" Target="commentAuthors.xml"/><Relationship Id="rId84" Type="http://schemas.openxmlformats.org/officeDocument/2006/relationships/presProps" Target="presProps.xml"/><Relationship Id="rId85" Type="http://schemas.openxmlformats.org/officeDocument/2006/relationships/viewProps" Target="viewProps.xml"/><Relationship Id="rId86" Type="http://schemas.openxmlformats.org/officeDocument/2006/relationships/theme" Target="theme/theme1.xml"/><Relationship Id="rId8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Chart%20in%20Microsoft%20Office%20PowerPoint"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manualLayout>
          <c:layoutTarget val="inner"/>
          <c:xMode val="edge"/>
          <c:yMode val="edge"/>
          <c:x val="0.0794661180776512"/>
          <c:y val="0.0609563311380529"/>
          <c:w val="0.905257430016634"/>
          <c:h val="0.82373333496426"/>
        </c:manualLayout>
      </c:layout>
      <c:barChart>
        <c:barDir val="col"/>
        <c:grouping val="clustered"/>
        <c:varyColors val="0"/>
        <c:ser>
          <c:idx val="0"/>
          <c:order val="0"/>
          <c:tx>
            <c:strRef>
              <c:f>'[Chart in Microsoft Office PowerPoint]Sheet1'!$B$1</c:f>
              <c:strCache>
                <c:ptCount val="1"/>
                <c:pt idx="0">
                  <c:v>Breast Cancer and Myeloma</c:v>
                </c:pt>
              </c:strCache>
            </c:strRef>
          </c:tx>
          <c:spPr>
            <a:solidFill>
              <a:srgbClr val="00446A"/>
            </a:solidFill>
            <a:scene3d>
              <a:camera prst="orthographicFront"/>
              <a:lightRig rig="threePt" dir="t">
                <a:rot lat="0" lon="0" rev="1200000"/>
              </a:lightRig>
            </a:scene3d>
            <a:sp3d>
              <a:bevelT/>
            </a:sp3d>
          </c:spPr>
          <c:invertIfNegative val="0"/>
          <c:dLbls>
            <c:dLbl>
              <c:idx val="0"/>
              <c:layout/>
              <c:tx>
                <c:rich>
                  <a:bodyPr/>
                  <a:lstStyle/>
                  <a:p>
                    <a:r>
                      <a:rPr lang="en-US" sz="1400" b="1" smtClean="0">
                        <a:solidFill>
                          <a:srgbClr val="00446A"/>
                        </a:solidFill>
                      </a:rPr>
                      <a:t>58%</a:t>
                    </a:r>
                    <a:endParaRPr lang="en-US" sz="1400" b="1">
                      <a:solidFill>
                        <a:srgbClr val="00446A"/>
                      </a:solidFill>
                    </a:endParaRPr>
                  </a:p>
                </c:rich>
              </c:tx>
              <c:showLegendKey val="0"/>
              <c:showVal val="1"/>
              <c:showCatName val="0"/>
              <c:showSerName val="0"/>
              <c:showPercent val="0"/>
              <c:showBubbleSize val="0"/>
            </c:dLbl>
            <c:dLbl>
              <c:idx val="1"/>
              <c:layout/>
              <c:tx>
                <c:rich>
                  <a:bodyPr/>
                  <a:lstStyle/>
                  <a:p>
                    <a:r>
                      <a:rPr lang="en-US" sz="1400" b="1" smtClean="0">
                        <a:solidFill>
                          <a:srgbClr val="00446A"/>
                        </a:solidFill>
                      </a:rPr>
                      <a:t>32%</a:t>
                    </a:r>
                    <a:endParaRPr lang="en-US" sz="1400" b="1">
                      <a:solidFill>
                        <a:srgbClr val="00446A"/>
                      </a:solidFill>
                    </a:endParaRPr>
                  </a:p>
                </c:rich>
              </c:tx>
              <c:showLegendKey val="0"/>
              <c:showVal val="1"/>
              <c:showCatName val="0"/>
              <c:showSerName val="0"/>
              <c:showPercent val="0"/>
              <c:showBubbleSize val="0"/>
            </c:dLbl>
            <c:txPr>
              <a:bodyPr/>
              <a:lstStyle/>
              <a:p>
                <a:pPr>
                  <a:defRPr sz="1400" b="1">
                    <a:solidFill>
                      <a:srgbClr val="00446A"/>
                    </a:solidFill>
                  </a:defRPr>
                </a:pPr>
                <a:endParaRPr lang="en-US"/>
              </a:p>
            </c:txPr>
            <c:showLegendKey val="0"/>
            <c:showVal val="1"/>
            <c:showCatName val="0"/>
            <c:showSerName val="0"/>
            <c:showPercent val="0"/>
            <c:showBubbleSize val="0"/>
            <c:showLeaderLines val="0"/>
          </c:dLbls>
          <c:cat>
            <c:strRef>
              <c:f>'[Chart in Microsoft Office PowerPoint]Sheet1'!$A$2:$A$3</c:f>
              <c:strCache>
                <c:ptCount val="2"/>
                <c:pt idx="0">
                  <c:v>Prior SRE</c:v>
                </c:pt>
                <c:pt idx="1">
                  <c:v>No Prior SRE</c:v>
                </c:pt>
              </c:strCache>
            </c:strRef>
          </c:cat>
          <c:val>
            <c:numRef>
              <c:f>'[Chart in Microsoft Office PowerPoint]Sheet1'!$B$2:$B$3</c:f>
              <c:numCache>
                <c:formatCode>General</c:formatCode>
                <c:ptCount val="2"/>
                <c:pt idx="0">
                  <c:v>58.0</c:v>
                </c:pt>
                <c:pt idx="1">
                  <c:v>32.0</c:v>
                </c:pt>
              </c:numCache>
            </c:numRef>
          </c:val>
        </c:ser>
        <c:ser>
          <c:idx val="1"/>
          <c:order val="1"/>
          <c:tx>
            <c:strRef>
              <c:f>'[Chart in Microsoft Office PowerPoint]Sheet1'!$C$1</c:f>
              <c:strCache>
                <c:ptCount val="1"/>
                <c:pt idx="0">
                  <c:v>Prostate Cancer</c:v>
                </c:pt>
              </c:strCache>
            </c:strRef>
          </c:tx>
          <c:spPr>
            <a:solidFill>
              <a:srgbClr val="F16143"/>
            </a:solidFill>
            <a:scene3d>
              <a:camera prst="orthographicFront"/>
              <a:lightRig rig="threePt" dir="t">
                <a:rot lat="0" lon="0" rev="1200000"/>
              </a:lightRig>
            </a:scene3d>
            <a:sp3d>
              <a:bevelT w="63500" h="25400"/>
            </a:sp3d>
          </c:spPr>
          <c:invertIfNegative val="0"/>
          <c:dLbls>
            <c:dLbl>
              <c:idx val="0"/>
              <c:layout/>
              <c:tx>
                <c:rich>
                  <a:bodyPr/>
                  <a:lstStyle/>
                  <a:p>
                    <a:r>
                      <a:rPr lang="en-US" sz="1400" b="1" smtClean="0">
                        <a:solidFill>
                          <a:srgbClr val="00446A"/>
                        </a:solidFill>
                      </a:rPr>
                      <a:t>51%</a:t>
                    </a:r>
                    <a:endParaRPr lang="en-US" sz="1400" b="1">
                      <a:solidFill>
                        <a:srgbClr val="00446A"/>
                      </a:solidFill>
                    </a:endParaRPr>
                  </a:p>
                </c:rich>
              </c:tx>
              <c:showLegendKey val="0"/>
              <c:showVal val="1"/>
              <c:showCatName val="0"/>
              <c:showSerName val="0"/>
              <c:showPercent val="0"/>
              <c:showBubbleSize val="0"/>
            </c:dLbl>
            <c:dLbl>
              <c:idx val="1"/>
              <c:layout/>
              <c:tx>
                <c:rich>
                  <a:bodyPr/>
                  <a:lstStyle/>
                  <a:p>
                    <a:r>
                      <a:rPr lang="en-US" sz="1400" b="1" smtClean="0">
                        <a:solidFill>
                          <a:srgbClr val="00446A"/>
                        </a:solidFill>
                      </a:rPr>
                      <a:t>47%</a:t>
                    </a:r>
                    <a:endParaRPr lang="en-US" sz="1400" b="1">
                      <a:solidFill>
                        <a:srgbClr val="00446A"/>
                      </a:solidFill>
                    </a:endParaRPr>
                  </a:p>
                </c:rich>
              </c:tx>
              <c:showLegendKey val="0"/>
              <c:showVal val="1"/>
              <c:showCatName val="0"/>
              <c:showSerName val="0"/>
              <c:showPercent val="0"/>
              <c:showBubbleSize val="0"/>
            </c:dLbl>
            <c:txPr>
              <a:bodyPr/>
              <a:lstStyle/>
              <a:p>
                <a:pPr>
                  <a:defRPr sz="1400" b="1">
                    <a:solidFill>
                      <a:srgbClr val="00446A"/>
                    </a:solidFill>
                  </a:defRPr>
                </a:pPr>
                <a:endParaRPr lang="en-US"/>
              </a:p>
            </c:txPr>
            <c:showLegendKey val="0"/>
            <c:showVal val="1"/>
            <c:showCatName val="0"/>
            <c:showSerName val="0"/>
            <c:showPercent val="0"/>
            <c:showBubbleSize val="0"/>
            <c:showLeaderLines val="0"/>
          </c:dLbls>
          <c:cat>
            <c:strRef>
              <c:f>'[Chart in Microsoft Office PowerPoint]Sheet1'!$A$2:$A$3</c:f>
              <c:strCache>
                <c:ptCount val="2"/>
                <c:pt idx="0">
                  <c:v>Prior SRE</c:v>
                </c:pt>
                <c:pt idx="1">
                  <c:v>No Prior SRE</c:v>
                </c:pt>
              </c:strCache>
            </c:strRef>
          </c:cat>
          <c:val>
            <c:numRef>
              <c:f>'[Chart in Microsoft Office PowerPoint]Sheet1'!$C$2:$C$3</c:f>
              <c:numCache>
                <c:formatCode>General</c:formatCode>
                <c:ptCount val="2"/>
                <c:pt idx="0">
                  <c:v>51.0</c:v>
                </c:pt>
                <c:pt idx="1">
                  <c:v>47.0</c:v>
                </c:pt>
              </c:numCache>
            </c:numRef>
          </c:val>
        </c:ser>
        <c:ser>
          <c:idx val="2"/>
          <c:order val="2"/>
          <c:tx>
            <c:strRef>
              <c:f>'[Chart in Microsoft Office PowerPoint]Sheet1'!$D$1</c:f>
              <c:strCache>
                <c:ptCount val="1"/>
                <c:pt idx="0">
                  <c:v>Lung Cancer and Other Tumor Types</c:v>
                </c:pt>
              </c:strCache>
            </c:strRef>
          </c:tx>
          <c:spPr>
            <a:solidFill>
              <a:schemeClr val="bg1">
                <a:lumMod val="50000"/>
              </a:schemeClr>
            </a:solidFill>
            <a:scene3d>
              <a:camera prst="orthographicFront"/>
              <a:lightRig rig="threePt" dir="t">
                <a:rot lat="0" lon="0" rev="1200000"/>
              </a:lightRig>
            </a:scene3d>
            <a:sp3d>
              <a:bevelT w="63500" h="25400"/>
            </a:sp3d>
          </c:spPr>
          <c:invertIfNegative val="0"/>
          <c:dLbls>
            <c:dLbl>
              <c:idx val="0"/>
              <c:layout/>
              <c:tx>
                <c:rich>
                  <a:bodyPr/>
                  <a:lstStyle/>
                  <a:p>
                    <a:r>
                      <a:rPr lang="en-US" sz="1400" b="1" smtClean="0">
                        <a:solidFill>
                          <a:srgbClr val="00446A"/>
                        </a:solidFill>
                      </a:rPr>
                      <a:t>52%</a:t>
                    </a:r>
                    <a:endParaRPr lang="en-US" sz="1400" b="1">
                      <a:solidFill>
                        <a:srgbClr val="00446A"/>
                      </a:solidFill>
                    </a:endParaRPr>
                  </a:p>
                </c:rich>
              </c:tx>
              <c:showLegendKey val="0"/>
              <c:showVal val="1"/>
              <c:showCatName val="0"/>
              <c:showSerName val="0"/>
              <c:showPercent val="0"/>
              <c:showBubbleSize val="0"/>
            </c:dLbl>
            <c:dLbl>
              <c:idx val="1"/>
              <c:layout/>
              <c:tx>
                <c:rich>
                  <a:bodyPr/>
                  <a:lstStyle/>
                  <a:p>
                    <a:r>
                      <a:rPr lang="en-US" sz="1400" b="1" smtClean="0">
                        <a:solidFill>
                          <a:srgbClr val="00446A"/>
                        </a:solidFill>
                      </a:rPr>
                      <a:t>40%</a:t>
                    </a:r>
                    <a:endParaRPr lang="en-US" sz="1400" b="1">
                      <a:solidFill>
                        <a:srgbClr val="00446A"/>
                      </a:solidFill>
                    </a:endParaRPr>
                  </a:p>
                </c:rich>
              </c:tx>
              <c:showLegendKey val="0"/>
              <c:showVal val="1"/>
              <c:showCatName val="0"/>
              <c:showSerName val="0"/>
              <c:showPercent val="0"/>
              <c:showBubbleSize val="0"/>
            </c:dLbl>
            <c:txPr>
              <a:bodyPr/>
              <a:lstStyle/>
              <a:p>
                <a:pPr>
                  <a:defRPr sz="1400" b="1">
                    <a:solidFill>
                      <a:srgbClr val="00446A"/>
                    </a:solidFill>
                  </a:defRPr>
                </a:pPr>
                <a:endParaRPr lang="en-US"/>
              </a:p>
            </c:txPr>
            <c:showLegendKey val="0"/>
            <c:showVal val="1"/>
            <c:showCatName val="0"/>
            <c:showSerName val="0"/>
            <c:showPercent val="0"/>
            <c:showBubbleSize val="0"/>
            <c:showLeaderLines val="0"/>
          </c:dLbls>
          <c:cat>
            <c:strRef>
              <c:f>'[Chart in Microsoft Office PowerPoint]Sheet1'!$A$2:$A$3</c:f>
              <c:strCache>
                <c:ptCount val="2"/>
                <c:pt idx="0">
                  <c:v>Prior SRE</c:v>
                </c:pt>
                <c:pt idx="1">
                  <c:v>No Prior SRE</c:v>
                </c:pt>
              </c:strCache>
            </c:strRef>
          </c:cat>
          <c:val>
            <c:numRef>
              <c:f>'[Chart in Microsoft Office PowerPoint]Sheet1'!$D$2:$D$3</c:f>
              <c:numCache>
                <c:formatCode>General</c:formatCode>
                <c:ptCount val="2"/>
                <c:pt idx="0">
                  <c:v>52.0</c:v>
                </c:pt>
                <c:pt idx="1">
                  <c:v>40.0</c:v>
                </c:pt>
              </c:numCache>
            </c:numRef>
          </c:val>
        </c:ser>
        <c:dLbls>
          <c:showLegendKey val="0"/>
          <c:showVal val="0"/>
          <c:showCatName val="0"/>
          <c:showSerName val="0"/>
          <c:showPercent val="0"/>
          <c:showBubbleSize val="0"/>
        </c:dLbls>
        <c:gapWidth val="200"/>
        <c:overlap val="-30"/>
        <c:axId val="1780390552"/>
        <c:axId val="-2016311016"/>
      </c:barChart>
      <c:catAx>
        <c:axId val="1780390552"/>
        <c:scaling>
          <c:orientation val="minMax"/>
        </c:scaling>
        <c:delete val="0"/>
        <c:axPos val="b"/>
        <c:majorTickMark val="out"/>
        <c:minorTickMark val="none"/>
        <c:tickLblPos val="nextTo"/>
        <c:spPr>
          <a:ln>
            <a:solidFill>
              <a:schemeClr val="accent1"/>
            </a:solidFill>
          </a:ln>
        </c:spPr>
        <c:txPr>
          <a:bodyPr/>
          <a:lstStyle/>
          <a:p>
            <a:pPr>
              <a:defRPr sz="1400" b="1">
                <a:solidFill>
                  <a:srgbClr val="00446A"/>
                </a:solidFill>
              </a:defRPr>
            </a:pPr>
            <a:endParaRPr lang="en-US"/>
          </a:p>
        </c:txPr>
        <c:crossAx val="-2016311016"/>
        <c:crosses val="autoZero"/>
        <c:auto val="1"/>
        <c:lblAlgn val="ctr"/>
        <c:lblOffset val="100"/>
        <c:noMultiLvlLbl val="0"/>
      </c:catAx>
      <c:valAx>
        <c:axId val="-2016311016"/>
        <c:scaling>
          <c:orientation val="minMax"/>
        </c:scaling>
        <c:delete val="0"/>
        <c:axPos val="l"/>
        <c:numFmt formatCode="General" sourceLinked="1"/>
        <c:majorTickMark val="out"/>
        <c:minorTickMark val="none"/>
        <c:tickLblPos val="nextTo"/>
        <c:spPr>
          <a:ln>
            <a:solidFill>
              <a:schemeClr val="accent1"/>
            </a:solidFill>
          </a:ln>
        </c:spPr>
        <c:txPr>
          <a:bodyPr/>
          <a:lstStyle/>
          <a:p>
            <a:pPr>
              <a:defRPr sz="1400" b="1">
                <a:solidFill>
                  <a:srgbClr val="00446A"/>
                </a:solidFill>
              </a:defRPr>
            </a:pPr>
            <a:endParaRPr lang="en-US"/>
          </a:p>
        </c:txPr>
        <c:crossAx val="178039055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A86713-E668-428B-A92E-464B04252402}" type="doc">
      <dgm:prSet loTypeId="urn:microsoft.com/office/officeart/2005/8/layout/hList1" loCatId="list" qsTypeId="urn:microsoft.com/office/officeart/2005/8/quickstyle/simple1" qsCatId="simple" csTypeId="urn:microsoft.com/office/officeart/2005/8/colors/accent3_2" csCatId="accent3" phldr="1"/>
      <dgm:spPr/>
    </dgm:pt>
    <dgm:pt modelId="{CA47E8B8-6AA8-4854-A653-D1619DCEE5ED}">
      <dgm:prSet phldrT="[Text]" custT="1"/>
      <dgm:spPr/>
      <dgm:t>
        <a:bodyPr/>
        <a:lstStyle/>
        <a:p>
          <a:pPr>
            <a:lnSpc>
              <a:spcPct val="100000"/>
            </a:lnSpc>
            <a:spcBef>
              <a:spcPct val="0"/>
            </a:spcBef>
            <a:spcAft>
              <a:spcPts val="600"/>
            </a:spcAft>
          </a:pPr>
          <a:r>
            <a:rPr lang="en-GB" sz="1600" b="1" dirty="0" smtClean="0">
              <a:latin typeface="Comic Sans MS"/>
              <a:cs typeface="Comic Sans MS"/>
            </a:rPr>
            <a:t>CONSECUENCIAS DIRECTAS PARA PACIENTES</a:t>
          </a:r>
          <a:endParaRPr lang="en-GB" sz="1600" baseline="30000" dirty="0">
            <a:latin typeface="Comic Sans MS"/>
            <a:cs typeface="Comic Sans MS"/>
          </a:endParaRPr>
        </a:p>
      </dgm:t>
    </dgm:pt>
    <dgm:pt modelId="{3ABCB5EF-32A6-45BE-86FD-2A51D571CA0B}" type="parTrans" cxnId="{45BDA52F-A717-4AA2-8AF5-0509015A83DD}">
      <dgm:prSet/>
      <dgm:spPr/>
      <dgm:t>
        <a:bodyPr/>
        <a:lstStyle/>
        <a:p>
          <a:endParaRPr lang="en-GB">
            <a:latin typeface="Comic Sans MS"/>
            <a:cs typeface="Comic Sans MS"/>
          </a:endParaRPr>
        </a:p>
      </dgm:t>
    </dgm:pt>
    <dgm:pt modelId="{DF52D511-3378-4645-A3A6-9CBD44C34565}" type="sibTrans" cxnId="{45BDA52F-A717-4AA2-8AF5-0509015A83DD}">
      <dgm:prSet/>
      <dgm:spPr/>
      <dgm:t>
        <a:bodyPr/>
        <a:lstStyle/>
        <a:p>
          <a:endParaRPr lang="en-GB">
            <a:latin typeface="Comic Sans MS"/>
            <a:cs typeface="Comic Sans MS"/>
          </a:endParaRPr>
        </a:p>
      </dgm:t>
    </dgm:pt>
    <dgm:pt modelId="{AFC88ABC-2AB7-4FE3-BEC2-875F01141950}">
      <dgm:prSet phldrT="[Text]" custT="1"/>
      <dgm:spPr/>
      <dgm:t>
        <a:bodyPr/>
        <a:lstStyle/>
        <a:p>
          <a:pPr>
            <a:lnSpc>
              <a:spcPct val="100000"/>
            </a:lnSpc>
            <a:spcAft>
              <a:spcPts val="600"/>
            </a:spcAft>
          </a:pPr>
          <a:r>
            <a:rPr lang="en-GB" sz="1600" b="1" dirty="0" smtClean="0">
              <a:latin typeface="Comic Sans MS"/>
              <a:cs typeface="Comic Sans MS"/>
            </a:rPr>
            <a:t>CONSECUENCIAS INDIRECTAS PARA PACIENTES</a:t>
          </a:r>
          <a:endParaRPr lang="en-GB" sz="1600" baseline="30000" dirty="0">
            <a:latin typeface="Comic Sans MS"/>
            <a:cs typeface="Comic Sans MS"/>
          </a:endParaRPr>
        </a:p>
      </dgm:t>
    </dgm:pt>
    <dgm:pt modelId="{66D3424E-4015-43D7-8F4E-EF0E4070EDC2}" type="parTrans" cxnId="{D1861923-CA4F-4361-B679-799DD3A5BCB8}">
      <dgm:prSet/>
      <dgm:spPr/>
      <dgm:t>
        <a:bodyPr/>
        <a:lstStyle/>
        <a:p>
          <a:endParaRPr lang="en-GB">
            <a:latin typeface="Comic Sans MS"/>
            <a:cs typeface="Comic Sans MS"/>
          </a:endParaRPr>
        </a:p>
      </dgm:t>
    </dgm:pt>
    <dgm:pt modelId="{9A65D12F-ADD9-41E0-8DC4-79781735B338}" type="sibTrans" cxnId="{D1861923-CA4F-4361-B679-799DD3A5BCB8}">
      <dgm:prSet/>
      <dgm:spPr/>
      <dgm:t>
        <a:bodyPr/>
        <a:lstStyle/>
        <a:p>
          <a:endParaRPr lang="en-GB">
            <a:latin typeface="Comic Sans MS"/>
            <a:cs typeface="Comic Sans MS"/>
          </a:endParaRPr>
        </a:p>
      </dgm:t>
    </dgm:pt>
    <dgm:pt modelId="{474EDD99-A412-4AFF-84A5-B51DCB48E1D7}">
      <dgm:prSet phldrT="[Text]" custT="1"/>
      <dgm:spPr/>
      <dgm:t>
        <a:bodyPr/>
        <a:lstStyle/>
        <a:p>
          <a:pPr>
            <a:lnSpc>
              <a:spcPct val="100000"/>
            </a:lnSpc>
            <a:spcAft>
              <a:spcPts val="600"/>
            </a:spcAft>
          </a:pPr>
          <a:r>
            <a:rPr lang="en-GB" sz="1600" b="1" dirty="0" smtClean="0">
              <a:latin typeface="Comic Sans MS"/>
              <a:cs typeface="Comic Sans MS"/>
            </a:rPr>
            <a:t>USO DE RECURSOS SANITARIOS</a:t>
          </a:r>
          <a:endParaRPr lang="en-GB" sz="1600" baseline="30000" dirty="0" smtClean="0">
            <a:latin typeface="Comic Sans MS"/>
            <a:cs typeface="Comic Sans MS"/>
          </a:endParaRPr>
        </a:p>
      </dgm:t>
    </dgm:pt>
    <dgm:pt modelId="{A8ADF154-7883-4D8C-A6E8-0E5AE0FC32B0}" type="parTrans" cxnId="{37307F5A-1A6C-4EBE-924F-CFBA556A5227}">
      <dgm:prSet/>
      <dgm:spPr/>
      <dgm:t>
        <a:bodyPr/>
        <a:lstStyle/>
        <a:p>
          <a:endParaRPr lang="en-GB">
            <a:latin typeface="Comic Sans MS"/>
            <a:cs typeface="Comic Sans MS"/>
          </a:endParaRPr>
        </a:p>
      </dgm:t>
    </dgm:pt>
    <dgm:pt modelId="{323761A6-DCD5-4239-8D86-591BF28653DD}" type="sibTrans" cxnId="{37307F5A-1A6C-4EBE-924F-CFBA556A5227}">
      <dgm:prSet/>
      <dgm:spPr/>
      <dgm:t>
        <a:bodyPr/>
        <a:lstStyle/>
        <a:p>
          <a:endParaRPr lang="en-GB">
            <a:latin typeface="Comic Sans MS"/>
            <a:cs typeface="Comic Sans MS"/>
          </a:endParaRPr>
        </a:p>
      </dgm:t>
    </dgm:pt>
    <dgm:pt modelId="{947FCCFC-94D6-498A-89ED-857AFB5ED0A3}">
      <dgm:prSet phldrT="[Text]" custT="1"/>
      <dgm:spPr/>
      <dgm:t>
        <a:bodyPr/>
        <a:lstStyle/>
        <a:p>
          <a:pPr>
            <a:lnSpc>
              <a:spcPct val="100000"/>
            </a:lnSpc>
            <a:spcBef>
              <a:spcPct val="0"/>
            </a:spcBef>
            <a:spcAft>
              <a:spcPts val="600"/>
            </a:spcAft>
          </a:pPr>
          <a:r>
            <a:rPr lang="en-GB" sz="1600" dirty="0" err="1" smtClean="0">
              <a:latin typeface="Comic Sans MS"/>
              <a:cs typeface="Comic Sans MS"/>
            </a:rPr>
            <a:t>Fracturas</a:t>
          </a:r>
          <a:r>
            <a:rPr lang="en-GB" sz="1600" dirty="0" smtClean="0">
              <a:latin typeface="Comic Sans MS"/>
              <a:cs typeface="Comic Sans MS"/>
            </a:rPr>
            <a:t> patológicas</a:t>
          </a:r>
          <a:r>
            <a:rPr lang="en-GB" sz="1600" baseline="30000" dirty="0" smtClean="0">
              <a:latin typeface="Comic Sans MS"/>
              <a:cs typeface="Comic Sans MS"/>
            </a:rPr>
            <a:t>1</a:t>
          </a:r>
          <a:endParaRPr lang="en-GB" sz="1600" baseline="30000" dirty="0">
            <a:latin typeface="Comic Sans MS"/>
            <a:cs typeface="Comic Sans MS"/>
          </a:endParaRPr>
        </a:p>
      </dgm:t>
    </dgm:pt>
    <dgm:pt modelId="{1E52E8D5-1D60-4B7C-A5E5-2745CF01808D}" type="parTrans" cxnId="{145EEA47-6EBE-4436-9A07-B2A276DE96BE}">
      <dgm:prSet/>
      <dgm:spPr/>
      <dgm:t>
        <a:bodyPr/>
        <a:lstStyle/>
        <a:p>
          <a:endParaRPr lang="en-GB">
            <a:latin typeface="Comic Sans MS"/>
            <a:cs typeface="Comic Sans MS"/>
          </a:endParaRPr>
        </a:p>
      </dgm:t>
    </dgm:pt>
    <dgm:pt modelId="{F9FCE208-C4A8-478A-9E82-19FE6F9FF5FD}" type="sibTrans" cxnId="{145EEA47-6EBE-4436-9A07-B2A276DE96BE}">
      <dgm:prSet/>
      <dgm:spPr/>
      <dgm:t>
        <a:bodyPr/>
        <a:lstStyle/>
        <a:p>
          <a:endParaRPr lang="en-GB">
            <a:latin typeface="Comic Sans MS"/>
            <a:cs typeface="Comic Sans MS"/>
          </a:endParaRPr>
        </a:p>
      </dgm:t>
    </dgm:pt>
    <dgm:pt modelId="{DB99F9B8-20C2-4980-8848-1EBB1E3F50F6}">
      <dgm:prSet phldrT="[Text]" custT="1"/>
      <dgm:spPr/>
      <dgm:t>
        <a:bodyPr/>
        <a:lstStyle/>
        <a:p>
          <a:pPr>
            <a:lnSpc>
              <a:spcPct val="100000"/>
            </a:lnSpc>
            <a:spcBef>
              <a:spcPct val="0"/>
            </a:spcBef>
            <a:spcAft>
              <a:spcPts val="600"/>
            </a:spcAft>
          </a:pPr>
          <a:r>
            <a:rPr lang="en-GB" sz="1600" dirty="0" err="1" smtClean="0">
              <a:latin typeface="Comic Sans MS"/>
              <a:cs typeface="Comic Sans MS"/>
            </a:rPr>
            <a:t>Compresión</a:t>
          </a:r>
          <a:r>
            <a:rPr lang="en-GB" sz="1600" dirty="0" smtClean="0">
              <a:latin typeface="Comic Sans MS"/>
              <a:cs typeface="Comic Sans MS"/>
            </a:rPr>
            <a:t> medular</a:t>
          </a:r>
          <a:r>
            <a:rPr lang="en-GB" sz="1600" baseline="30000" dirty="0" smtClean="0">
              <a:latin typeface="Comic Sans MS"/>
              <a:cs typeface="Comic Sans MS"/>
            </a:rPr>
            <a:t>1</a:t>
          </a:r>
          <a:endParaRPr lang="en-GB" sz="1600" baseline="30000" dirty="0">
            <a:latin typeface="Comic Sans MS"/>
            <a:cs typeface="Comic Sans MS"/>
          </a:endParaRPr>
        </a:p>
      </dgm:t>
    </dgm:pt>
    <dgm:pt modelId="{7BAA469F-D5C9-4A16-AAAE-F93700ECF3CC}" type="parTrans" cxnId="{DF89DF45-EA37-49FE-84C9-D57325642185}">
      <dgm:prSet/>
      <dgm:spPr/>
      <dgm:t>
        <a:bodyPr/>
        <a:lstStyle/>
        <a:p>
          <a:endParaRPr lang="en-GB">
            <a:latin typeface="Comic Sans MS"/>
            <a:cs typeface="Comic Sans MS"/>
          </a:endParaRPr>
        </a:p>
      </dgm:t>
    </dgm:pt>
    <dgm:pt modelId="{9D15A773-CC0D-4F67-8096-76D9E34BB6D3}" type="sibTrans" cxnId="{DF89DF45-EA37-49FE-84C9-D57325642185}">
      <dgm:prSet/>
      <dgm:spPr/>
      <dgm:t>
        <a:bodyPr/>
        <a:lstStyle/>
        <a:p>
          <a:endParaRPr lang="en-GB">
            <a:latin typeface="Comic Sans MS"/>
            <a:cs typeface="Comic Sans MS"/>
          </a:endParaRPr>
        </a:p>
      </dgm:t>
    </dgm:pt>
    <dgm:pt modelId="{5C2A0395-8E89-4D64-8430-867C472D94E8}">
      <dgm:prSet phldrT="[Text]" custT="1"/>
      <dgm:spPr/>
      <dgm:t>
        <a:bodyPr/>
        <a:lstStyle/>
        <a:p>
          <a:pPr>
            <a:lnSpc>
              <a:spcPct val="100000"/>
            </a:lnSpc>
            <a:spcBef>
              <a:spcPct val="0"/>
            </a:spcBef>
            <a:spcAft>
              <a:spcPts val="600"/>
            </a:spcAft>
          </a:pPr>
          <a:r>
            <a:rPr lang="en-GB" sz="1600" dirty="0" err="1" smtClean="0">
              <a:latin typeface="Comic Sans MS"/>
              <a:cs typeface="Comic Sans MS"/>
            </a:rPr>
            <a:t>Cirugías</a:t>
          </a:r>
          <a:r>
            <a:rPr lang="en-GB" sz="1600" dirty="0" smtClean="0">
              <a:latin typeface="Comic Sans MS"/>
              <a:cs typeface="Comic Sans MS"/>
            </a:rPr>
            <a:t> óseas</a:t>
          </a:r>
          <a:r>
            <a:rPr lang="en-GB" sz="1600" baseline="30000" dirty="0" smtClean="0">
              <a:latin typeface="Comic Sans MS"/>
              <a:cs typeface="Comic Sans MS"/>
            </a:rPr>
            <a:t>1</a:t>
          </a:r>
          <a:endParaRPr lang="en-GB" sz="1600" baseline="30000" dirty="0">
            <a:latin typeface="Comic Sans MS"/>
            <a:cs typeface="Comic Sans MS"/>
          </a:endParaRPr>
        </a:p>
      </dgm:t>
    </dgm:pt>
    <dgm:pt modelId="{351CBD11-D49B-4F0A-ADF2-A258AB8093AC}" type="parTrans" cxnId="{2338968B-5670-4155-B3D7-D8967FB749F4}">
      <dgm:prSet/>
      <dgm:spPr/>
      <dgm:t>
        <a:bodyPr/>
        <a:lstStyle/>
        <a:p>
          <a:endParaRPr lang="en-GB">
            <a:latin typeface="Comic Sans MS"/>
            <a:cs typeface="Comic Sans MS"/>
          </a:endParaRPr>
        </a:p>
      </dgm:t>
    </dgm:pt>
    <dgm:pt modelId="{1B8B5681-3517-4059-8EB5-66A5F9FF4749}" type="sibTrans" cxnId="{2338968B-5670-4155-B3D7-D8967FB749F4}">
      <dgm:prSet/>
      <dgm:spPr/>
      <dgm:t>
        <a:bodyPr/>
        <a:lstStyle/>
        <a:p>
          <a:endParaRPr lang="en-GB">
            <a:latin typeface="Comic Sans MS"/>
            <a:cs typeface="Comic Sans MS"/>
          </a:endParaRPr>
        </a:p>
      </dgm:t>
    </dgm:pt>
    <dgm:pt modelId="{9D6D7E09-98DE-46AE-A24B-43F758CA4EA3}">
      <dgm:prSet phldrT="[Text]" custT="1"/>
      <dgm:spPr/>
      <dgm:t>
        <a:bodyPr/>
        <a:lstStyle/>
        <a:p>
          <a:pPr>
            <a:lnSpc>
              <a:spcPct val="100000"/>
            </a:lnSpc>
            <a:spcAft>
              <a:spcPts val="600"/>
            </a:spcAft>
          </a:pPr>
          <a:r>
            <a:rPr lang="en-GB" sz="1600" dirty="0" err="1" smtClean="0">
              <a:latin typeface="Comic Sans MS"/>
              <a:cs typeface="Comic Sans MS"/>
            </a:rPr>
            <a:t>Peor</a:t>
          </a:r>
          <a:r>
            <a:rPr lang="en-GB" sz="1600" dirty="0" smtClean="0">
              <a:latin typeface="Comic Sans MS"/>
              <a:cs typeface="Comic Sans MS"/>
            </a:rPr>
            <a:t> </a:t>
          </a:r>
          <a:r>
            <a:rPr lang="en-GB" sz="1600" dirty="0" err="1" smtClean="0">
              <a:latin typeface="Comic Sans MS"/>
              <a:cs typeface="Comic Sans MS"/>
            </a:rPr>
            <a:t>estado</a:t>
          </a:r>
          <a:r>
            <a:rPr lang="en-GB" sz="1600" dirty="0" smtClean="0">
              <a:latin typeface="Comic Sans MS"/>
              <a:cs typeface="Comic Sans MS"/>
            </a:rPr>
            <a:t> </a:t>
          </a:r>
          <a:r>
            <a:rPr lang="en-GB" sz="1600" dirty="0" err="1" smtClean="0">
              <a:latin typeface="Comic Sans MS"/>
              <a:cs typeface="Comic Sans MS"/>
            </a:rPr>
            <a:t>fisico</a:t>
          </a:r>
          <a:r>
            <a:rPr lang="en-GB" sz="1600" dirty="0" smtClean="0">
              <a:latin typeface="Comic Sans MS"/>
              <a:cs typeface="Comic Sans MS"/>
            </a:rPr>
            <a:t>, </a:t>
          </a:r>
          <a:r>
            <a:rPr lang="en-GB" sz="1600" dirty="0" err="1" smtClean="0">
              <a:latin typeface="Comic Sans MS"/>
              <a:cs typeface="Comic Sans MS"/>
            </a:rPr>
            <a:t>funcional</a:t>
          </a:r>
          <a:r>
            <a:rPr lang="en-GB" sz="1600" dirty="0" smtClean="0">
              <a:latin typeface="Comic Sans MS"/>
              <a:cs typeface="Comic Sans MS"/>
            </a:rPr>
            <a:t> y emocional</a:t>
          </a:r>
          <a:r>
            <a:rPr lang="en-GB" sz="1600" baseline="30000" dirty="0" smtClean="0">
              <a:latin typeface="Comic Sans MS"/>
              <a:cs typeface="Comic Sans MS"/>
            </a:rPr>
            <a:t>2</a:t>
          </a:r>
          <a:endParaRPr lang="en-GB" sz="1600" baseline="30000" dirty="0">
            <a:latin typeface="Comic Sans MS"/>
            <a:cs typeface="Comic Sans MS"/>
          </a:endParaRPr>
        </a:p>
      </dgm:t>
    </dgm:pt>
    <dgm:pt modelId="{5B432C6D-AAF2-4462-8DE9-AF1604FE9441}" type="parTrans" cxnId="{1F1C7351-448C-415D-A0B8-2E2E7D2DB783}">
      <dgm:prSet/>
      <dgm:spPr/>
      <dgm:t>
        <a:bodyPr/>
        <a:lstStyle/>
        <a:p>
          <a:endParaRPr lang="en-GB">
            <a:latin typeface="Comic Sans MS"/>
            <a:cs typeface="Comic Sans MS"/>
          </a:endParaRPr>
        </a:p>
      </dgm:t>
    </dgm:pt>
    <dgm:pt modelId="{7B04FAEA-583A-4AB7-BE25-392D98F23EA9}" type="sibTrans" cxnId="{1F1C7351-448C-415D-A0B8-2E2E7D2DB783}">
      <dgm:prSet/>
      <dgm:spPr/>
      <dgm:t>
        <a:bodyPr/>
        <a:lstStyle/>
        <a:p>
          <a:endParaRPr lang="en-GB">
            <a:latin typeface="Comic Sans MS"/>
            <a:cs typeface="Comic Sans MS"/>
          </a:endParaRPr>
        </a:p>
      </dgm:t>
    </dgm:pt>
    <dgm:pt modelId="{30091BDD-AC56-4F19-89C7-8E39BB28E57D}">
      <dgm:prSet phldrT="[Text]" custT="1"/>
      <dgm:spPr/>
      <dgm:t>
        <a:bodyPr/>
        <a:lstStyle/>
        <a:p>
          <a:pPr>
            <a:lnSpc>
              <a:spcPct val="100000"/>
            </a:lnSpc>
            <a:spcAft>
              <a:spcPts val="600"/>
            </a:spcAft>
          </a:pPr>
          <a:r>
            <a:rPr lang="en-GB" sz="1600" dirty="0" err="1" smtClean="0">
              <a:latin typeface="Comic Sans MS"/>
              <a:cs typeface="Comic Sans MS"/>
            </a:rPr>
            <a:t>Reducción</a:t>
          </a:r>
          <a:r>
            <a:rPr lang="en-GB" sz="1600" dirty="0" smtClean="0">
              <a:latin typeface="Comic Sans MS"/>
              <a:cs typeface="Comic Sans MS"/>
            </a:rPr>
            <a:t> de HRQoL</a:t>
          </a:r>
          <a:r>
            <a:rPr lang="en-GB" sz="1600" baseline="30000" dirty="0" smtClean="0">
              <a:latin typeface="Comic Sans MS"/>
              <a:cs typeface="Comic Sans MS"/>
            </a:rPr>
            <a:t>2</a:t>
          </a:r>
          <a:endParaRPr lang="en-GB" sz="1600" baseline="30000" dirty="0">
            <a:latin typeface="Comic Sans MS"/>
            <a:cs typeface="Comic Sans MS"/>
          </a:endParaRPr>
        </a:p>
      </dgm:t>
    </dgm:pt>
    <dgm:pt modelId="{A5562083-B3C0-4992-9215-A35A18192225}" type="parTrans" cxnId="{65A7559F-EA4B-4BA0-98D6-40FDC4B49620}">
      <dgm:prSet/>
      <dgm:spPr/>
      <dgm:t>
        <a:bodyPr/>
        <a:lstStyle/>
        <a:p>
          <a:endParaRPr lang="en-GB">
            <a:latin typeface="Comic Sans MS"/>
            <a:cs typeface="Comic Sans MS"/>
          </a:endParaRPr>
        </a:p>
      </dgm:t>
    </dgm:pt>
    <dgm:pt modelId="{E0449338-09C3-4A1B-91F5-9831C160ACED}" type="sibTrans" cxnId="{65A7559F-EA4B-4BA0-98D6-40FDC4B49620}">
      <dgm:prSet/>
      <dgm:spPr/>
      <dgm:t>
        <a:bodyPr/>
        <a:lstStyle/>
        <a:p>
          <a:endParaRPr lang="en-GB">
            <a:latin typeface="Comic Sans MS"/>
            <a:cs typeface="Comic Sans MS"/>
          </a:endParaRPr>
        </a:p>
      </dgm:t>
    </dgm:pt>
    <dgm:pt modelId="{7281F7FC-9BF2-4E2E-A3C4-8F8EBFCD6714}">
      <dgm:prSet phldrT="[Text]" custT="1"/>
      <dgm:spPr/>
      <dgm:t>
        <a:bodyPr/>
        <a:lstStyle/>
        <a:p>
          <a:pPr>
            <a:lnSpc>
              <a:spcPct val="100000"/>
            </a:lnSpc>
            <a:spcAft>
              <a:spcPts val="600"/>
            </a:spcAft>
          </a:pPr>
          <a:r>
            <a:rPr lang="en-GB" sz="1600" baseline="0" dirty="0" smtClean="0">
              <a:latin typeface="Comic Sans MS"/>
              <a:cs typeface="Comic Sans MS"/>
            </a:rPr>
            <a:t>Estancias y </a:t>
          </a:r>
          <a:r>
            <a:rPr lang="en-GB" sz="1600" baseline="0" dirty="0" err="1" smtClean="0">
              <a:latin typeface="Comic Sans MS"/>
              <a:cs typeface="Comic Sans MS"/>
            </a:rPr>
            <a:t>visitas</a:t>
          </a:r>
          <a:r>
            <a:rPr lang="en-GB" sz="1600" baseline="0" dirty="0" smtClean="0">
              <a:latin typeface="Comic Sans MS"/>
              <a:cs typeface="Comic Sans MS"/>
            </a:rPr>
            <a:t> hospitalarias</a:t>
          </a:r>
          <a:r>
            <a:rPr lang="en-GB" sz="1600" baseline="30000" dirty="0" smtClean="0">
              <a:latin typeface="Comic Sans MS"/>
              <a:cs typeface="Comic Sans MS"/>
            </a:rPr>
            <a:t>3</a:t>
          </a:r>
          <a:endParaRPr lang="en-GB" sz="1600" baseline="30000" dirty="0">
            <a:latin typeface="Comic Sans MS"/>
            <a:cs typeface="Comic Sans MS"/>
          </a:endParaRPr>
        </a:p>
      </dgm:t>
    </dgm:pt>
    <dgm:pt modelId="{4592481B-9BDC-43DE-9FA1-9C9784FB2F2B}" type="parTrans" cxnId="{FCAFB304-BC58-4E59-9EC2-EDC044D8D4BD}">
      <dgm:prSet/>
      <dgm:spPr/>
      <dgm:t>
        <a:bodyPr/>
        <a:lstStyle/>
        <a:p>
          <a:endParaRPr lang="en-GB">
            <a:latin typeface="Comic Sans MS"/>
            <a:cs typeface="Comic Sans MS"/>
          </a:endParaRPr>
        </a:p>
      </dgm:t>
    </dgm:pt>
    <dgm:pt modelId="{3461D169-A47A-4F94-BA55-FD6D10E84773}" type="sibTrans" cxnId="{FCAFB304-BC58-4E59-9EC2-EDC044D8D4BD}">
      <dgm:prSet/>
      <dgm:spPr/>
      <dgm:t>
        <a:bodyPr/>
        <a:lstStyle/>
        <a:p>
          <a:endParaRPr lang="en-GB">
            <a:latin typeface="Comic Sans MS"/>
            <a:cs typeface="Comic Sans MS"/>
          </a:endParaRPr>
        </a:p>
      </dgm:t>
    </dgm:pt>
    <dgm:pt modelId="{E418BDAA-7A9F-460F-BB8A-DBA548A285D2}">
      <dgm:prSet phldrT="[Text]" custT="1"/>
      <dgm:spPr/>
      <dgm:t>
        <a:bodyPr/>
        <a:lstStyle/>
        <a:p>
          <a:pPr>
            <a:lnSpc>
              <a:spcPct val="100000"/>
            </a:lnSpc>
            <a:spcAft>
              <a:spcPts val="600"/>
            </a:spcAft>
          </a:pPr>
          <a:r>
            <a:rPr lang="en-GB" sz="1600" dirty="0" err="1" smtClean="0">
              <a:latin typeface="Comic Sans MS"/>
              <a:cs typeface="Comic Sans MS"/>
            </a:rPr>
            <a:t>Incremento</a:t>
          </a:r>
          <a:r>
            <a:rPr lang="en-GB" sz="1600" dirty="0" smtClean="0">
              <a:latin typeface="Comic Sans MS"/>
              <a:cs typeface="Comic Sans MS"/>
            </a:rPr>
            <a:t> </a:t>
          </a:r>
          <a:r>
            <a:rPr lang="en-GB" sz="1600" dirty="0" err="1" smtClean="0">
              <a:latin typeface="Comic Sans MS"/>
              <a:cs typeface="Comic Sans MS"/>
            </a:rPr>
            <a:t>coste</a:t>
          </a:r>
          <a:r>
            <a:rPr lang="en-GB" sz="1600" dirty="0" smtClean="0">
              <a:latin typeface="Comic Sans MS"/>
              <a:cs typeface="Comic Sans MS"/>
            </a:rPr>
            <a:t> del tratamiento</a:t>
          </a:r>
          <a:r>
            <a:rPr lang="en-GB" sz="1600" baseline="30000" dirty="0" smtClean="0">
              <a:latin typeface="Comic Sans MS"/>
              <a:cs typeface="Comic Sans MS"/>
            </a:rPr>
            <a:t>4</a:t>
          </a:r>
        </a:p>
      </dgm:t>
    </dgm:pt>
    <dgm:pt modelId="{CD0972CE-BFB9-476E-B984-CB2A2B6C6C62}" type="parTrans" cxnId="{010980C2-FB70-47A2-9E9F-72A75A4C88DE}">
      <dgm:prSet/>
      <dgm:spPr/>
      <dgm:t>
        <a:bodyPr/>
        <a:lstStyle/>
        <a:p>
          <a:endParaRPr lang="en-GB">
            <a:latin typeface="Comic Sans MS"/>
            <a:cs typeface="Comic Sans MS"/>
          </a:endParaRPr>
        </a:p>
      </dgm:t>
    </dgm:pt>
    <dgm:pt modelId="{0D65292A-6A86-46EB-B262-D6D1D7665048}" type="sibTrans" cxnId="{010980C2-FB70-47A2-9E9F-72A75A4C88DE}">
      <dgm:prSet/>
      <dgm:spPr/>
      <dgm:t>
        <a:bodyPr/>
        <a:lstStyle/>
        <a:p>
          <a:endParaRPr lang="en-GB">
            <a:latin typeface="Comic Sans MS"/>
            <a:cs typeface="Comic Sans MS"/>
          </a:endParaRPr>
        </a:p>
      </dgm:t>
    </dgm:pt>
    <dgm:pt modelId="{705642C6-566F-4D6A-AA4E-A378446AFBE7}">
      <dgm:prSet phldrT="[Text]" custT="1"/>
      <dgm:spPr/>
      <dgm:t>
        <a:bodyPr/>
        <a:lstStyle/>
        <a:p>
          <a:pPr>
            <a:lnSpc>
              <a:spcPct val="100000"/>
            </a:lnSpc>
            <a:spcAft>
              <a:spcPts val="600"/>
            </a:spcAft>
          </a:pPr>
          <a:r>
            <a:rPr lang="en-GB" sz="1600" dirty="0" err="1" smtClean="0">
              <a:latin typeface="Comic Sans MS"/>
              <a:cs typeface="Comic Sans MS"/>
            </a:rPr>
            <a:t>Incremento</a:t>
          </a:r>
          <a:r>
            <a:rPr lang="en-GB" sz="1600" dirty="0" smtClean="0">
              <a:latin typeface="Comic Sans MS"/>
              <a:cs typeface="Comic Sans MS"/>
            </a:rPr>
            <a:t> de </a:t>
          </a:r>
          <a:r>
            <a:rPr lang="en-GB" sz="1600" dirty="0" err="1" smtClean="0">
              <a:latin typeface="Comic Sans MS"/>
              <a:cs typeface="Comic Sans MS"/>
            </a:rPr>
            <a:t>visitas</a:t>
          </a:r>
          <a:r>
            <a:rPr lang="en-GB" sz="1600" dirty="0" smtClean="0">
              <a:latin typeface="Comic Sans MS"/>
              <a:cs typeface="Comic Sans MS"/>
            </a:rPr>
            <a:t> y estancias hospitalarias</a:t>
          </a:r>
          <a:r>
            <a:rPr lang="en-GB" sz="1600" baseline="30000" dirty="0" smtClean="0">
              <a:latin typeface="Comic Sans MS"/>
              <a:cs typeface="Comic Sans MS"/>
            </a:rPr>
            <a:t>3</a:t>
          </a:r>
        </a:p>
      </dgm:t>
    </dgm:pt>
    <dgm:pt modelId="{8FE61213-CC0C-4988-9CAA-2EA56D3486F0}" type="parTrans" cxnId="{FC57EF54-323E-4785-B445-406367E69571}">
      <dgm:prSet/>
      <dgm:spPr/>
      <dgm:t>
        <a:bodyPr/>
        <a:lstStyle/>
        <a:p>
          <a:endParaRPr lang="en-GB">
            <a:latin typeface="Comic Sans MS"/>
            <a:cs typeface="Comic Sans MS"/>
          </a:endParaRPr>
        </a:p>
      </dgm:t>
    </dgm:pt>
    <dgm:pt modelId="{8064A04B-18B0-4C9F-9AC6-683FA6383C91}" type="sibTrans" cxnId="{FC57EF54-323E-4785-B445-406367E69571}">
      <dgm:prSet/>
      <dgm:spPr/>
      <dgm:t>
        <a:bodyPr/>
        <a:lstStyle/>
        <a:p>
          <a:endParaRPr lang="en-GB">
            <a:latin typeface="Comic Sans MS"/>
            <a:cs typeface="Comic Sans MS"/>
          </a:endParaRPr>
        </a:p>
      </dgm:t>
    </dgm:pt>
    <dgm:pt modelId="{BBDF4B63-8F04-4EC6-81EB-4783A52D8C6D}">
      <dgm:prSet phldrT="[Text]" custT="1"/>
      <dgm:spPr/>
      <dgm:t>
        <a:bodyPr/>
        <a:lstStyle/>
        <a:p>
          <a:pPr>
            <a:lnSpc>
              <a:spcPct val="100000"/>
            </a:lnSpc>
            <a:spcBef>
              <a:spcPct val="0"/>
            </a:spcBef>
            <a:spcAft>
              <a:spcPts val="600"/>
            </a:spcAft>
          </a:pPr>
          <a:r>
            <a:rPr lang="en-GB" sz="1600" baseline="0" dirty="0" smtClean="0">
              <a:latin typeface="Comic Sans MS"/>
              <a:cs typeface="Comic Sans MS"/>
            </a:rPr>
            <a:t>RT </a:t>
          </a:r>
          <a:r>
            <a:rPr lang="en-GB" sz="1600" baseline="0" dirty="0" err="1" smtClean="0">
              <a:latin typeface="Comic Sans MS"/>
              <a:cs typeface="Comic Sans MS"/>
            </a:rPr>
            <a:t>ósea</a:t>
          </a:r>
          <a:r>
            <a:rPr lang="en-GB" sz="1600" baseline="0" dirty="0" smtClean="0">
              <a:latin typeface="Comic Sans MS"/>
              <a:cs typeface="Comic Sans MS"/>
            </a:rPr>
            <a:t> </a:t>
          </a:r>
          <a:r>
            <a:rPr lang="en-GB" sz="1600" baseline="0" dirty="0" err="1" smtClean="0">
              <a:latin typeface="Comic Sans MS"/>
              <a:cs typeface="Comic Sans MS"/>
            </a:rPr>
            <a:t>por</a:t>
          </a:r>
          <a:r>
            <a:rPr lang="en-GB" sz="1600" baseline="0" dirty="0" smtClean="0">
              <a:latin typeface="Comic Sans MS"/>
              <a:cs typeface="Comic Sans MS"/>
            </a:rPr>
            <a:t> dolor</a:t>
          </a:r>
          <a:r>
            <a:rPr lang="en-GB" sz="1600" baseline="30000" dirty="0" smtClean="0">
              <a:latin typeface="Comic Sans MS"/>
              <a:cs typeface="Comic Sans MS"/>
            </a:rPr>
            <a:t>1</a:t>
          </a:r>
          <a:endParaRPr lang="en-GB" sz="1600" baseline="30000" dirty="0">
            <a:latin typeface="Comic Sans MS"/>
            <a:cs typeface="Comic Sans MS"/>
          </a:endParaRPr>
        </a:p>
      </dgm:t>
    </dgm:pt>
    <dgm:pt modelId="{1F349E9A-74E2-4E2A-9878-89000855F866}" type="parTrans" cxnId="{57D9108E-E492-4037-A76C-8DF3AE5E3E75}">
      <dgm:prSet/>
      <dgm:spPr/>
      <dgm:t>
        <a:bodyPr/>
        <a:lstStyle/>
        <a:p>
          <a:endParaRPr lang="en-GB">
            <a:latin typeface="Comic Sans MS"/>
            <a:cs typeface="Comic Sans MS"/>
          </a:endParaRPr>
        </a:p>
      </dgm:t>
    </dgm:pt>
    <dgm:pt modelId="{E2AC7E5D-9F18-4FC6-AE3E-510A37E28B4B}" type="sibTrans" cxnId="{57D9108E-E492-4037-A76C-8DF3AE5E3E75}">
      <dgm:prSet/>
      <dgm:spPr/>
      <dgm:t>
        <a:bodyPr/>
        <a:lstStyle/>
        <a:p>
          <a:endParaRPr lang="en-GB">
            <a:latin typeface="Comic Sans MS"/>
            <a:cs typeface="Comic Sans MS"/>
          </a:endParaRPr>
        </a:p>
      </dgm:t>
    </dgm:pt>
    <dgm:pt modelId="{DF5F83C5-2F67-4B3F-91BE-B84B65426D8F}" type="pres">
      <dgm:prSet presAssocID="{E3A86713-E668-428B-A92E-464B04252402}" presName="Name0" presStyleCnt="0">
        <dgm:presLayoutVars>
          <dgm:dir/>
          <dgm:animLvl val="lvl"/>
          <dgm:resizeHandles val="exact"/>
        </dgm:presLayoutVars>
      </dgm:prSet>
      <dgm:spPr/>
    </dgm:pt>
    <dgm:pt modelId="{F20E2B23-BE30-40DA-ADFB-756EC887512E}" type="pres">
      <dgm:prSet presAssocID="{CA47E8B8-6AA8-4854-A653-D1619DCEE5ED}" presName="composite" presStyleCnt="0"/>
      <dgm:spPr/>
    </dgm:pt>
    <dgm:pt modelId="{BF0B051E-7216-4FCB-8993-867273F74DEF}" type="pres">
      <dgm:prSet presAssocID="{CA47E8B8-6AA8-4854-A653-D1619DCEE5ED}" presName="parTx" presStyleLbl="alignNode1" presStyleIdx="0" presStyleCnt="3">
        <dgm:presLayoutVars>
          <dgm:chMax val="0"/>
          <dgm:chPref val="0"/>
          <dgm:bulletEnabled val="1"/>
        </dgm:presLayoutVars>
      </dgm:prSet>
      <dgm:spPr/>
      <dgm:t>
        <a:bodyPr/>
        <a:lstStyle/>
        <a:p>
          <a:endParaRPr lang="en-GB"/>
        </a:p>
      </dgm:t>
    </dgm:pt>
    <dgm:pt modelId="{612E5685-3EA0-41E8-BCC9-CAEA99620743}" type="pres">
      <dgm:prSet presAssocID="{CA47E8B8-6AA8-4854-A653-D1619DCEE5ED}" presName="desTx" presStyleLbl="alignAccFollowNode1" presStyleIdx="0" presStyleCnt="3">
        <dgm:presLayoutVars>
          <dgm:bulletEnabled val="1"/>
        </dgm:presLayoutVars>
      </dgm:prSet>
      <dgm:spPr/>
      <dgm:t>
        <a:bodyPr/>
        <a:lstStyle/>
        <a:p>
          <a:endParaRPr lang="en-GB"/>
        </a:p>
      </dgm:t>
    </dgm:pt>
    <dgm:pt modelId="{0C46CD67-43B6-4512-B55C-E722907EAC6A}" type="pres">
      <dgm:prSet presAssocID="{DF52D511-3378-4645-A3A6-9CBD44C34565}" presName="space" presStyleCnt="0"/>
      <dgm:spPr/>
    </dgm:pt>
    <dgm:pt modelId="{5B90800A-6FFD-42C8-B2E1-6E142C03728D}" type="pres">
      <dgm:prSet presAssocID="{AFC88ABC-2AB7-4FE3-BEC2-875F01141950}" presName="composite" presStyleCnt="0"/>
      <dgm:spPr/>
    </dgm:pt>
    <dgm:pt modelId="{3D8558D4-1DE0-42EC-A93A-2509D74DFFB3}" type="pres">
      <dgm:prSet presAssocID="{AFC88ABC-2AB7-4FE3-BEC2-875F01141950}" presName="parTx" presStyleLbl="alignNode1" presStyleIdx="1" presStyleCnt="3">
        <dgm:presLayoutVars>
          <dgm:chMax val="0"/>
          <dgm:chPref val="0"/>
          <dgm:bulletEnabled val="1"/>
        </dgm:presLayoutVars>
      </dgm:prSet>
      <dgm:spPr/>
      <dgm:t>
        <a:bodyPr/>
        <a:lstStyle/>
        <a:p>
          <a:endParaRPr lang="en-GB"/>
        </a:p>
      </dgm:t>
    </dgm:pt>
    <dgm:pt modelId="{4B22ED5E-4FFA-4BDC-90B5-F934581ED916}" type="pres">
      <dgm:prSet presAssocID="{AFC88ABC-2AB7-4FE3-BEC2-875F01141950}" presName="desTx" presStyleLbl="alignAccFollowNode1" presStyleIdx="1" presStyleCnt="3">
        <dgm:presLayoutVars>
          <dgm:bulletEnabled val="1"/>
        </dgm:presLayoutVars>
      </dgm:prSet>
      <dgm:spPr/>
      <dgm:t>
        <a:bodyPr/>
        <a:lstStyle/>
        <a:p>
          <a:endParaRPr lang="en-GB"/>
        </a:p>
      </dgm:t>
    </dgm:pt>
    <dgm:pt modelId="{65230BDF-D166-416A-97AF-848011D2B73B}" type="pres">
      <dgm:prSet presAssocID="{9A65D12F-ADD9-41E0-8DC4-79781735B338}" presName="space" presStyleCnt="0"/>
      <dgm:spPr/>
    </dgm:pt>
    <dgm:pt modelId="{D52E3ED8-A42F-49DB-B011-448D6E1123DA}" type="pres">
      <dgm:prSet presAssocID="{474EDD99-A412-4AFF-84A5-B51DCB48E1D7}" presName="composite" presStyleCnt="0"/>
      <dgm:spPr/>
    </dgm:pt>
    <dgm:pt modelId="{5988AAAF-47C4-47DD-AEC5-5EA3CFFCA052}" type="pres">
      <dgm:prSet presAssocID="{474EDD99-A412-4AFF-84A5-B51DCB48E1D7}" presName="parTx" presStyleLbl="alignNode1" presStyleIdx="2" presStyleCnt="3">
        <dgm:presLayoutVars>
          <dgm:chMax val="0"/>
          <dgm:chPref val="0"/>
          <dgm:bulletEnabled val="1"/>
        </dgm:presLayoutVars>
      </dgm:prSet>
      <dgm:spPr/>
      <dgm:t>
        <a:bodyPr/>
        <a:lstStyle/>
        <a:p>
          <a:endParaRPr lang="en-GB"/>
        </a:p>
      </dgm:t>
    </dgm:pt>
    <dgm:pt modelId="{84E375B9-7D47-449D-9B65-E3DF95852949}" type="pres">
      <dgm:prSet presAssocID="{474EDD99-A412-4AFF-84A5-B51DCB48E1D7}" presName="desTx" presStyleLbl="alignAccFollowNode1" presStyleIdx="2" presStyleCnt="3">
        <dgm:presLayoutVars>
          <dgm:bulletEnabled val="1"/>
        </dgm:presLayoutVars>
      </dgm:prSet>
      <dgm:spPr/>
      <dgm:t>
        <a:bodyPr/>
        <a:lstStyle/>
        <a:p>
          <a:endParaRPr lang="en-GB"/>
        </a:p>
      </dgm:t>
    </dgm:pt>
  </dgm:ptLst>
  <dgm:cxnLst>
    <dgm:cxn modelId="{27401462-56DC-9746-913B-8083F384C003}" type="presOf" srcId="{DB99F9B8-20C2-4980-8848-1EBB1E3F50F6}" destId="{612E5685-3EA0-41E8-BCC9-CAEA99620743}" srcOrd="0" destOrd="1" presId="urn:microsoft.com/office/officeart/2005/8/layout/hList1"/>
    <dgm:cxn modelId="{FC57EF54-323E-4785-B445-406367E69571}" srcId="{474EDD99-A412-4AFF-84A5-B51DCB48E1D7}" destId="{705642C6-566F-4D6A-AA4E-A378446AFBE7}" srcOrd="1" destOrd="0" parTransId="{8FE61213-CC0C-4988-9CAA-2EA56D3486F0}" sibTransId="{8064A04B-18B0-4C9F-9AC6-683FA6383C91}"/>
    <dgm:cxn modelId="{B382E279-E2C2-A144-9CEB-598267EAC499}" type="presOf" srcId="{E3A86713-E668-428B-A92E-464B04252402}" destId="{DF5F83C5-2F67-4B3F-91BE-B84B65426D8F}" srcOrd="0" destOrd="0" presId="urn:microsoft.com/office/officeart/2005/8/layout/hList1"/>
    <dgm:cxn modelId="{45BDA52F-A717-4AA2-8AF5-0509015A83DD}" srcId="{E3A86713-E668-428B-A92E-464B04252402}" destId="{CA47E8B8-6AA8-4854-A653-D1619DCEE5ED}" srcOrd="0" destOrd="0" parTransId="{3ABCB5EF-32A6-45BE-86FD-2A51D571CA0B}" sibTransId="{DF52D511-3378-4645-A3A6-9CBD44C34565}"/>
    <dgm:cxn modelId="{FCAFB304-BC58-4E59-9EC2-EDC044D8D4BD}" srcId="{AFC88ABC-2AB7-4FE3-BEC2-875F01141950}" destId="{7281F7FC-9BF2-4E2E-A3C4-8F8EBFCD6714}" srcOrd="2" destOrd="0" parTransId="{4592481B-9BDC-43DE-9FA1-9C9784FB2F2B}" sibTransId="{3461D169-A47A-4F94-BA55-FD6D10E84773}"/>
    <dgm:cxn modelId="{010980C2-FB70-47A2-9E9F-72A75A4C88DE}" srcId="{474EDD99-A412-4AFF-84A5-B51DCB48E1D7}" destId="{E418BDAA-7A9F-460F-BB8A-DBA548A285D2}" srcOrd="0" destOrd="0" parTransId="{CD0972CE-BFB9-476E-B984-CB2A2B6C6C62}" sibTransId="{0D65292A-6A86-46EB-B262-D6D1D7665048}"/>
    <dgm:cxn modelId="{D1861923-CA4F-4361-B679-799DD3A5BCB8}" srcId="{E3A86713-E668-428B-A92E-464B04252402}" destId="{AFC88ABC-2AB7-4FE3-BEC2-875F01141950}" srcOrd="1" destOrd="0" parTransId="{66D3424E-4015-43D7-8F4E-EF0E4070EDC2}" sibTransId="{9A65D12F-ADD9-41E0-8DC4-79781735B338}"/>
    <dgm:cxn modelId="{CF82393C-62F9-3943-B9AF-1574E32C6DE9}" type="presOf" srcId="{474EDD99-A412-4AFF-84A5-B51DCB48E1D7}" destId="{5988AAAF-47C4-47DD-AEC5-5EA3CFFCA052}" srcOrd="0" destOrd="0" presId="urn:microsoft.com/office/officeart/2005/8/layout/hList1"/>
    <dgm:cxn modelId="{02DD6E0B-4887-BD43-96D4-D63CF5068618}" type="presOf" srcId="{9D6D7E09-98DE-46AE-A24B-43F758CA4EA3}" destId="{4B22ED5E-4FFA-4BDC-90B5-F934581ED916}" srcOrd="0" destOrd="0" presId="urn:microsoft.com/office/officeart/2005/8/layout/hList1"/>
    <dgm:cxn modelId="{EC7FAB3C-AB8F-5147-B70F-BB7785BF879E}" type="presOf" srcId="{E418BDAA-7A9F-460F-BB8A-DBA548A285D2}" destId="{84E375B9-7D47-449D-9B65-E3DF95852949}" srcOrd="0" destOrd="0" presId="urn:microsoft.com/office/officeart/2005/8/layout/hList1"/>
    <dgm:cxn modelId="{1F1C7351-448C-415D-A0B8-2E2E7D2DB783}" srcId="{AFC88ABC-2AB7-4FE3-BEC2-875F01141950}" destId="{9D6D7E09-98DE-46AE-A24B-43F758CA4EA3}" srcOrd="0" destOrd="0" parTransId="{5B432C6D-AAF2-4462-8DE9-AF1604FE9441}" sibTransId="{7B04FAEA-583A-4AB7-BE25-392D98F23EA9}"/>
    <dgm:cxn modelId="{37307F5A-1A6C-4EBE-924F-CFBA556A5227}" srcId="{E3A86713-E668-428B-A92E-464B04252402}" destId="{474EDD99-A412-4AFF-84A5-B51DCB48E1D7}" srcOrd="2" destOrd="0" parTransId="{A8ADF154-7883-4D8C-A6E8-0E5AE0FC32B0}" sibTransId="{323761A6-DCD5-4239-8D86-591BF28653DD}"/>
    <dgm:cxn modelId="{65A7559F-EA4B-4BA0-98D6-40FDC4B49620}" srcId="{AFC88ABC-2AB7-4FE3-BEC2-875F01141950}" destId="{30091BDD-AC56-4F19-89C7-8E39BB28E57D}" srcOrd="1" destOrd="0" parTransId="{A5562083-B3C0-4992-9215-A35A18192225}" sibTransId="{E0449338-09C3-4A1B-91F5-9831C160ACED}"/>
    <dgm:cxn modelId="{DF89DF45-EA37-49FE-84C9-D57325642185}" srcId="{CA47E8B8-6AA8-4854-A653-D1619DCEE5ED}" destId="{DB99F9B8-20C2-4980-8848-1EBB1E3F50F6}" srcOrd="1" destOrd="0" parTransId="{7BAA469F-D5C9-4A16-AAAE-F93700ECF3CC}" sibTransId="{9D15A773-CC0D-4F67-8096-76D9E34BB6D3}"/>
    <dgm:cxn modelId="{BAA907A0-CBAC-CF4E-A8DA-D14CAFAF9E30}" type="presOf" srcId="{30091BDD-AC56-4F19-89C7-8E39BB28E57D}" destId="{4B22ED5E-4FFA-4BDC-90B5-F934581ED916}" srcOrd="0" destOrd="1" presId="urn:microsoft.com/office/officeart/2005/8/layout/hList1"/>
    <dgm:cxn modelId="{AA720348-66C1-2C4E-862E-9FE1D2AFB007}" type="presOf" srcId="{705642C6-566F-4D6A-AA4E-A378446AFBE7}" destId="{84E375B9-7D47-449D-9B65-E3DF95852949}" srcOrd="0" destOrd="1" presId="urn:microsoft.com/office/officeart/2005/8/layout/hList1"/>
    <dgm:cxn modelId="{57D9108E-E492-4037-A76C-8DF3AE5E3E75}" srcId="{CA47E8B8-6AA8-4854-A653-D1619DCEE5ED}" destId="{BBDF4B63-8F04-4EC6-81EB-4783A52D8C6D}" srcOrd="3" destOrd="0" parTransId="{1F349E9A-74E2-4E2A-9878-89000855F866}" sibTransId="{E2AC7E5D-9F18-4FC6-AE3E-510A37E28B4B}"/>
    <dgm:cxn modelId="{196006F7-1918-F94C-8BC3-C1AAFCB15608}" type="presOf" srcId="{CA47E8B8-6AA8-4854-A653-D1619DCEE5ED}" destId="{BF0B051E-7216-4FCB-8993-867273F74DEF}" srcOrd="0" destOrd="0" presId="urn:microsoft.com/office/officeart/2005/8/layout/hList1"/>
    <dgm:cxn modelId="{023D47CC-23A7-0A48-BE18-697A5A5A10A1}" type="presOf" srcId="{947FCCFC-94D6-498A-89ED-857AFB5ED0A3}" destId="{612E5685-3EA0-41E8-BCC9-CAEA99620743}" srcOrd="0" destOrd="0" presId="urn:microsoft.com/office/officeart/2005/8/layout/hList1"/>
    <dgm:cxn modelId="{145EEA47-6EBE-4436-9A07-B2A276DE96BE}" srcId="{CA47E8B8-6AA8-4854-A653-D1619DCEE5ED}" destId="{947FCCFC-94D6-498A-89ED-857AFB5ED0A3}" srcOrd="0" destOrd="0" parTransId="{1E52E8D5-1D60-4B7C-A5E5-2745CF01808D}" sibTransId="{F9FCE208-C4A8-478A-9E82-19FE6F9FF5FD}"/>
    <dgm:cxn modelId="{C1FDE11D-4CCA-2542-9F5F-CE1F474DFF25}" type="presOf" srcId="{7281F7FC-9BF2-4E2E-A3C4-8F8EBFCD6714}" destId="{4B22ED5E-4FFA-4BDC-90B5-F934581ED916}" srcOrd="0" destOrd="2" presId="urn:microsoft.com/office/officeart/2005/8/layout/hList1"/>
    <dgm:cxn modelId="{A39CD9CE-9397-3F4D-B221-D6E220757719}" type="presOf" srcId="{BBDF4B63-8F04-4EC6-81EB-4783A52D8C6D}" destId="{612E5685-3EA0-41E8-BCC9-CAEA99620743}" srcOrd="0" destOrd="3" presId="urn:microsoft.com/office/officeart/2005/8/layout/hList1"/>
    <dgm:cxn modelId="{FDD70259-4D41-5445-88D5-5094714B81F0}" type="presOf" srcId="{AFC88ABC-2AB7-4FE3-BEC2-875F01141950}" destId="{3D8558D4-1DE0-42EC-A93A-2509D74DFFB3}" srcOrd="0" destOrd="0" presId="urn:microsoft.com/office/officeart/2005/8/layout/hList1"/>
    <dgm:cxn modelId="{2338968B-5670-4155-B3D7-D8967FB749F4}" srcId="{CA47E8B8-6AA8-4854-A653-D1619DCEE5ED}" destId="{5C2A0395-8E89-4D64-8430-867C472D94E8}" srcOrd="2" destOrd="0" parTransId="{351CBD11-D49B-4F0A-ADF2-A258AB8093AC}" sibTransId="{1B8B5681-3517-4059-8EB5-66A5F9FF4749}"/>
    <dgm:cxn modelId="{A8BE2EC9-5F46-784A-AA2F-42AD2EB16441}" type="presOf" srcId="{5C2A0395-8E89-4D64-8430-867C472D94E8}" destId="{612E5685-3EA0-41E8-BCC9-CAEA99620743}" srcOrd="0" destOrd="2" presId="urn:microsoft.com/office/officeart/2005/8/layout/hList1"/>
    <dgm:cxn modelId="{AAC08B3C-9702-3D4D-A9D0-9D26690B7A88}" type="presParOf" srcId="{DF5F83C5-2F67-4B3F-91BE-B84B65426D8F}" destId="{F20E2B23-BE30-40DA-ADFB-756EC887512E}" srcOrd="0" destOrd="0" presId="urn:microsoft.com/office/officeart/2005/8/layout/hList1"/>
    <dgm:cxn modelId="{C28FB7A7-8909-4946-B4B8-62C2AA54DD4C}" type="presParOf" srcId="{F20E2B23-BE30-40DA-ADFB-756EC887512E}" destId="{BF0B051E-7216-4FCB-8993-867273F74DEF}" srcOrd="0" destOrd="0" presId="urn:microsoft.com/office/officeart/2005/8/layout/hList1"/>
    <dgm:cxn modelId="{B3646DC6-2DB9-1D42-8EB7-29DF39B52730}" type="presParOf" srcId="{F20E2B23-BE30-40DA-ADFB-756EC887512E}" destId="{612E5685-3EA0-41E8-BCC9-CAEA99620743}" srcOrd="1" destOrd="0" presId="urn:microsoft.com/office/officeart/2005/8/layout/hList1"/>
    <dgm:cxn modelId="{6356B7F8-9CDF-0E4D-96A0-6D55AAF683AA}" type="presParOf" srcId="{DF5F83C5-2F67-4B3F-91BE-B84B65426D8F}" destId="{0C46CD67-43B6-4512-B55C-E722907EAC6A}" srcOrd="1" destOrd="0" presId="urn:microsoft.com/office/officeart/2005/8/layout/hList1"/>
    <dgm:cxn modelId="{34728D72-0C58-6B4B-838E-A7E13607F08A}" type="presParOf" srcId="{DF5F83C5-2F67-4B3F-91BE-B84B65426D8F}" destId="{5B90800A-6FFD-42C8-B2E1-6E142C03728D}" srcOrd="2" destOrd="0" presId="urn:microsoft.com/office/officeart/2005/8/layout/hList1"/>
    <dgm:cxn modelId="{8CB0DDC7-4B44-F246-94E4-08B4AC80F561}" type="presParOf" srcId="{5B90800A-6FFD-42C8-B2E1-6E142C03728D}" destId="{3D8558D4-1DE0-42EC-A93A-2509D74DFFB3}" srcOrd="0" destOrd="0" presId="urn:microsoft.com/office/officeart/2005/8/layout/hList1"/>
    <dgm:cxn modelId="{08241A8C-9C95-7742-9AD7-573593C20407}" type="presParOf" srcId="{5B90800A-6FFD-42C8-B2E1-6E142C03728D}" destId="{4B22ED5E-4FFA-4BDC-90B5-F934581ED916}" srcOrd="1" destOrd="0" presId="urn:microsoft.com/office/officeart/2005/8/layout/hList1"/>
    <dgm:cxn modelId="{CCC6AF3A-6C46-2F4D-9BCB-909EC9315AE6}" type="presParOf" srcId="{DF5F83C5-2F67-4B3F-91BE-B84B65426D8F}" destId="{65230BDF-D166-416A-97AF-848011D2B73B}" srcOrd="3" destOrd="0" presId="urn:microsoft.com/office/officeart/2005/8/layout/hList1"/>
    <dgm:cxn modelId="{043DD065-40F9-184C-9238-C4B05D154412}" type="presParOf" srcId="{DF5F83C5-2F67-4B3F-91BE-B84B65426D8F}" destId="{D52E3ED8-A42F-49DB-B011-448D6E1123DA}" srcOrd="4" destOrd="0" presId="urn:microsoft.com/office/officeart/2005/8/layout/hList1"/>
    <dgm:cxn modelId="{2AADE453-FC21-E241-B506-F580E85A6F71}" type="presParOf" srcId="{D52E3ED8-A42F-49DB-B011-448D6E1123DA}" destId="{5988AAAF-47C4-47DD-AEC5-5EA3CFFCA052}" srcOrd="0" destOrd="0" presId="urn:microsoft.com/office/officeart/2005/8/layout/hList1"/>
    <dgm:cxn modelId="{41C79314-A26F-DD4E-AEC9-902DAD9ADE6F}" type="presParOf" srcId="{D52E3ED8-A42F-49DB-B011-448D6E1123DA}" destId="{84E375B9-7D47-449D-9B65-E3DF95852949}"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0B051E-7216-4FCB-8993-867273F74DEF}">
      <dsp:nvSpPr>
        <dsp:cNvPr id="0" name=""/>
        <dsp:cNvSpPr/>
      </dsp:nvSpPr>
      <dsp:spPr>
        <a:xfrm>
          <a:off x="2571" y="334090"/>
          <a:ext cx="2507456" cy="1002982"/>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100000"/>
            </a:lnSpc>
            <a:spcBef>
              <a:spcPct val="0"/>
            </a:spcBef>
            <a:spcAft>
              <a:spcPts val="600"/>
            </a:spcAft>
          </a:pPr>
          <a:r>
            <a:rPr lang="en-GB" sz="1600" b="1" kern="1200" dirty="0" smtClean="0">
              <a:latin typeface="Comic Sans MS"/>
              <a:cs typeface="Comic Sans MS"/>
            </a:rPr>
            <a:t>CONSECUENCIAS DIRECTAS PARA PACIENTES</a:t>
          </a:r>
          <a:endParaRPr lang="en-GB" sz="1600" kern="1200" baseline="30000" dirty="0">
            <a:latin typeface="Comic Sans MS"/>
            <a:cs typeface="Comic Sans MS"/>
          </a:endParaRPr>
        </a:p>
      </dsp:txBody>
      <dsp:txXfrm>
        <a:off x="2571" y="334090"/>
        <a:ext cx="2507456" cy="1002982"/>
      </dsp:txXfrm>
    </dsp:sp>
    <dsp:sp modelId="{612E5685-3EA0-41E8-BCC9-CAEA99620743}">
      <dsp:nvSpPr>
        <dsp:cNvPr id="0" name=""/>
        <dsp:cNvSpPr/>
      </dsp:nvSpPr>
      <dsp:spPr>
        <a:xfrm>
          <a:off x="2571" y="1337072"/>
          <a:ext cx="2507456" cy="2854800"/>
        </a:xfrm>
        <a:prstGeom prst="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100000"/>
            </a:lnSpc>
            <a:spcBef>
              <a:spcPct val="0"/>
            </a:spcBef>
            <a:spcAft>
              <a:spcPts val="600"/>
            </a:spcAft>
            <a:buChar char="••"/>
          </a:pPr>
          <a:r>
            <a:rPr lang="en-GB" sz="1600" kern="1200" dirty="0" err="1" smtClean="0">
              <a:latin typeface="Comic Sans MS"/>
              <a:cs typeface="Comic Sans MS"/>
            </a:rPr>
            <a:t>Fracturas</a:t>
          </a:r>
          <a:r>
            <a:rPr lang="en-GB" sz="1600" kern="1200" dirty="0" smtClean="0">
              <a:latin typeface="Comic Sans MS"/>
              <a:cs typeface="Comic Sans MS"/>
            </a:rPr>
            <a:t> patológicas</a:t>
          </a:r>
          <a:r>
            <a:rPr lang="en-GB" sz="1600" kern="1200" baseline="30000" dirty="0" smtClean="0">
              <a:latin typeface="Comic Sans MS"/>
              <a:cs typeface="Comic Sans MS"/>
            </a:rPr>
            <a:t>1</a:t>
          </a:r>
          <a:endParaRPr lang="en-GB" sz="1600" kern="1200" baseline="30000" dirty="0">
            <a:latin typeface="Comic Sans MS"/>
            <a:cs typeface="Comic Sans MS"/>
          </a:endParaRPr>
        </a:p>
        <a:p>
          <a:pPr marL="171450" lvl="1" indent="-171450" algn="l" defTabSz="711200">
            <a:lnSpc>
              <a:spcPct val="100000"/>
            </a:lnSpc>
            <a:spcBef>
              <a:spcPct val="0"/>
            </a:spcBef>
            <a:spcAft>
              <a:spcPts val="600"/>
            </a:spcAft>
            <a:buChar char="••"/>
          </a:pPr>
          <a:r>
            <a:rPr lang="en-GB" sz="1600" kern="1200" dirty="0" err="1" smtClean="0">
              <a:latin typeface="Comic Sans MS"/>
              <a:cs typeface="Comic Sans MS"/>
            </a:rPr>
            <a:t>Compresión</a:t>
          </a:r>
          <a:r>
            <a:rPr lang="en-GB" sz="1600" kern="1200" dirty="0" smtClean="0">
              <a:latin typeface="Comic Sans MS"/>
              <a:cs typeface="Comic Sans MS"/>
            </a:rPr>
            <a:t> medular</a:t>
          </a:r>
          <a:r>
            <a:rPr lang="en-GB" sz="1600" kern="1200" baseline="30000" dirty="0" smtClean="0">
              <a:latin typeface="Comic Sans MS"/>
              <a:cs typeface="Comic Sans MS"/>
            </a:rPr>
            <a:t>1</a:t>
          </a:r>
          <a:endParaRPr lang="en-GB" sz="1600" kern="1200" baseline="30000" dirty="0">
            <a:latin typeface="Comic Sans MS"/>
            <a:cs typeface="Comic Sans MS"/>
          </a:endParaRPr>
        </a:p>
        <a:p>
          <a:pPr marL="171450" lvl="1" indent="-171450" algn="l" defTabSz="711200">
            <a:lnSpc>
              <a:spcPct val="100000"/>
            </a:lnSpc>
            <a:spcBef>
              <a:spcPct val="0"/>
            </a:spcBef>
            <a:spcAft>
              <a:spcPts val="600"/>
            </a:spcAft>
            <a:buChar char="••"/>
          </a:pPr>
          <a:r>
            <a:rPr lang="en-GB" sz="1600" kern="1200" dirty="0" err="1" smtClean="0">
              <a:latin typeface="Comic Sans MS"/>
              <a:cs typeface="Comic Sans MS"/>
            </a:rPr>
            <a:t>Cirugías</a:t>
          </a:r>
          <a:r>
            <a:rPr lang="en-GB" sz="1600" kern="1200" dirty="0" smtClean="0">
              <a:latin typeface="Comic Sans MS"/>
              <a:cs typeface="Comic Sans MS"/>
            </a:rPr>
            <a:t> óseas</a:t>
          </a:r>
          <a:r>
            <a:rPr lang="en-GB" sz="1600" kern="1200" baseline="30000" dirty="0" smtClean="0">
              <a:latin typeface="Comic Sans MS"/>
              <a:cs typeface="Comic Sans MS"/>
            </a:rPr>
            <a:t>1</a:t>
          </a:r>
          <a:endParaRPr lang="en-GB" sz="1600" kern="1200" baseline="30000" dirty="0">
            <a:latin typeface="Comic Sans MS"/>
            <a:cs typeface="Comic Sans MS"/>
          </a:endParaRPr>
        </a:p>
        <a:p>
          <a:pPr marL="171450" lvl="1" indent="-171450" algn="l" defTabSz="711200">
            <a:lnSpc>
              <a:spcPct val="100000"/>
            </a:lnSpc>
            <a:spcBef>
              <a:spcPct val="0"/>
            </a:spcBef>
            <a:spcAft>
              <a:spcPts val="600"/>
            </a:spcAft>
            <a:buChar char="••"/>
          </a:pPr>
          <a:r>
            <a:rPr lang="en-GB" sz="1600" kern="1200" baseline="0" dirty="0" smtClean="0">
              <a:latin typeface="Comic Sans MS"/>
              <a:cs typeface="Comic Sans MS"/>
            </a:rPr>
            <a:t>RT </a:t>
          </a:r>
          <a:r>
            <a:rPr lang="en-GB" sz="1600" kern="1200" baseline="0" dirty="0" err="1" smtClean="0">
              <a:latin typeface="Comic Sans MS"/>
              <a:cs typeface="Comic Sans MS"/>
            </a:rPr>
            <a:t>ósea</a:t>
          </a:r>
          <a:r>
            <a:rPr lang="en-GB" sz="1600" kern="1200" baseline="0" dirty="0" smtClean="0">
              <a:latin typeface="Comic Sans MS"/>
              <a:cs typeface="Comic Sans MS"/>
            </a:rPr>
            <a:t> </a:t>
          </a:r>
          <a:r>
            <a:rPr lang="en-GB" sz="1600" kern="1200" baseline="0" dirty="0" err="1" smtClean="0">
              <a:latin typeface="Comic Sans MS"/>
              <a:cs typeface="Comic Sans MS"/>
            </a:rPr>
            <a:t>por</a:t>
          </a:r>
          <a:r>
            <a:rPr lang="en-GB" sz="1600" kern="1200" baseline="0" dirty="0" smtClean="0">
              <a:latin typeface="Comic Sans MS"/>
              <a:cs typeface="Comic Sans MS"/>
            </a:rPr>
            <a:t> dolor</a:t>
          </a:r>
          <a:r>
            <a:rPr lang="en-GB" sz="1600" kern="1200" baseline="30000" dirty="0" smtClean="0">
              <a:latin typeface="Comic Sans MS"/>
              <a:cs typeface="Comic Sans MS"/>
            </a:rPr>
            <a:t>1</a:t>
          </a:r>
          <a:endParaRPr lang="en-GB" sz="1600" kern="1200" baseline="30000" dirty="0">
            <a:latin typeface="Comic Sans MS"/>
            <a:cs typeface="Comic Sans MS"/>
          </a:endParaRPr>
        </a:p>
      </dsp:txBody>
      <dsp:txXfrm>
        <a:off x="2571" y="1337072"/>
        <a:ext cx="2507456" cy="2854800"/>
      </dsp:txXfrm>
    </dsp:sp>
    <dsp:sp modelId="{3D8558D4-1DE0-42EC-A93A-2509D74DFFB3}">
      <dsp:nvSpPr>
        <dsp:cNvPr id="0" name=""/>
        <dsp:cNvSpPr/>
      </dsp:nvSpPr>
      <dsp:spPr>
        <a:xfrm>
          <a:off x="2861071" y="334090"/>
          <a:ext cx="2507456" cy="1002982"/>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100000"/>
            </a:lnSpc>
            <a:spcBef>
              <a:spcPct val="0"/>
            </a:spcBef>
            <a:spcAft>
              <a:spcPts val="600"/>
            </a:spcAft>
          </a:pPr>
          <a:r>
            <a:rPr lang="en-GB" sz="1600" b="1" kern="1200" dirty="0" smtClean="0">
              <a:latin typeface="Comic Sans MS"/>
              <a:cs typeface="Comic Sans MS"/>
            </a:rPr>
            <a:t>CONSECUENCIAS INDIRECTAS PARA PACIENTES</a:t>
          </a:r>
          <a:endParaRPr lang="en-GB" sz="1600" kern="1200" baseline="30000" dirty="0">
            <a:latin typeface="Comic Sans MS"/>
            <a:cs typeface="Comic Sans MS"/>
          </a:endParaRPr>
        </a:p>
      </dsp:txBody>
      <dsp:txXfrm>
        <a:off x="2861071" y="334090"/>
        <a:ext cx="2507456" cy="1002982"/>
      </dsp:txXfrm>
    </dsp:sp>
    <dsp:sp modelId="{4B22ED5E-4FFA-4BDC-90B5-F934581ED916}">
      <dsp:nvSpPr>
        <dsp:cNvPr id="0" name=""/>
        <dsp:cNvSpPr/>
      </dsp:nvSpPr>
      <dsp:spPr>
        <a:xfrm>
          <a:off x="2861071" y="1337072"/>
          <a:ext cx="2507456" cy="2854800"/>
        </a:xfrm>
        <a:prstGeom prst="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100000"/>
            </a:lnSpc>
            <a:spcBef>
              <a:spcPct val="0"/>
            </a:spcBef>
            <a:spcAft>
              <a:spcPts val="600"/>
            </a:spcAft>
            <a:buChar char="••"/>
          </a:pPr>
          <a:r>
            <a:rPr lang="en-GB" sz="1600" kern="1200" dirty="0" err="1" smtClean="0">
              <a:latin typeface="Comic Sans MS"/>
              <a:cs typeface="Comic Sans MS"/>
            </a:rPr>
            <a:t>Peor</a:t>
          </a:r>
          <a:r>
            <a:rPr lang="en-GB" sz="1600" kern="1200" dirty="0" smtClean="0">
              <a:latin typeface="Comic Sans MS"/>
              <a:cs typeface="Comic Sans MS"/>
            </a:rPr>
            <a:t> </a:t>
          </a:r>
          <a:r>
            <a:rPr lang="en-GB" sz="1600" kern="1200" dirty="0" err="1" smtClean="0">
              <a:latin typeface="Comic Sans MS"/>
              <a:cs typeface="Comic Sans MS"/>
            </a:rPr>
            <a:t>estado</a:t>
          </a:r>
          <a:r>
            <a:rPr lang="en-GB" sz="1600" kern="1200" dirty="0" smtClean="0">
              <a:latin typeface="Comic Sans MS"/>
              <a:cs typeface="Comic Sans MS"/>
            </a:rPr>
            <a:t> </a:t>
          </a:r>
          <a:r>
            <a:rPr lang="en-GB" sz="1600" kern="1200" dirty="0" err="1" smtClean="0">
              <a:latin typeface="Comic Sans MS"/>
              <a:cs typeface="Comic Sans MS"/>
            </a:rPr>
            <a:t>fisico</a:t>
          </a:r>
          <a:r>
            <a:rPr lang="en-GB" sz="1600" kern="1200" dirty="0" smtClean="0">
              <a:latin typeface="Comic Sans MS"/>
              <a:cs typeface="Comic Sans MS"/>
            </a:rPr>
            <a:t>, </a:t>
          </a:r>
          <a:r>
            <a:rPr lang="en-GB" sz="1600" kern="1200" dirty="0" err="1" smtClean="0">
              <a:latin typeface="Comic Sans MS"/>
              <a:cs typeface="Comic Sans MS"/>
            </a:rPr>
            <a:t>funcional</a:t>
          </a:r>
          <a:r>
            <a:rPr lang="en-GB" sz="1600" kern="1200" dirty="0" smtClean="0">
              <a:latin typeface="Comic Sans MS"/>
              <a:cs typeface="Comic Sans MS"/>
            </a:rPr>
            <a:t> y emocional</a:t>
          </a:r>
          <a:r>
            <a:rPr lang="en-GB" sz="1600" kern="1200" baseline="30000" dirty="0" smtClean="0">
              <a:latin typeface="Comic Sans MS"/>
              <a:cs typeface="Comic Sans MS"/>
            </a:rPr>
            <a:t>2</a:t>
          </a:r>
          <a:endParaRPr lang="en-GB" sz="1600" kern="1200" baseline="30000" dirty="0">
            <a:latin typeface="Comic Sans MS"/>
            <a:cs typeface="Comic Sans MS"/>
          </a:endParaRPr>
        </a:p>
        <a:p>
          <a:pPr marL="171450" lvl="1" indent="-171450" algn="l" defTabSz="711200">
            <a:lnSpc>
              <a:spcPct val="100000"/>
            </a:lnSpc>
            <a:spcBef>
              <a:spcPct val="0"/>
            </a:spcBef>
            <a:spcAft>
              <a:spcPts val="600"/>
            </a:spcAft>
            <a:buChar char="••"/>
          </a:pPr>
          <a:r>
            <a:rPr lang="en-GB" sz="1600" kern="1200" dirty="0" err="1" smtClean="0">
              <a:latin typeface="Comic Sans MS"/>
              <a:cs typeface="Comic Sans MS"/>
            </a:rPr>
            <a:t>Reducción</a:t>
          </a:r>
          <a:r>
            <a:rPr lang="en-GB" sz="1600" kern="1200" dirty="0" smtClean="0">
              <a:latin typeface="Comic Sans MS"/>
              <a:cs typeface="Comic Sans MS"/>
            </a:rPr>
            <a:t> de HRQoL</a:t>
          </a:r>
          <a:r>
            <a:rPr lang="en-GB" sz="1600" kern="1200" baseline="30000" dirty="0" smtClean="0">
              <a:latin typeface="Comic Sans MS"/>
              <a:cs typeface="Comic Sans MS"/>
            </a:rPr>
            <a:t>2</a:t>
          </a:r>
          <a:endParaRPr lang="en-GB" sz="1600" kern="1200" baseline="30000" dirty="0">
            <a:latin typeface="Comic Sans MS"/>
            <a:cs typeface="Comic Sans MS"/>
          </a:endParaRPr>
        </a:p>
        <a:p>
          <a:pPr marL="171450" lvl="1" indent="-171450" algn="l" defTabSz="711200">
            <a:lnSpc>
              <a:spcPct val="100000"/>
            </a:lnSpc>
            <a:spcBef>
              <a:spcPct val="0"/>
            </a:spcBef>
            <a:spcAft>
              <a:spcPts val="600"/>
            </a:spcAft>
            <a:buChar char="••"/>
          </a:pPr>
          <a:r>
            <a:rPr lang="en-GB" sz="1600" kern="1200" baseline="0" dirty="0" smtClean="0">
              <a:latin typeface="Comic Sans MS"/>
              <a:cs typeface="Comic Sans MS"/>
            </a:rPr>
            <a:t>Estancias y </a:t>
          </a:r>
          <a:r>
            <a:rPr lang="en-GB" sz="1600" kern="1200" baseline="0" dirty="0" err="1" smtClean="0">
              <a:latin typeface="Comic Sans MS"/>
              <a:cs typeface="Comic Sans MS"/>
            </a:rPr>
            <a:t>visitas</a:t>
          </a:r>
          <a:r>
            <a:rPr lang="en-GB" sz="1600" kern="1200" baseline="0" dirty="0" smtClean="0">
              <a:latin typeface="Comic Sans MS"/>
              <a:cs typeface="Comic Sans MS"/>
            </a:rPr>
            <a:t> hospitalarias</a:t>
          </a:r>
          <a:r>
            <a:rPr lang="en-GB" sz="1600" kern="1200" baseline="30000" dirty="0" smtClean="0">
              <a:latin typeface="Comic Sans MS"/>
              <a:cs typeface="Comic Sans MS"/>
            </a:rPr>
            <a:t>3</a:t>
          </a:r>
          <a:endParaRPr lang="en-GB" sz="1600" kern="1200" baseline="30000" dirty="0">
            <a:latin typeface="Comic Sans MS"/>
            <a:cs typeface="Comic Sans MS"/>
          </a:endParaRPr>
        </a:p>
      </dsp:txBody>
      <dsp:txXfrm>
        <a:off x="2861071" y="1337072"/>
        <a:ext cx="2507456" cy="2854800"/>
      </dsp:txXfrm>
    </dsp:sp>
    <dsp:sp modelId="{5988AAAF-47C4-47DD-AEC5-5EA3CFFCA052}">
      <dsp:nvSpPr>
        <dsp:cNvPr id="0" name=""/>
        <dsp:cNvSpPr/>
      </dsp:nvSpPr>
      <dsp:spPr>
        <a:xfrm>
          <a:off x="5719571" y="334090"/>
          <a:ext cx="2507456" cy="1002982"/>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100000"/>
            </a:lnSpc>
            <a:spcBef>
              <a:spcPct val="0"/>
            </a:spcBef>
            <a:spcAft>
              <a:spcPts val="600"/>
            </a:spcAft>
          </a:pPr>
          <a:r>
            <a:rPr lang="en-GB" sz="1600" b="1" kern="1200" dirty="0" smtClean="0">
              <a:latin typeface="Comic Sans MS"/>
              <a:cs typeface="Comic Sans MS"/>
            </a:rPr>
            <a:t>USO DE RECURSOS SANITARIOS</a:t>
          </a:r>
          <a:endParaRPr lang="en-GB" sz="1600" kern="1200" baseline="30000" dirty="0" smtClean="0">
            <a:latin typeface="Comic Sans MS"/>
            <a:cs typeface="Comic Sans MS"/>
          </a:endParaRPr>
        </a:p>
      </dsp:txBody>
      <dsp:txXfrm>
        <a:off x="5719571" y="334090"/>
        <a:ext cx="2507456" cy="1002982"/>
      </dsp:txXfrm>
    </dsp:sp>
    <dsp:sp modelId="{84E375B9-7D47-449D-9B65-E3DF95852949}">
      <dsp:nvSpPr>
        <dsp:cNvPr id="0" name=""/>
        <dsp:cNvSpPr/>
      </dsp:nvSpPr>
      <dsp:spPr>
        <a:xfrm>
          <a:off x="5719571" y="1337072"/>
          <a:ext cx="2507456" cy="2854800"/>
        </a:xfrm>
        <a:prstGeom prst="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100000"/>
            </a:lnSpc>
            <a:spcBef>
              <a:spcPct val="0"/>
            </a:spcBef>
            <a:spcAft>
              <a:spcPts val="600"/>
            </a:spcAft>
            <a:buChar char="••"/>
          </a:pPr>
          <a:r>
            <a:rPr lang="en-GB" sz="1600" kern="1200" dirty="0" err="1" smtClean="0">
              <a:latin typeface="Comic Sans MS"/>
              <a:cs typeface="Comic Sans MS"/>
            </a:rPr>
            <a:t>Incremento</a:t>
          </a:r>
          <a:r>
            <a:rPr lang="en-GB" sz="1600" kern="1200" dirty="0" smtClean="0">
              <a:latin typeface="Comic Sans MS"/>
              <a:cs typeface="Comic Sans MS"/>
            </a:rPr>
            <a:t> </a:t>
          </a:r>
          <a:r>
            <a:rPr lang="en-GB" sz="1600" kern="1200" dirty="0" err="1" smtClean="0">
              <a:latin typeface="Comic Sans MS"/>
              <a:cs typeface="Comic Sans MS"/>
            </a:rPr>
            <a:t>coste</a:t>
          </a:r>
          <a:r>
            <a:rPr lang="en-GB" sz="1600" kern="1200" dirty="0" smtClean="0">
              <a:latin typeface="Comic Sans MS"/>
              <a:cs typeface="Comic Sans MS"/>
            </a:rPr>
            <a:t> del tratamiento</a:t>
          </a:r>
          <a:r>
            <a:rPr lang="en-GB" sz="1600" kern="1200" baseline="30000" dirty="0" smtClean="0">
              <a:latin typeface="Comic Sans MS"/>
              <a:cs typeface="Comic Sans MS"/>
            </a:rPr>
            <a:t>4</a:t>
          </a:r>
        </a:p>
        <a:p>
          <a:pPr marL="171450" lvl="1" indent="-171450" algn="l" defTabSz="711200">
            <a:lnSpc>
              <a:spcPct val="100000"/>
            </a:lnSpc>
            <a:spcBef>
              <a:spcPct val="0"/>
            </a:spcBef>
            <a:spcAft>
              <a:spcPts val="600"/>
            </a:spcAft>
            <a:buChar char="••"/>
          </a:pPr>
          <a:r>
            <a:rPr lang="en-GB" sz="1600" kern="1200" dirty="0" err="1" smtClean="0">
              <a:latin typeface="Comic Sans MS"/>
              <a:cs typeface="Comic Sans MS"/>
            </a:rPr>
            <a:t>Incremento</a:t>
          </a:r>
          <a:r>
            <a:rPr lang="en-GB" sz="1600" kern="1200" dirty="0" smtClean="0">
              <a:latin typeface="Comic Sans MS"/>
              <a:cs typeface="Comic Sans MS"/>
            </a:rPr>
            <a:t> de </a:t>
          </a:r>
          <a:r>
            <a:rPr lang="en-GB" sz="1600" kern="1200" dirty="0" err="1" smtClean="0">
              <a:latin typeface="Comic Sans MS"/>
              <a:cs typeface="Comic Sans MS"/>
            </a:rPr>
            <a:t>visitas</a:t>
          </a:r>
          <a:r>
            <a:rPr lang="en-GB" sz="1600" kern="1200" dirty="0" smtClean="0">
              <a:latin typeface="Comic Sans MS"/>
              <a:cs typeface="Comic Sans MS"/>
            </a:rPr>
            <a:t> y estancias hospitalarias</a:t>
          </a:r>
          <a:r>
            <a:rPr lang="en-GB" sz="1600" kern="1200" baseline="30000" dirty="0" smtClean="0">
              <a:latin typeface="Comic Sans MS"/>
              <a:cs typeface="Comic Sans MS"/>
            </a:rPr>
            <a:t>3</a:t>
          </a:r>
        </a:p>
      </dsp:txBody>
      <dsp:txXfrm>
        <a:off x="5719571" y="1337072"/>
        <a:ext cx="2507456" cy="285480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5.emf"/><Relationship Id="rId2" Type="http://schemas.openxmlformats.org/officeDocument/2006/relationships/image" Target="../media/image6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20957CA-38CE-9947-9875-E00B751DC58E}" type="datetimeFigureOut">
              <a:rPr lang="en-US" smtClean="0"/>
              <a:t>28/11/15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831E4C4-3DAE-C542-B189-EAE60095310C}" type="slidenum">
              <a:rPr lang="en-US" smtClean="0"/>
              <a:t>‹#›</a:t>
            </a:fld>
            <a:endParaRPr lang="en-US"/>
          </a:p>
        </p:txBody>
      </p:sp>
    </p:spTree>
    <p:extLst>
      <p:ext uri="{BB962C8B-B14F-4D97-AF65-F5344CB8AC3E}">
        <p14:creationId xmlns:p14="http://schemas.microsoft.com/office/powerpoint/2010/main" val="309540662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5.xml.rels><?xml version="1.0" encoding="UTF-8" standalone="yes"?>
<Relationships xmlns="http://schemas.openxmlformats.org/package/2006/relationships"><Relationship Id="rId11" Type="http://schemas.openxmlformats.org/officeDocument/2006/relationships/hyperlink" Target="http://bvcscmupt.madrid.org:7777/contents/hydrogen-peroxide-pediatric-drug-information?source=see_link" TargetMode="External"/><Relationship Id="rId12" Type="http://schemas.openxmlformats.org/officeDocument/2006/relationships/hyperlink" Target="http://bvcscmupt.madrid.org:7777/contents/medication-related-osteonecrosis-of-the-jaw-in-patients-with-cancer?source=see_link&amp;sectionName=Treatment+of+established+MRONJ&amp;anchor=H664781551%23H664781551" TargetMode="External"/><Relationship Id="rId1" Type="http://schemas.openxmlformats.org/officeDocument/2006/relationships/notesMaster" Target="../notesMasters/notesMaster1.xml"/><Relationship Id="rId2" Type="http://schemas.openxmlformats.org/officeDocument/2006/relationships/slide" Target="../slides/slide64.xml"/><Relationship Id="rId3" Type="http://schemas.openxmlformats.org/officeDocument/2006/relationships/hyperlink" Target="http://bvcscmupt.madrid.org:7777/contents/risks-of-therapy-with-bone-antiresorptive-agents-in-patients-with-advanced-malignancy/abstract/7" TargetMode="External"/><Relationship Id="rId4" Type="http://schemas.openxmlformats.org/officeDocument/2006/relationships/hyperlink" Target="http://bvcscmupt.madrid.org:7777/contents/image?imageKey=HEME/55727&amp;topicKey=ONC/2806&amp;rank=1~150&amp;source=see_link&amp;search=Risks+of+therapy+with+bone+antiresorptive+agents+in+patients+with+advanced+malignancy" TargetMode="External"/><Relationship Id="rId5" Type="http://schemas.openxmlformats.org/officeDocument/2006/relationships/hyperlink" Target="http://bvcscmupt.madrid.org:7777/contents/denosumab-drug-information?source=see_link" TargetMode="External"/><Relationship Id="rId6" Type="http://schemas.openxmlformats.org/officeDocument/2006/relationships/hyperlink" Target="http://bvcscmupt.madrid.org:7777/contents/risks-of-therapy-with-bone-antiresorptive-agents-in-patients-with-advanced-malignancy/abstract/8" TargetMode="External"/><Relationship Id="rId7" Type="http://schemas.openxmlformats.org/officeDocument/2006/relationships/hyperlink" Target="http://bvcscmupt.madrid.org:7777/contents/risks-of-therapy-with-bone-antiresorptive-agents-in-patients-with-advanced-malignancy/abstract/4-6" TargetMode="External"/><Relationship Id="rId8" Type="http://schemas.openxmlformats.org/officeDocument/2006/relationships/hyperlink" Target="http://bvcscmupt.madrid.org:7777/contents/risks-of-therapy-with-bone-antiresorptive-agents-in-patients-with-advanced-malignancy/abstract/8-11" TargetMode="External"/><Relationship Id="rId9" Type="http://schemas.openxmlformats.org/officeDocument/2006/relationships/hyperlink" Target="http://bvcscmupt.madrid.org:7777/contents/medication-related-osteonecrosis-of-the-jaw-in-patients-with-cancer?source=see_link&amp;sectionName=Prevention&amp;anchor=H664780842%23H664780842" TargetMode="External"/><Relationship Id="rId10" Type="http://schemas.openxmlformats.org/officeDocument/2006/relationships/hyperlink" Target="http://bvcscmupt.madrid.org:7777/contents/chlorhexidine-gluconate-drug-information?source=see_link" TargetMode="External"/></Relationships>
</file>

<file path=ppt/notesSlides/_rels/notesSlide46.xml.rels><?xml version="1.0" encoding="UTF-8" standalone="yes"?>
<Relationships xmlns="http://schemas.openxmlformats.org/package/2006/relationships"><Relationship Id="rId11" Type="http://schemas.openxmlformats.org/officeDocument/2006/relationships/hyperlink" Target="http://bvcscmupt.madrid.org:7777/contents/hydrogen-peroxide-pediatric-drug-information?source=see_link" TargetMode="External"/><Relationship Id="rId12" Type="http://schemas.openxmlformats.org/officeDocument/2006/relationships/hyperlink" Target="http://bvcscmupt.madrid.org:7777/contents/medication-related-osteonecrosis-of-the-jaw-in-patients-with-cancer?source=see_link&amp;sectionName=Treatment+of+established+MRONJ&amp;anchor=H664781551%23H664781551" TargetMode="External"/><Relationship Id="rId1" Type="http://schemas.openxmlformats.org/officeDocument/2006/relationships/notesMaster" Target="../notesMasters/notesMaster1.xml"/><Relationship Id="rId2" Type="http://schemas.openxmlformats.org/officeDocument/2006/relationships/slide" Target="../slides/slide65.xml"/><Relationship Id="rId3" Type="http://schemas.openxmlformats.org/officeDocument/2006/relationships/hyperlink" Target="http://bvcscmupt.madrid.org:7777/contents/risks-of-therapy-with-bone-antiresorptive-agents-in-patients-with-advanced-malignancy/abstract/7" TargetMode="External"/><Relationship Id="rId4" Type="http://schemas.openxmlformats.org/officeDocument/2006/relationships/hyperlink" Target="http://bvcscmupt.madrid.org:7777/contents/image?imageKey=HEME/55727&amp;topicKey=ONC/2806&amp;rank=1~150&amp;source=see_link&amp;search=Risks+of+therapy+with+bone+antiresorptive+agents+in+patients+with+advanced+malignancy" TargetMode="External"/><Relationship Id="rId5" Type="http://schemas.openxmlformats.org/officeDocument/2006/relationships/hyperlink" Target="http://bvcscmupt.madrid.org:7777/contents/denosumab-drug-information?source=see_link" TargetMode="External"/><Relationship Id="rId6" Type="http://schemas.openxmlformats.org/officeDocument/2006/relationships/hyperlink" Target="http://bvcscmupt.madrid.org:7777/contents/risks-of-therapy-with-bone-antiresorptive-agents-in-patients-with-advanced-malignancy/abstract/8" TargetMode="External"/><Relationship Id="rId7" Type="http://schemas.openxmlformats.org/officeDocument/2006/relationships/hyperlink" Target="http://bvcscmupt.madrid.org:7777/contents/risks-of-therapy-with-bone-antiresorptive-agents-in-patients-with-advanced-malignancy/abstract/4-6" TargetMode="External"/><Relationship Id="rId8" Type="http://schemas.openxmlformats.org/officeDocument/2006/relationships/hyperlink" Target="http://bvcscmupt.madrid.org:7777/contents/risks-of-therapy-with-bone-antiresorptive-agents-in-patients-with-advanced-malignancy/abstract/8-11" TargetMode="External"/><Relationship Id="rId9" Type="http://schemas.openxmlformats.org/officeDocument/2006/relationships/hyperlink" Target="http://bvcscmupt.madrid.org:7777/contents/medication-related-osteonecrosis-of-the-jaw-in-patients-with-cancer?source=see_link&amp;sectionName=Prevention&amp;anchor=H664780842%23H664780842" TargetMode="External"/><Relationship Id="rId10" Type="http://schemas.openxmlformats.org/officeDocument/2006/relationships/hyperlink" Target="http://bvcscmupt.madrid.org:7777/contents/chlorhexidine-gluconate-drug-information?source=see_link" TargetMode="External"/></Relationships>
</file>

<file path=ppt/notesSlides/_rels/notesSlide47.xml.rels><?xml version="1.0" encoding="UTF-8" standalone="yes"?>
<Relationships xmlns="http://schemas.openxmlformats.org/package/2006/relationships"><Relationship Id="rId11" Type="http://schemas.openxmlformats.org/officeDocument/2006/relationships/hyperlink" Target="http://bvcscmupt.madrid.org:7777/contents/hydrogen-peroxide-pediatric-drug-information?source=see_link" TargetMode="External"/><Relationship Id="rId12" Type="http://schemas.openxmlformats.org/officeDocument/2006/relationships/hyperlink" Target="http://bvcscmupt.madrid.org:7777/contents/medication-related-osteonecrosis-of-the-jaw-in-patients-with-cancer?source=see_link&amp;sectionName=Treatment+of+established+MRONJ&amp;anchor=H664781551%23H664781551" TargetMode="External"/><Relationship Id="rId1" Type="http://schemas.openxmlformats.org/officeDocument/2006/relationships/notesMaster" Target="../notesMasters/notesMaster1.xml"/><Relationship Id="rId2" Type="http://schemas.openxmlformats.org/officeDocument/2006/relationships/slide" Target="../slides/slide66.xml"/><Relationship Id="rId3" Type="http://schemas.openxmlformats.org/officeDocument/2006/relationships/hyperlink" Target="http://bvcscmupt.madrid.org:7777/contents/risks-of-therapy-with-bone-antiresorptive-agents-in-patients-with-advanced-malignancy/abstract/7" TargetMode="External"/><Relationship Id="rId4" Type="http://schemas.openxmlformats.org/officeDocument/2006/relationships/hyperlink" Target="http://bvcscmupt.madrid.org:7777/contents/image?imageKey=HEME/55727&amp;topicKey=ONC/2806&amp;rank=1~150&amp;source=see_link&amp;search=Risks+of+therapy+with+bone+antiresorptive+agents+in+patients+with+advanced+malignancy" TargetMode="External"/><Relationship Id="rId5" Type="http://schemas.openxmlformats.org/officeDocument/2006/relationships/hyperlink" Target="http://bvcscmupt.madrid.org:7777/contents/denosumab-drug-information?source=see_link" TargetMode="External"/><Relationship Id="rId6" Type="http://schemas.openxmlformats.org/officeDocument/2006/relationships/hyperlink" Target="http://bvcscmupt.madrid.org:7777/contents/risks-of-therapy-with-bone-antiresorptive-agents-in-patients-with-advanced-malignancy/abstract/8" TargetMode="External"/><Relationship Id="rId7" Type="http://schemas.openxmlformats.org/officeDocument/2006/relationships/hyperlink" Target="http://bvcscmupt.madrid.org:7777/contents/risks-of-therapy-with-bone-antiresorptive-agents-in-patients-with-advanced-malignancy/abstract/4-6" TargetMode="External"/><Relationship Id="rId8" Type="http://schemas.openxmlformats.org/officeDocument/2006/relationships/hyperlink" Target="http://bvcscmupt.madrid.org:7777/contents/risks-of-therapy-with-bone-antiresorptive-agents-in-patients-with-advanced-malignancy/abstract/8-11" TargetMode="External"/><Relationship Id="rId9" Type="http://schemas.openxmlformats.org/officeDocument/2006/relationships/hyperlink" Target="http://bvcscmupt.madrid.org:7777/contents/medication-related-osteonecrosis-of-the-jaw-in-patients-with-cancer?source=see_link&amp;sectionName=Prevention&amp;anchor=H664780842%23H664780842" TargetMode="External"/><Relationship Id="rId10" Type="http://schemas.openxmlformats.org/officeDocument/2006/relationships/hyperlink" Target="http://bvcscmupt.madrid.org:7777/contents/chlorhexidine-gluconate-drug-information?source=see_link" TargetMode="External"/></Relationships>
</file>

<file path=ppt/notesSlides/_rels/notesSlide48.xml.rels><?xml version="1.0" encoding="UTF-8" standalone="yes"?>
<Relationships xmlns="http://schemas.openxmlformats.org/package/2006/relationships"><Relationship Id="rId11" Type="http://schemas.openxmlformats.org/officeDocument/2006/relationships/hyperlink" Target="http://bvcscmupt.madrid.org:7777/contents/hydrogen-peroxide-pediatric-drug-information?source=see_link" TargetMode="External"/><Relationship Id="rId12" Type="http://schemas.openxmlformats.org/officeDocument/2006/relationships/hyperlink" Target="http://bvcscmupt.madrid.org:7777/contents/medication-related-osteonecrosis-of-the-jaw-in-patients-with-cancer?source=see_link&amp;sectionName=Treatment+of+established+MRONJ&amp;anchor=H664781551%23H664781551" TargetMode="External"/><Relationship Id="rId1" Type="http://schemas.openxmlformats.org/officeDocument/2006/relationships/notesMaster" Target="../notesMasters/notesMaster1.xml"/><Relationship Id="rId2" Type="http://schemas.openxmlformats.org/officeDocument/2006/relationships/slide" Target="../slides/slide67.xml"/><Relationship Id="rId3" Type="http://schemas.openxmlformats.org/officeDocument/2006/relationships/hyperlink" Target="http://bvcscmupt.madrid.org:7777/contents/risks-of-therapy-with-bone-antiresorptive-agents-in-patients-with-advanced-malignancy/abstract/7" TargetMode="External"/><Relationship Id="rId4" Type="http://schemas.openxmlformats.org/officeDocument/2006/relationships/hyperlink" Target="http://bvcscmupt.madrid.org:7777/contents/image?imageKey=HEME/55727&amp;topicKey=ONC/2806&amp;rank=1~150&amp;source=see_link&amp;search=Risks+of+therapy+with+bone+antiresorptive+agents+in+patients+with+advanced+malignancy" TargetMode="External"/><Relationship Id="rId5" Type="http://schemas.openxmlformats.org/officeDocument/2006/relationships/hyperlink" Target="http://bvcscmupt.madrid.org:7777/contents/denosumab-drug-information?source=see_link" TargetMode="External"/><Relationship Id="rId6" Type="http://schemas.openxmlformats.org/officeDocument/2006/relationships/hyperlink" Target="http://bvcscmupt.madrid.org:7777/contents/risks-of-therapy-with-bone-antiresorptive-agents-in-patients-with-advanced-malignancy/abstract/8" TargetMode="External"/><Relationship Id="rId7" Type="http://schemas.openxmlformats.org/officeDocument/2006/relationships/hyperlink" Target="http://bvcscmupt.madrid.org:7777/contents/risks-of-therapy-with-bone-antiresorptive-agents-in-patients-with-advanced-malignancy/abstract/4-6" TargetMode="External"/><Relationship Id="rId8" Type="http://schemas.openxmlformats.org/officeDocument/2006/relationships/hyperlink" Target="http://bvcscmupt.madrid.org:7777/contents/risks-of-therapy-with-bone-antiresorptive-agents-in-patients-with-advanced-malignancy/abstract/8-11" TargetMode="External"/><Relationship Id="rId9" Type="http://schemas.openxmlformats.org/officeDocument/2006/relationships/hyperlink" Target="http://bvcscmupt.madrid.org:7777/contents/medication-related-osteonecrosis-of-the-jaw-in-patients-with-cancer?source=see_link&amp;sectionName=Prevention&amp;anchor=H664780842%23H664780842" TargetMode="External"/><Relationship Id="rId10" Type="http://schemas.openxmlformats.org/officeDocument/2006/relationships/hyperlink" Target="http://bvcscmupt.madrid.org:7777/contents/chlorhexidine-gluconate-drug-information?source=see_link" TargetMode="Externa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 Id="rId3" Type="http://schemas.openxmlformats.org/officeDocument/2006/relationships/hyperlink" Target="http://bvcscmupt.madrid.org:7777/contents/normal-skeletal-development-and-regulation-of-bone-formation-and-resorption/abstract/128"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31E4C4-3DAE-C542-B189-EAE60095310C}" type="slidenum">
              <a:rPr lang="en-US" smtClean="0"/>
              <a:t>1</a:t>
            </a:fld>
            <a:endParaRPr lang="en-US"/>
          </a:p>
        </p:txBody>
      </p:sp>
    </p:spTree>
    <p:extLst>
      <p:ext uri="{BB962C8B-B14F-4D97-AF65-F5344CB8AC3E}">
        <p14:creationId xmlns:p14="http://schemas.microsoft.com/office/powerpoint/2010/main" val="831479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Vicious Cycle </a:t>
            </a:r>
            <a:endParaRPr lang="en-US" dirty="0" smtClean="0">
              <a:effectLst/>
            </a:endParaRPr>
          </a:p>
          <a:p>
            <a:r>
              <a:rPr lang="en-US" sz="1200" kern="1200" dirty="0" smtClean="0">
                <a:solidFill>
                  <a:schemeClr val="tx1"/>
                </a:solidFill>
                <a:effectLst/>
                <a:latin typeface="+mn-lt"/>
                <a:ea typeface="+mn-ea"/>
                <a:cs typeface="+mn-cs"/>
              </a:rPr>
              <a:t>The </a:t>
            </a:r>
            <a:r>
              <a:rPr lang="en-US" sz="1200" kern="1200" dirty="0" err="1" smtClean="0">
                <a:solidFill>
                  <a:schemeClr val="tx1"/>
                </a:solidFill>
                <a:effectLst/>
                <a:latin typeface="+mn-lt"/>
                <a:ea typeface="+mn-ea"/>
                <a:cs typeface="+mn-cs"/>
              </a:rPr>
              <a:t>dysregulated</a:t>
            </a:r>
            <a:r>
              <a:rPr lang="en-US" sz="1200" kern="1200" dirty="0" smtClean="0">
                <a:solidFill>
                  <a:schemeClr val="tx1"/>
                </a:solidFill>
                <a:effectLst/>
                <a:latin typeface="+mn-lt"/>
                <a:ea typeface="+mn-ea"/>
                <a:cs typeface="+mn-cs"/>
              </a:rPr>
              <a:t> bone development during bone metastasis results in the release of factors from stromal cells and the bone microenvironment, many of which positively regulate tumor growth, leading to a vicious cycle. TGFβ, IGF, and Ca2+ are released from the bone matrix during </a:t>
            </a:r>
            <a:r>
              <a:rPr lang="en-US" sz="1200" kern="1200" dirty="0" err="1" smtClean="0">
                <a:solidFill>
                  <a:schemeClr val="tx1"/>
                </a:solidFill>
                <a:effectLst/>
                <a:latin typeface="+mn-lt"/>
                <a:ea typeface="+mn-ea"/>
                <a:cs typeface="+mn-cs"/>
              </a:rPr>
              <a:t>lysis</a:t>
            </a:r>
            <a:r>
              <a:rPr lang="en-US" sz="1200" kern="1200" dirty="0" smtClean="0">
                <a:solidFill>
                  <a:schemeClr val="tx1"/>
                </a:solidFill>
                <a:effectLst/>
                <a:latin typeface="+mn-lt"/>
                <a:ea typeface="+mn-ea"/>
                <a:cs typeface="+mn-cs"/>
              </a:rPr>
              <a:t>, enhancing tumor proliferation and survival. TGFβ signaling in tumor cells enhances expression of bone metastasis proteins </a:t>
            </a:r>
            <a:r>
              <a:rPr lang="en-US" sz="1200" kern="1200" dirty="0" err="1" smtClean="0">
                <a:solidFill>
                  <a:schemeClr val="tx1"/>
                </a:solidFill>
                <a:effectLst/>
                <a:latin typeface="+mn-lt"/>
                <a:ea typeface="+mn-ea"/>
                <a:cs typeface="+mn-cs"/>
              </a:rPr>
              <a:t>PTHrP</a:t>
            </a:r>
            <a:r>
              <a:rPr lang="en-US" sz="1200" kern="1200" dirty="0" smtClean="0">
                <a:solidFill>
                  <a:schemeClr val="tx1"/>
                </a:solidFill>
                <a:effectLst/>
                <a:latin typeface="+mn-lt"/>
                <a:ea typeface="+mn-ea"/>
                <a:cs typeface="+mn-cs"/>
              </a:rPr>
              <a:t>, Jagged1, CTGF, IL-11, and MMPs. Calcium signaling through the calcium-sensing receptor leads to increased proliferation and survival. Osteoblasts also secrete a number of proteins that positively regulate tumor growth, including IL-6, SPARC, and </a:t>
            </a:r>
            <a:r>
              <a:rPr lang="en-US" sz="1200" kern="1200" dirty="0" err="1" smtClean="0">
                <a:solidFill>
                  <a:schemeClr val="tx1"/>
                </a:solidFill>
                <a:effectLst/>
                <a:latin typeface="+mn-lt"/>
                <a:ea typeface="+mn-ea"/>
                <a:cs typeface="+mn-cs"/>
              </a:rPr>
              <a:t>periostin</a:t>
            </a:r>
            <a:r>
              <a:rPr lang="en-US" sz="1200" kern="1200" dirty="0" smtClean="0">
                <a:solidFill>
                  <a:schemeClr val="tx1"/>
                </a:solidFill>
                <a:effectLst/>
                <a:latin typeface="+mn-lt"/>
                <a:ea typeface="+mn-ea"/>
                <a:cs typeface="+mn-cs"/>
              </a:rPr>
              <a:t>. SPARC induces cancer migration and homing through the αVβ5 integrin, whereas </a:t>
            </a:r>
            <a:r>
              <a:rPr lang="en-US" sz="1200" kern="1200" dirty="0" err="1" smtClean="0">
                <a:solidFill>
                  <a:schemeClr val="tx1"/>
                </a:solidFill>
                <a:effectLst/>
                <a:latin typeface="+mn-lt"/>
                <a:ea typeface="+mn-ea"/>
                <a:cs typeface="+mn-cs"/>
              </a:rPr>
              <a:t>Periostin</a:t>
            </a:r>
            <a:r>
              <a:rPr lang="en-US" sz="1200" kern="1200" dirty="0" smtClean="0">
                <a:solidFill>
                  <a:schemeClr val="tx1"/>
                </a:solidFill>
                <a:effectLst/>
                <a:latin typeface="+mn-lt"/>
                <a:ea typeface="+mn-ea"/>
                <a:cs typeface="+mn-cs"/>
              </a:rPr>
              <a:t> and IL-6 promote tumor survival. </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8831E4C4-3DAE-C542-B189-EAE60095310C}" type="slidenum">
              <a:rPr lang="en-US" smtClean="0"/>
              <a:t>12</a:t>
            </a:fld>
            <a:endParaRPr lang="en-US"/>
          </a:p>
        </p:txBody>
      </p:sp>
    </p:spTree>
    <p:extLst>
      <p:ext uri="{BB962C8B-B14F-4D97-AF65-F5344CB8AC3E}">
        <p14:creationId xmlns:p14="http://schemas.microsoft.com/office/powerpoint/2010/main" val="40532074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effectLst/>
                <a:latin typeface="+mn-lt"/>
                <a:ea typeface="+mn-ea"/>
                <a:cs typeface="+mn-cs"/>
              </a:rPr>
              <a:t>Osteolytic</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Osteoblastic</a:t>
            </a:r>
            <a:r>
              <a:rPr lang="en-US" sz="1200" kern="1200" dirty="0" smtClean="0">
                <a:solidFill>
                  <a:schemeClr val="tx1"/>
                </a:solidFill>
                <a:effectLst/>
                <a:latin typeface="+mn-lt"/>
                <a:ea typeface="+mn-ea"/>
                <a:cs typeface="+mn-cs"/>
              </a:rPr>
              <a:t> Metastasis </a:t>
            </a:r>
            <a:endParaRPr lang="en-US" dirty="0" smtClean="0">
              <a:effectLst/>
            </a:endParaRPr>
          </a:p>
          <a:p>
            <a:r>
              <a:rPr lang="en-US" sz="1200" kern="1200" dirty="0" err="1" smtClean="0">
                <a:solidFill>
                  <a:schemeClr val="tx1"/>
                </a:solidFill>
                <a:effectLst/>
                <a:latin typeface="+mn-lt"/>
                <a:ea typeface="+mn-ea"/>
                <a:cs typeface="+mn-cs"/>
              </a:rPr>
              <a:t>Osteolytic</a:t>
            </a:r>
            <a:r>
              <a:rPr lang="en-US" sz="1200" kern="1200" dirty="0" smtClean="0">
                <a:solidFill>
                  <a:schemeClr val="tx1"/>
                </a:solidFill>
                <a:effectLst/>
                <a:latin typeface="+mn-lt"/>
                <a:ea typeface="+mn-ea"/>
                <a:cs typeface="+mn-cs"/>
              </a:rPr>
              <a:t> metastases (predominant in breast cancer metastasis) are mediated by interactions of tumor cells with osteoblasts and osteoclasts and involve aberrant bone </a:t>
            </a:r>
            <a:r>
              <a:rPr lang="en-US" sz="1200" kern="1200" dirty="0" err="1" smtClean="0">
                <a:solidFill>
                  <a:schemeClr val="tx1"/>
                </a:solidFill>
                <a:effectLst/>
                <a:latin typeface="+mn-lt"/>
                <a:ea typeface="+mn-ea"/>
                <a:cs typeface="+mn-cs"/>
              </a:rPr>
              <a:t>resorp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tion</a:t>
            </a:r>
            <a:r>
              <a:rPr lang="en-US" sz="1200" kern="1200" dirty="0" smtClean="0">
                <a:solidFill>
                  <a:schemeClr val="tx1"/>
                </a:solidFill>
                <a:effectLst/>
                <a:latin typeface="+mn-lt"/>
                <a:ea typeface="+mn-ea"/>
                <a:cs typeface="+mn-cs"/>
              </a:rPr>
              <a:t> due to the recruitment and activation of osteoclasts to the tumor-bone interface. In addition to secreting elevated levels of osteoclast differentiation factor RANKL, tumor cells also produce </a:t>
            </a:r>
            <a:r>
              <a:rPr lang="en-US" sz="1200" kern="1200" dirty="0" err="1" smtClean="0">
                <a:solidFill>
                  <a:schemeClr val="tx1"/>
                </a:solidFill>
                <a:effectLst/>
                <a:latin typeface="+mn-lt"/>
                <a:ea typeface="+mn-ea"/>
                <a:cs typeface="+mn-cs"/>
              </a:rPr>
              <a:t>PTHrP</a:t>
            </a:r>
            <a:r>
              <a:rPr lang="en-US" sz="1200" kern="1200" dirty="0" smtClean="0">
                <a:solidFill>
                  <a:schemeClr val="tx1"/>
                </a:solidFill>
                <a:effectLst/>
                <a:latin typeface="+mn-lt"/>
                <a:ea typeface="+mn-ea"/>
                <a:cs typeface="+mn-cs"/>
              </a:rPr>
              <a:t> and IL-6 to activate RANKL secretion from osteoblasts. Additionally, secreted matrix </a:t>
            </a:r>
            <a:r>
              <a:rPr lang="en-US" sz="1200" kern="1200" dirty="0" err="1" smtClean="0">
                <a:solidFill>
                  <a:schemeClr val="tx1"/>
                </a:solidFill>
                <a:effectLst/>
                <a:latin typeface="+mn-lt"/>
                <a:ea typeface="+mn-ea"/>
                <a:cs typeface="+mn-cs"/>
              </a:rPr>
              <a:t>metalloproteases</a:t>
            </a:r>
            <a:r>
              <a:rPr lang="en-US" sz="1200" kern="1200" dirty="0" smtClean="0">
                <a:solidFill>
                  <a:schemeClr val="tx1"/>
                </a:solidFill>
                <a:effectLst/>
                <a:latin typeface="+mn-lt"/>
                <a:ea typeface="+mn-ea"/>
                <a:cs typeface="+mn-cs"/>
              </a:rPr>
              <a:t> (MMPs) play an important role in </a:t>
            </a:r>
            <a:r>
              <a:rPr lang="en-US" sz="1200" kern="1200" dirty="0" err="1" smtClean="0">
                <a:solidFill>
                  <a:schemeClr val="tx1"/>
                </a:solidFill>
                <a:effectLst/>
                <a:latin typeface="+mn-lt"/>
                <a:ea typeface="+mn-ea"/>
                <a:cs typeface="+mn-cs"/>
              </a:rPr>
              <a:t>osteolysis</a:t>
            </a:r>
            <a:r>
              <a:rPr lang="en-US" sz="1200" kern="1200" dirty="0" smtClean="0">
                <a:solidFill>
                  <a:schemeClr val="tx1"/>
                </a:solidFill>
                <a:effectLst/>
                <a:latin typeface="+mn-lt"/>
                <a:ea typeface="+mn-ea"/>
                <a:cs typeface="+mn-cs"/>
              </a:rPr>
              <a:t>; MMP7 cleaves and activates RANKL, whereas MMP1 decreases levels of OPG, the decoy receptor and inhibitor of RANKL. Activated osteoblasts at the metastatic lesion also secrete CSF-1/MCSF, initiating osteoclast differentiation from monocyte precursors, followed by further induction via RANKL. Osteoclast differentiation is enhanced by the binding of tumor-expressed Jagged1 to Notch receptors on pre-osteoclasts, and osteoclast differentiation and activity are </a:t>
            </a:r>
            <a:r>
              <a:rPr lang="en-US" sz="1200" kern="1200" dirty="0" err="1" smtClean="0">
                <a:solidFill>
                  <a:schemeClr val="tx1"/>
                </a:solidFill>
                <a:effectLst/>
                <a:latin typeface="+mn-lt"/>
                <a:ea typeface="+mn-ea"/>
                <a:cs typeface="+mn-cs"/>
              </a:rPr>
              <a:t>ampli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ed</a:t>
            </a:r>
            <a:r>
              <a:rPr lang="en-US" sz="1200" kern="1200" dirty="0" smtClean="0">
                <a:solidFill>
                  <a:schemeClr val="tx1"/>
                </a:solidFill>
                <a:effectLst/>
                <a:latin typeface="+mn-lt"/>
                <a:ea typeface="+mn-ea"/>
                <a:cs typeface="+mn-cs"/>
              </a:rPr>
              <a:t> by tumor-secreted MIP-1α, IL-6, IL-8, and GM-CSF. </a:t>
            </a:r>
            <a:endParaRPr lang="en-US" dirty="0" smtClean="0">
              <a:effectLst/>
            </a:endParaRPr>
          </a:p>
          <a:p>
            <a:r>
              <a:rPr lang="en-US" sz="1200" kern="1200" dirty="0" err="1" smtClean="0">
                <a:solidFill>
                  <a:schemeClr val="tx1"/>
                </a:solidFill>
                <a:effectLst/>
                <a:latin typeface="+mn-lt"/>
                <a:ea typeface="+mn-ea"/>
                <a:cs typeface="+mn-cs"/>
              </a:rPr>
              <a:t>Osteoblastic</a:t>
            </a:r>
            <a:r>
              <a:rPr lang="en-US" sz="1200" kern="1200" dirty="0" smtClean="0">
                <a:solidFill>
                  <a:schemeClr val="tx1"/>
                </a:solidFill>
                <a:effectLst/>
                <a:latin typeface="+mn-lt"/>
                <a:ea typeface="+mn-ea"/>
                <a:cs typeface="+mn-cs"/>
              </a:rPr>
              <a:t> lesions (predominant in prostate cancer) involve imbalanced bone homeostasis that leads to increased osteoblast differentiation and activity and results in uncontrolled bone formation. Tumor-secreted WNT is central to osteoblast differentiation during bone metastasis, activating multiple downstream genes, including the essential transcription factor RUNX2. DKK1, a secreted inhibitor of WNT, is highly expressed in </a:t>
            </a:r>
            <a:r>
              <a:rPr lang="en-US" sz="1200" kern="1200" dirty="0" err="1" smtClean="0">
                <a:solidFill>
                  <a:schemeClr val="tx1"/>
                </a:solidFill>
                <a:effectLst/>
                <a:latin typeface="+mn-lt"/>
                <a:ea typeface="+mn-ea"/>
                <a:cs typeface="+mn-cs"/>
              </a:rPr>
              <a:t>osteolytic</a:t>
            </a:r>
            <a:r>
              <a:rPr lang="en-US" sz="1200" kern="1200" dirty="0" smtClean="0">
                <a:solidFill>
                  <a:schemeClr val="tx1"/>
                </a:solidFill>
                <a:effectLst/>
                <a:latin typeface="+mn-lt"/>
                <a:ea typeface="+mn-ea"/>
                <a:cs typeface="+mn-cs"/>
              </a:rPr>
              <a:t> metastasis but is suppressed by </a:t>
            </a:r>
            <a:r>
              <a:rPr lang="en-US" sz="1200" kern="1200" dirty="0" err="1" smtClean="0">
                <a:solidFill>
                  <a:schemeClr val="tx1"/>
                </a:solidFill>
                <a:effectLst/>
                <a:latin typeface="+mn-lt"/>
                <a:ea typeface="+mn-ea"/>
                <a:cs typeface="+mn-cs"/>
              </a:rPr>
              <a:t>PTHrP</a:t>
            </a:r>
            <a:r>
              <a:rPr lang="en-US" sz="1200" kern="1200" dirty="0" smtClean="0">
                <a:solidFill>
                  <a:schemeClr val="tx1"/>
                </a:solidFill>
                <a:effectLst/>
                <a:latin typeface="+mn-lt"/>
                <a:ea typeface="+mn-ea"/>
                <a:cs typeface="+mn-cs"/>
              </a:rPr>
              <a:t> in late-stage prostate cancers, enforcing the </a:t>
            </a:r>
            <a:r>
              <a:rPr lang="en-US" sz="1200" kern="1200" dirty="0" err="1" smtClean="0">
                <a:solidFill>
                  <a:schemeClr val="tx1"/>
                </a:solidFill>
                <a:effectLst/>
                <a:latin typeface="+mn-lt"/>
                <a:ea typeface="+mn-ea"/>
                <a:cs typeface="+mn-cs"/>
              </a:rPr>
              <a:t>osteoblastic</a:t>
            </a:r>
            <a:r>
              <a:rPr lang="en-US" sz="1200" kern="1200" dirty="0" smtClean="0">
                <a:solidFill>
                  <a:schemeClr val="tx1"/>
                </a:solidFill>
                <a:effectLst/>
                <a:latin typeface="+mn-lt"/>
                <a:ea typeface="+mn-ea"/>
                <a:cs typeface="+mn-cs"/>
              </a:rPr>
              <a:t> lesions. Bone metastases stimulate osteoblast activity through the secretion of additional factors, including BMPs, IGFs, FGF, and Endothelin-1. Tumor cells also secrete factors that indirectly </a:t>
            </a:r>
            <a:r>
              <a:rPr lang="en-US" sz="1200" kern="1200" dirty="0" err="1" smtClean="0">
                <a:solidFill>
                  <a:schemeClr val="tx1"/>
                </a:solidFill>
                <a:effectLst/>
                <a:latin typeface="+mn-lt"/>
                <a:ea typeface="+mn-ea"/>
                <a:cs typeface="+mn-cs"/>
              </a:rPr>
              <a:t>infuence</a:t>
            </a:r>
            <a:r>
              <a:rPr lang="en-US" sz="1200" kern="1200" dirty="0" smtClean="0">
                <a:solidFill>
                  <a:schemeClr val="tx1"/>
                </a:solidFill>
                <a:effectLst/>
                <a:latin typeface="+mn-lt"/>
                <a:ea typeface="+mn-ea"/>
                <a:cs typeface="+mn-cs"/>
              </a:rPr>
              <a:t> osteoblast activity, including VEGF, which can regulate osteoclasts and induce angiogenesis, and PSA, which can degrade </a:t>
            </a:r>
            <a:r>
              <a:rPr lang="en-US" sz="1200" kern="1200" dirty="0" err="1" smtClean="0">
                <a:solidFill>
                  <a:schemeClr val="tx1"/>
                </a:solidFill>
                <a:effectLst/>
                <a:latin typeface="+mn-lt"/>
                <a:ea typeface="+mn-ea"/>
                <a:cs typeface="+mn-cs"/>
              </a:rPr>
              <a:t>PTHrP</a:t>
            </a:r>
            <a:r>
              <a:rPr lang="en-US" sz="1200" kern="1200" dirty="0" smtClean="0">
                <a:solidFill>
                  <a:schemeClr val="tx1"/>
                </a:solidFill>
                <a:effectLst/>
                <a:latin typeface="+mn-lt"/>
                <a:ea typeface="+mn-ea"/>
                <a:cs typeface="+mn-cs"/>
              </a:rPr>
              <a:t> and decrease </a:t>
            </a:r>
            <a:r>
              <a:rPr lang="en-US" sz="1200" kern="1200" dirty="0" err="1" smtClean="0">
                <a:solidFill>
                  <a:schemeClr val="tx1"/>
                </a:solidFill>
                <a:effectLst/>
                <a:latin typeface="+mn-lt"/>
                <a:ea typeface="+mn-ea"/>
                <a:cs typeface="+mn-cs"/>
              </a:rPr>
              <a:t>osteolysis</a:t>
            </a:r>
            <a:r>
              <a:rPr lang="en-US" sz="1200" kern="1200" dirty="0" smtClean="0">
                <a:solidFill>
                  <a:schemeClr val="tx1"/>
                </a:solidFill>
                <a:effectLst/>
                <a:latin typeface="+mn-lt"/>
                <a:ea typeface="+mn-ea"/>
                <a:cs typeface="+mn-cs"/>
              </a:rPr>
              <a:t>. In addition to improper bone formation, </a:t>
            </a:r>
            <a:r>
              <a:rPr lang="en-US" sz="1200" kern="1200" dirty="0" err="1" smtClean="0">
                <a:solidFill>
                  <a:schemeClr val="tx1"/>
                </a:solidFill>
                <a:effectLst/>
                <a:latin typeface="+mn-lt"/>
                <a:ea typeface="+mn-ea"/>
                <a:cs typeface="+mn-cs"/>
              </a:rPr>
              <a:t>osteoblastic</a:t>
            </a:r>
            <a:r>
              <a:rPr lang="en-US" sz="1200" kern="1200" dirty="0" smtClean="0">
                <a:solidFill>
                  <a:schemeClr val="tx1"/>
                </a:solidFill>
                <a:effectLst/>
                <a:latin typeface="+mn-lt"/>
                <a:ea typeface="+mn-ea"/>
                <a:cs typeface="+mn-cs"/>
              </a:rPr>
              <a:t> lesions often feature aberrant </a:t>
            </a:r>
            <a:r>
              <a:rPr lang="en-US" sz="1200" kern="1200" dirty="0" err="1" smtClean="0">
                <a:solidFill>
                  <a:schemeClr val="tx1"/>
                </a:solidFill>
                <a:effectLst/>
                <a:latin typeface="+mn-lt"/>
                <a:ea typeface="+mn-ea"/>
                <a:cs typeface="+mn-cs"/>
              </a:rPr>
              <a:t>osteolysis</a:t>
            </a:r>
            <a:r>
              <a:rPr lang="en-US" sz="1200" kern="1200" dirty="0" smtClean="0">
                <a:solidFill>
                  <a:schemeClr val="tx1"/>
                </a:solidFill>
                <a:effectLst/>
                <a:latin typeface="+mn-lt"/>
                <a:ea typeface="+mn-ea"/>
                <a:cs typeface="+mn-cs"/>
              </a:rPr>
              <a:t> due to osteoblast-secreted RANKL. </a:t>
            </a:r>
            <a:endParaRPr lang="en-US" dirty="0">
              <a:effectLst/>
            </a:endParaRPr>
          </a:p>
        </p:txBody>
      </p:sp>
      <p:sp>
        <p:nvSpPr>
          <p:cNvPr id="4" name="Slide Number Placeholder 3"/>
          <p:cNvSpPr>
            <a:spLocks noGrp="1"/>
          </p:cNvSpPr>
          <p:nvPr>
            <p:ph type="sldNum" sz="quarter" idx="10"/>
          </p:nvPr>
        </p:nvSpPr>
        <p:spPr/>
        <p:txBody>
          <a:bodyPr/>
          <a:lstStyle/>
          <a:p>
            <a:fld id="{8831E4C4-3DAE-C542-B189-EAE60095310C}" type="slidenum">
              <a:rPr lang="en-US" smtClean="0"/>
              <a:t>13</a:t>
            </a:fld>
            <a:endParaRPr lang="en-US"/>
          </a:p>
        </p:txBody>
      </p:sp>
    </p:spTree>
    <p:extLst>
      <p:ext uri="{BB962C8B-B14F-4D97-AF65-F5344CB8AC3E}">
        <p14:creationId xmlns:p14="http://schemas.microsoft.com/office/powerpoint/2010/main" val="40532074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effectLst/>
                <a:latin typeface="+mn-lt"/>
                <a:ea typeface="+mn-ea"/>
                <a:cs typeface="+mn-cs"/>
              </a:rPr>
              <a:t>Osteolytic</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Osteoblastic</a:t>
            </a:r>
            <a:r>
              <a:rPr lang="en-US" sz="1200" kern="1200" dirty="0" smtClean="0">
                <a:solidFill>
                  <a:schemeClr val="tx1"/>
                </a:solidFill>
                <a:effectLst/>
                <a:latin typeface="+mn-lt"/>
                <a:ea typeface="+mn-ea"/>
                <a:cs typeface="+mn-cs"/>
              </a:rPr>
              <a:t> Metastasis </a:t>
            </a:r>
            <a:endParaRPr lang="en-US" dirty="0" smtClean="0">
              <a:effectLst/>
            </a:endParaRPr>
          </a:p>
          <a:p>
            <a:r>
              <a:rPr lang="en-US" sz="1200" kern="1200" dirty="0" err="1" smtClean="0">
                <a:solidFill>
                  <a:schemeClr val="tx1"/>
                </a:solidFill>
                <a:effectLst/>
                <a:latin typeface="+mn-lt"/>
                <a:ea typeface="+mn-ea"/>
                <a:cs typeface="+mn-cs"/>
              </a:rPr>
              <a:t>Osteolytic</a:t>
            </a:r>
            <a:r>
              <a:rPr lang="en-US" sz="1200" kern="1200" dirty="0" smtClean="0">
                <a:solidFill>
                  <a:schemeClr val="tx1"/>
                </a:solidFill>
                <a:effectLst/>
                <a:latin typeface="+mn-lt"/>
                <a:ea typeface="+mn-ea"/>
                <a:cs typeface="+mn-cs"/>
              </a:rPr>
              <a:t> metastases (predominant in breast cancer metastasis) are mediated by interactions of tumor cells with osteoblasts and osteoclasts and involve aberrant bone </a:t>
            </a:r>
            <a:r>
              <a:rPr lang="en-US" sz="1200" kern="1200" dirty="0" err="1" smtClean="0">
                <a:solidFill>
                  <a:schemeClr val="tx1"/>
                </a:solidFill>
                <a:effectLst/>
                <a:latin typeface="+mn-lt"/>
                <a:ea typeface="+mn-ea"/>
                <a:cs typeface="+mn-cs"/>
              </a:rPr>
              <a:t>resorp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tion</a:t>
            </a:r>
            <a:r>
              <a:rPr lang="en-US" sz="1200" kern="1200" dirty="0" smtClean="0">
                <a:solidFill>
                  <a:schemeClr val="tx1"/>
                </a:solidFill>
                <a:effectLst/>
                <a:latin typeface="+mn-lt"/>
                <a:ea typeface="+mn-ea"/>
                <a:cs typeface="+mn-cs"/>
              </a:rPr>
              <a:t> due to the recruitment and activation of osteoclasts to the tumor-bone interface. In addition to secreting elevated levels of osteoclast differentiation factor RANKL, tumor cells also produce </a:t>
            </a:r>
            <a:r>
              <a:rPr lang="en-US" sz="1200" kern="1200" dirty="0" err="1" smtClean="0">
                <a:solidFill>
                  <a:schemeClr val="tx1"/>
                </a:solidFill>
                <a:effectLst/>
                <a:latin typeface="+mn-lt"/>
                <a:ea typeface="+mn-ea"/>
                <a:cs typeface="+mn-cs"/>
              </a:rPr>
              <a:t>PTHrP</a:t>
            </a:r>
            <a:r>
              <a:rPr lang="en-US" sz="1200" kern="1200" dirty="0" smtClean="0">
                <a:solidFill>
                  <a:schemeClr val="tx1"/>
                </a:solidFill>
                <a:effectLst/>
                <a:latin typeface="+mn-lt"/>
                <a:ea typeface="+mn-ea"/>
                <a:cs typeface="+mn-cs"/>
              </a:rPr>
              <a:t> and IL-6 to activate RANKL secretion from osteoblasts. Additionally, secreted matrix </a:t>
            </a:r>
            <a:r>
              <a:rPr lang="en-US" sz="1200" kern="1200" dirty="0" err="1" smtClean="0">
                <a:solidFill>
                  <a:schemeClr val="tx1"/>
                </a:solidFill>
                <a:effectLst/>
                <a:latin typeface="+mn-lt"/>
                <a:ea typeface="+mn-ea"/>
                <a:cs typeface="+mn-cs"/>
              </a:rPr>
              <a:t>metalloproteases</a:t>
            </a:r>
            <a:r>
              <a:rPr lang="en-US" sz="1200" kern="1200" dirty="0" smtClean="0">
                <a:solidFill>
                  <a:schemeClr val="tx1"/>
                </a:solidFill>
                <a:effectLst/>
                <a:latin typeface="+mn-lt"/>
                <a:ea typeface="+mn-ea"/>
                <a:cs typeface="+mn-cs"/>
              </a:rPr>
              <a:t> (MMPs) play an important role in </a:t>
            </a:r>
            <a:r>
              <a:rPr lang="en-US" sz="1200" kern="1200" dirty="0" err="1" smtClean="0">
                <a:solidFill>
                  <a:schemeClr val="tx1"/>
                </a:solidFill>
                <a:effectLst/>
                <a:latin typeface="+mn-lt"/>
                <a:ea typeface="+mn-ea"/>
                <a:cs typeface="+mn-cs"/>
              </a:rPr>
              <a:t>osteolysis</a:t>
            </a:r>
            <a:r>
              <a:rPr lang="en-US" sz="1200" kern="1200" dirty="0" smtClean="0">
                <a:solidFill>
                  <a:schemeClr val="tx1"/>
                </a:solidFill>
                <a:effectLst/>
                <a:latin typeface="+mn-lt"/>
                <a:ea typeface="+mn-ea"/>
                <a:cs typeface="+mn-cs"/>
              </a:rPr>
              <a:t>; MMP7 cleaves and activates RANKL, whereas MMP1 decreases levels of OPG, the decoy receptor and inhibitor of RANKL. Activated osteoblasts at the metastatic lesion also secrete CSF-1/MCSF, initiating osteoclast differentiation from monocyte precursors, followed by further induction via RANKL. Osteoclast differentiation is enhanced by the binding of tumor-expressed Jagged1 to Notch receptors on pre-osteoclasts, and osteoclast differentiation and activity are </a:t>
            </a:r>
            <a:r>
              <a:rPr lang="en-US" sz="1200" kern="1200" dirty="0" err="1" smtClean="0">
                <a:solidFill>
                  <a:schemeClr val="tx1"/>
                </a:solidFill>
                <a:effectLst/>
                <a:latin typeface="+mn-lt"/>
                <a:ea typeface="+mn-ea"/>
                <a:cs typeface="+mn-cs"/>
              </a:rPr>
              <a:t>ampli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ed</a:t>
            </a:r>
            <a:r>
              <a:rPr lang="en-US" sz="1200" kern="1200" dirty="0" smtClean="0">
                <a:solidFill>
                  <a:schemeClr val="tx1"/>
                </a:solidFill>
                <a:effectLst/>
                <a:latin typeface="+mn-lt"/>
                <a:ea typeface="+mn-ea"/>
                <a:cs typeface="+mn-cs"/>
              </a:rPr>
              <a:t> by tumor-secreted MIP-1α, IL-6, IL-8, and GM-CSF. </a:t>
            </a:r>
            <a:endParaRPr lang="en-US" dirty="0" smtClean="0">
              <a:effectLst/>
            </a:endParaRPr>
          </a:p>
          <a:p>
            <a:r>
              <a:rPr lang="en-US" sz="1200" kern="1200" dirty="0" err="1" smtClean="0">
                <a:solidFill>
                  <a:schemeClr val="tx1"/>
                </a:solidFill>
                <a:effectLst/>
                <a:latin typeface="+mn-lt"/>
                <a:ea typeface="+mn-ea"/>
                <a:cs typeface="+mn-cs"/>
              </a:rPr>
              <a:t>Osteoblastic</a:t>
            </a:r>
            <a:r>
              <a:rPr lang="en-US" sz="1200" kern="1200" dirty="0" smtClean="0">
                <a:solidFill>
                  <a:schemeClr val="tx1"/>
                </a:solidFill>
                <a:effectLst/>
                <a:latin typeface="+mn-lt"/>
                <a:ea typeface="+mn-ea"/>
                <a:cs typeface="+mn-cs"/>
              </a:rPr>
              <a:t> lesions (predominant in prostate cancer) involve imbalanced bone homeostasis that leads to increased osteoblast differentiation and activity and results in uncontrolled bone formation. Tumor-secreted WNT is central to osteoblast differentiation during bone metastasis, activating multiple downstream genes, including the essential transcription factor RUNX2. DKK1, a secreted inhibitor of WNT, is highly expressed in </a:t>
            </a:r>
            <a:r>
              <a:rPr lang="en-US" sz="1200" kern="1200" dirty="0" err="1" smtClean="0">
                <a:solidFill>
                  <a:schemeClr val="tx1"/>
                </a:solidFill>
                <a:effectLst/>
                <a:latin typeface="+mn-lt"/>
                <a:ea typeface="+mn-ea"/>
                <a:cs typeface="+mn-cs"/>
              </a:rPr>
              <a:t>osteolytic</a:t>
            </a:r>
            <a:r>
              <a:rPr lang="en-US" sz="1200" kern="1200" dirty="0" smtClean="0">
                <a:solidFill>
                  <a:schemeClr val="tx1"/>
                </a:solidFill>
                <a:effectLst/>
                <a:latin typeface="+mn-lt"/>
                <a:ea typeface="+mn-ea"/>
                <a:cs typeface="+mn-cs"/>
              </a:rPr>
              <a:t> metastasis but is suppressed by </a:t>
            </a:r>
            <a:r>
              <a:rPr lang="en-US" sz="1200" kern="1200" dirty="0" err="1" smtClean="0">
                <a:solidFill>
                  <a:schemeClr val="tx1"/>
                </a:solidFill>
                <a:effectLst/>
                <a:latin typeface="+mn-lt"/>
                <a:ea typeface="+mn-ea"/>
                <a:cs typeface="+mn-cs"/>
              </a:rPr>
              <a:t>PTHrP</a:t>
            </a:r>
            <a:r>
              <a:rPr lang="en-US" sz="1200" kern="1200" dirty="0" smtClean="0">
                <a:solidFill>
                  <a:schemeClr val="tx1"/>
                </a:solidFill>
                <a:effectLst/>
                <a:latin typeface="+mn-lt"/>
                <a:ea typeface="+mn-ea"/>
                <a:cs typeface="+mn-cs"/>
              </a:rPr>
              <a:t> in late-stage prostate cancers, enforcing the </a:t>
            </a:r>
            <a:r>
              <a:rPr lang="en-US" sz="1200" kern="1200" dirty="0" err="1" smtClean="0">
                <a:solidFill>
                  <a:schemeClr val="tx1"/>
                </a:solidFill>
                <a:effectLst/>
                <a:latin typeface="+mn-lt"/>
                <a:ea typeface="+mn-ea"/>
                <a:cs typeface="+mn-cs"/>
              </a:rPr>
              <a:t>osteoblastic</a:t>
            </a:r>
            <a:r>
              <a:rPr lang="en-US" sz="1200" kern="1200" dirty="0" smtClean="0">
                <a:solidFill>
                  <a:schemeClr val="tx1"/>
                </a:solidFill>
                <a:effectLst/>
                <a:latin typeface="+mn-lt"/>
                <a:ea typeface="+mn-ea"/>
                <a:cs typeface="+mn-cs"/>
              </a:rPr>
              <a:t> lesions. Bone metastases stimulate osteoblast activity through the secretion of additional factors, including BMPs, IGFs, FGF, and Endothelin-1. Tumor cells also secrete factors that indirectly </a:t>
            </a:r>
            <a:r>
              <a:rPr lang="en-US" sz="1200" kern="1200" dirty="0" err="1" smtClean="0">
                <a:solidFill>
                  <a:schemeClr val="tx1"/>
                </a:solidFill>
                <a:effectLst/>
                <a:latin typeface="+mn-lt"/>
                <a:ea typeface="+mn-ea"/>
                <a:cs typeface="+mn-cs"/>
              </a:rPr>
              <a:t>infuence</a:t>
            </a:r>
            <a:r>
              <a:rPr lang="en-US" sz="1200" kern="1200" dirty="0" smtClean="0">
                <a:solidFill>
                  <a:schemeClr val="tx1"/>
                </a:solidFill>
                <a:effectLst/>
                <a:latin typeface="+mn-lt"/>
                <a:ea typeface="+mn-ea"/>
                <a:cs typeface="+mn-cs"/>
              </a:rPr>
              <a:t> osteoblast activity, including VEGF, which can regulate osteoclasts and induce angiogenesis, and PSA, which can degrade </a:t>
            </a:r>
            <a:r>
              <a:rPr lang="en-US" sz="1200" kern="1200" dirty="0" err="1" smtClean="0">
                <a:solidFill>
                  <a:schemeClr val="tx1"/>
                </a:solidFill>
                <a:effectLst/>
                <a:latin typeface="+mn-lt"/>
                <a:ea typeface="+mn-ea"/>
                <a:cs typeface="+mn-cs"/>
              </a:rPr>
              <a:t>PTHrP</a:t>
            </a:r>
            <a:r>
              <a:rPr lang="en-US" sz="1200" kern="1200" dirty="0" smtClean="0">
                <a:solidFill>
                  <a:schemeClr val="tx1"/>
                </a:solidFill>
                <a:effectLst/>
                <a:latin typeface="+mn-lt"/>
                <a:ea typeface="+mn-ea"/>
                <a:cs typeface="+mn-cs"/>
              </a:rPr>
              <a:t> and decrease </a:t>
            </a:r>
            <a:r>
              <a:rPr lang="en-US" sz="1200" kern="1200" dirty="0" err="1" smtClean="0">
                <a:solidFill>
                  <a:schemeClr val="tx1"/>
                </a:solidFill>
                <a:effectLst/>
                <a:latin typeface="+mn-lt"/>
                <a:ea typeface="+mn-ea"/>
                <a:cs typeface="+mn-cs"/>
              </a:rPr>
              <a:t>osteolysis</a:t>
            </a:r>
            <a:r>
              <a:rPr lang="en-US" sz="1200" kern="1200" dirty="0" smtClean="0">
                <a:solidFill>
                  <a:schemeClr val="tx1"/>
                </a:solidFill>
                <a:effectLst/>
                <a:latin typeface="+mn-lt"/>
                <a:ea typeface="+mn-ea"/>
                <a:cs typeface="+mn-cs"/>
              </a:rPr>
              <a:t>. In addition to improper bone formation, </a:t>
            </a:r>
            <a:r>
              <a:rPr lang="en-US" sz="1200" kern="1200" dirty="0" err="1" smtClean="0">
                <a:solidFill>
                  <a:schemeClr val="tx1"/>
                </a:solidFill>
                <a:effectLst/>
                <a:latin typeface="+mn-lt"/>
                <a:ea typeface="+mn-ea"/>
                <a:cs typeface="+mn-cs"/>
              </a:rPr>
              <a:t>osteoblastic</a:t>
            </a:r>
            <a:r>
              <a:rPr lang="en-US" sz="1200" kern="1200" dirty="0" smtClean="0">
                <a:solidFill>
                  <a:schemeClr val="tx1"/>
                </a:solidFill>
                <a:effectLst/>
                <a:latin typeface="+mn-lt"/>
                <a:ea typeface="+mn-ea"/>
                <a:cs typeface="+mn-cs"/>
              </a:rPr>
              <a:t> lesions often feature aberrant </a:t>
            </a:r>
            <a:r>
              <a:rPr lang="en-US" sz="1200" kern="1200" dirty="0" err="1" smtClean="0">
                <a:solidFill>
                  <a:schemeClr val="tx1"/>
                </a:solidFill>
                <a:effectLst/>
                <a:latin typeface="+mn-lt"/>
                <a:ea typeface="+mn-ea"/>
                <a:cs typeface="+mn-cs"/>
              </a:rPr>
              <a:t>osteolysis</a:t>
            </a:r>
            <a:r>
              <a:rPr lang="en-US" sz="1200" kern="1200" dirty="0" smtClean="0">
                <a:solidFill>
                  <a:schemeClr val="tx1"/>
                </a:solidFill>
                <a:effectLst/>
                <a:latin typeface="+mn-lt"/>
                <a:ea typeface="+mn-ea"/>
                <a:cs typeface="+mn-cs"/>
              </a:rPr>
              <a:t> due to osteoblast-secreted RANKL. </a:t>
            </a:r>
            <a:endParaRPr lang="en-US" dirty="0">
              <a:effectLst/>
            </a:endParaRPr>
          </a:p>
        </p:txBody>
      </p:sp>
      <p:sp>
        <p:nvSpPr>
          <p:cNvPr id="4" name="Slide Number Placeholder 3"/>
          <p:cNvSpPr>
            <a:spLocks noGrp="1"/>
          </p:cNvSpPr>
          <p:nvPr>
            <p:ph type="sldNum" sz="quarter" idx="10"/>
          </p:nvPr>
        </p:nvSpPr>
        <p:spPr/>
        <p:txBody>
          <a:bodyPr/>
          <a:lstStyle/>
          <a:p>
            <a:fld id="{8831E4C4-3DAE-C542-B189-EAE60095310C}" type="slidenum">
              <a:rPr lang="en-US" smtClean="0"/>
              <a:t>14</a:t>
            </a:fld>
            <a:endParaRPr lang="en-US"/>
          </a:p>
        </p:txBody>
      </p:sp>
    </p:spTree>
    <p:extLst>
      <p:ext uri="{BB962C8B-B14F-4D97-AF65-F5344CB8AC3E}">
        <p14:creationId xmlns:p14="http://schemas.microsoft.com/office/powerpoint/2010/main" val="40532074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Biochemical Markers of Bone Turnover—</a:t>
            </a:r>
            <a:r>
              <a:rPr lang="en-US" sz="1200" kern="1200" dirty="0" smtClean="0">
                <a:solidFill>
                  <a:schemeClr val="tx1"/>
                </a:solidFill>
                <a:effectLst/>
                <a:latin typeface="+mn-lt"/>
                <a:ea typeface="+mn-ea"/>
                <a:cs typeface="+mn-cs"/>
              </a:rPr>
              <a:t>Although no consensus has been reached on the usefulness of bone turnover markers for diagnosing bone metastases, high calcium and alkaline phosphatase levels on routine blood tests show an increase in bone turnover that could be related to skeletal metastatic lesions. </a:t>
            </a:r>
          </a:p>
          <a:p>
            <a:r>
              <a:rPr lang="en-US" sz="1200" kern="1200" dirty="0" smtClean="0">
                <a:solidFill>
                  <a:schemeClr val="tx1"/>
                </a:solidFill>
                <a:effectLst/>
                <a:latin typeface="+mn-lt"/>
                <a:ea typeface="+mn-ea"/>
                <a:cs typeface="+mn-cs"/>
              </a:rPr>
              <a:t>Other markers of bone turnover have been tested for diagnostic efficacy, including serum type I pro-collagen C-</a:t>
            </a:r>
            <a:r>
              <a:rPr lang="en-US" sz="1200" kern="1200" dirty="0" err="1" smtClean="0">
                <a:solidFill>
                  <a:schemeClr val="tx1"/>
                </a:solidFill>
                <a:effectLst/>
                <a:latin typeface="+mn-lt"/>
                <a:ea typeface="+mn-ea"/>
                <a:cs typeface="+mn-cs"/>
              </a:rPr>
              <a:t>propeptide</a:t>
            </a:r>
            <a:r>
              <a:rPr lang="en-US" sz="1200" kern="1200" dirty="0" smtClean="0">
                <a:solidFill>
                  <a:schemeClr val="tx1"/>
                </a:solidFill>
                <a:effectLst/>
                <a:latin typeface="+mn-lt"/>
                <a:ea typeface="+mn-ea"/>
                <a:cs typeface="+mn-cs"/>
              </a:rPr>
              <a:t>, tartrate-resistant acid phosphatase (TRAP), C-terminal </a:t>
            </a:r>
            <a:r>
              <a:rPr lang="en-US" sz="1200" kern="1200" dirty="0" err="1" smtClean="0">
                <a:solidFill>
                  <a:schemeClr val="tx1"/>
                </a:solidFill>
                <a:effectLst/>
                <a:latin typeface="+mn-lt"/>
                <a:ea typeface="+mn-ea"/>
                <a:cs typeface="+mn-cs"/>
              </a:rPr>
              <a:t>telopeptide</a:t>
            </a:r>
            <a:r>
              <a:rPr lang="en-US" sz="1200" kern="1200" dirty="0" smtClean="0">
                <a:solidFill>
                  <a:schemeClr val="tx1"/>
                </a:solidFill>
                <a:effectLst/>
                <a:latin typeface="+mn-lt"/>
                <a:ea typeface="+mn-ea"/>
                <a:cs typeface="+mn-cs"/>
              </a:rPr>
              <a:t> of type I collagen (β-</a:t>
            </a:r>
            <a:r>
              <a:rPr lang="en-US" sz="1200" kern="1200" dirty="0" err="1" smtClean="0">
                <a:solidFill>
                  <a:schemeClr val="tx1"/>
                </a:solidFill>
                <a:effectLst/>
                <a:latin typeface="+mn-lt"/>
                <a:ea typeface="+mn-ea"/>
                <a:cs typeface="+mn-cs"/>
              </a:rPr>
              <a:t>CTx</a:t>
            </a:r>
            <a:r>
              <a:rPr lang="en-US" sz="1200" kern="1200" dirty="0" smtClean="0">
                <a:solidFill>
                  <a:schemeClr val="tx1"/>
                </a:solidFill>
                <a:effectLst/>
                <a:latin typeface="+mn-lt"/>
                <a:ea typeface="+mn-ea"/>
                <a:cs typeface="+mn-cs"/>
              </a:rPr>
              <a:t>), and urine </a:t>
            </a:r>
            <a:r>
              <a:rPr lang="en-US" sz="1200" kern="1200" dirty="0" err="1" smtClean="0">
                <a:solidFill>
                  <a:schemeClr val="tx1"/>
                </a:solidFill>
                <a:effectLst/>
                <a:latin typeface="+mn-lt"/>
                <a:ea typeface="+mn-ea"/>
                <a:cs typeface="+mn-cs"/>
              </a:rPr>
              <a:t>NTx</a:t>
            </a:r>
            <a:r>
              <a:rPr lang="en-US" sz="1200" kern="1200" dirty="0" smtClean="0">
                <a:solidFill>
                  <a:schemeClr val="tx1"/>
                </a:solidFill>
                <a:effectLst/>
                <a:latin typeface="+mn-lt"/>
                <a:ea typeface="+mn-ea"/>
                <a:cs typeface="+mn-cs"/>
              </a:rPr>
              <a:t>. The latter 2 tests have shown the most promise, but no standards have been established for using biochemical markers to diagnose bone metastases.2 </a:t>
            </a:r>
            <a:endParaRPr lang="en-US" dirty="0" smtClean="0"/>
          </a:p>
          <a:p>
            <a:r>
              <a:rPr lang="en-US" sz="1200" b="1" kern="1200" dirty="0" smtClean="0">
                <a:solidFill>
                  <a:schemeClr val="tx1"/>
                </a:solidFill>
                <a:effectLst/>
                <a:latin typeface="+mn-lt"/>
                <a:ea typeface="+mn-ea"/>
                <a:cs typeface="+mn-cs"/>
              </a:rPr>
              <a:t>Biopsy—</a:t>
            </a:r>
            <a:r>
              <a:rPr lang="en-US" sz="1200" kern="1200" dirty="0" smtClean="0">
                <a:solidFill>
                  <a:schemeClr val="tx1"/>
                </a:solidFill>
                <a:effectLst/>
                <a:latin typeface="+mn-lt"/>
                <a:ea typeface="+mn-ea"/>
                <a:cs typeface="+mn-cs"/>
              </a:rPr>
              <a:t>In the most difficult cases, a biopsy may be required to diagnose skeletal metastasis, but this is rarely necessary. Needle biopsy is possible only if bone is weakened or the cancer has spread to the soft tissue around the bone. Surgical or incisional biopsy is rarely used.31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8831E4C4-3DAE-C542-B189-EAE60095310C}" type="slidenum">
              <a:rPr lang="en-US" smtClean="0"/>
              <a:t>15</a:t>
            </a:fld>
            <a:endParaRPr lang="en-US"/>
          </a:p>
        </p:txBody>
      </p:sp>
    </p:spTree>
    <p:extLst>
      <p:ext uri="{BB962C8B-B14F-4D97-AF65-F5344CB8AC3E}">
        <p14:creationId xmlns:p14="http://schemas.microsoft.com/office/powerpoint/2010/main" val="23444366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Diagnostic Imaging—</a:t>
            </a:r>
            <a:r>
              <a:rPr lang="en-US" sz="1200" kern="1200" dirty="0" smtClean="0">
                <a:solidFill>
                  <a:schemeClr val="tx1"/>
                </a:solidFill>
                <a:effectLst/>
                <a:latin typeface="+mn-lt"/>
                <a:ea typeface="+mn-ea"/>
                <a:cs typeface="+mn-cs"/>
              </a:rPr>
              <a:t>There is currently no consensus on how to best identify suspected metastatic lesions in the skeleton. Traditionally, radiography and radionuclide bone scan (skeletal </a:t>
            </a:r>
            <a:r>
              <a:rPr lang="en-US" sz="1200" kern="1200" dirty="0" err="1" smtClean="0">
                <a:solidFill>
                  <a:schemeClr val="tx1"/>
                </a:solidFill>
                <a:effectLst/>
                <a:latin typeface="+mn-lt"/>
                <a:ea typeface="+mn-ea"/>
                <a:cs typeface="+mn-cs"/>
              </a:rPr>
              <a:t>scintigraphy</a:t>
            </a:r>
            <a:r>
              <a:rPr lang="en-US" sz="1200" kern="1200" dirty="0" smtClean="0">
                <a:solidFill>
                  <a:schemeClr val="tx1"/>
                </a:solidFill>
                <a:effectLst/>
                <a:latin typeface="+mn-lt"/>
                <a:ea typeface="+mn-ea"/>
                <a:cs typeface="+mn-cs"/>
              </a:rPr>
              <a:t>) were the most common and least expensive options. Although both are still useful in some circumstances, PET, CT, and MRI scans are becoming more popular as they come more available (Figure 3) </a:t>
            </a:r>
            <a:endParaRPr lang="en-US" dirty="0" smtClean="0"/>
          </a:p>
          <a:p>
            <a:r>
              <a:rPr lang="en-US" sz="1200" kern="1200" dirty="0" smtClean="0">
                <a:solidFill>
                  <a:schemeClr val="tx1"/>
                </a:solidFill>
                <a:effectLst/>
                <a:latin typeface="+mn-lt"/>
                <a:ea typeface="+mn-ea"/>
                <a:cs typeface="+mn-cs"/>
              </a:rPr>
              <a:t>Bone metastases are composed of </a:t>
            </a:r>
            <a:r>
              <a:rPr lang="en-US" sz="1200" kern="1200" dirty="0" err="1" smtClean="0">
                <a:solidFill>
                  <a:schemeClr val="tx1"/>
                </a:solidFill>
                <a:effectLst/>
                <a:latin typeface="+mn-lt"/>
                <a:ea typeface="+mn-ea"/>
                <a:cs typeface="+mn-cs"/>
              </a:rPr>
              <a:t>osteolytic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osteoblastic</a:t>
            </a:r>
            <a:r>
              <a:rPr lang="en-US" sz="1200" kern="1200" dirty="0" smtClean="0">
                <a:solidFill>
                  <a:schemeClr val="tx1"/>
                </a:solidFill>
                <a:effectLst/>
                <a:latin typeface="+mn-lt"/>
                <a:ea typeface="+mn-ea"/>
                <a:cs typeface="+mn-cs"/>
              </a:rPr>
              <a:t>, or mixed lesions. On radiographs, </a:t>
            </a:r>
            <a:endParaRPr lang="en-US" dirty="0" smtClean="0"/>
          </a:p>
          <a:p>
            <a:r>
              <a:rPr lang="en-US" sz="1200" kern="1200" dirty="0" err="1" smtClean="0">
                <a:solidFill>
                  <a:schemeClr val="tx1"/>
                </a:solidFill>
                <a:effectLst/>
                <a:latin typeface="+mn-lt"/>
                <a:ea typeface="+mn-ea"/>
                <a:cs typeface="+mn-cs"/>
              </a:rPr>
              <a:t>osteolytic</a:t>
            </a:r>
            <a:r>
              <a:rPr lang="en-US" sz="1200" kern="1200" dirty="0" smtClean="0">
                <a:solidFill>
                  <a:schemeClr val="tx1"/>
                </a:solidFill>
                <a:effectLst/>
                <a:latin typeface="+mn-lt"/>
                <a:ea typeface="+mn-ea"/>
                <a:cs typeface="+mn-cs"/>
              </a:rPr>
              <a:t> lesions appear as dark spots and </a:t>
            </a:r>
            <a:r>
              <a:rPr lang="en-US" sz="1200" kern="1200" dirty="0" err="1" smtClean="0">
                <a:solidFill>
                  <a:schemeClr val="tx1"/>
                </a:solidFill>
                <a:effectLst/>
                <a:latin typeface="+mn-lt"/>
                <a:ea typeface="+mn-ea"/>
                <a:cs typeface="+mn-cs"/>
              </a:rPr>
              <a:t>osteoblastic</a:t>
            </a:r>
            <a:r>
              <a:rPr lang="en-US" sz="1200" kern="1200" dirty="0" smtClean="0">
                <a:solidFill>
                  <a:schemeClr val="tx1"/>
                </a:solidFill>
                <a:effectLst/>
                <a:latin typeface="+mn-lt"/>
                <a:ea typeface="+mn-ea"/>
                <a:cs typeface="+mn-cs"/>
              </a:rPr>
              <a:t> lesions appear whiter. However, at </a:t>
            </a:r>
            <a:endParaRPr lang="en-US" dirty="0" smtClean="0"/>
          </a:p>
          <a:p>
            <a:r>
              <a:rPr lang="en-US" sz="1200" kern="1200" dirty="0" smtClean="0">
                <a:solidFill>
                  <a:schemeClr val="tx1"/>
                </a:solidFill>
                <a:effectLst/>
                <a:latin typeface="+mn-lt"/>
                <a:ea typeface="+mn-ea"/>
                <a:cs typeface="+mn-cs"/>
              </a:rPr>
              <a:t>least 50% of the bone in a lesion must be compromised before it appears on radiography. </a:t>
            </a:r>
            <a:endParaRPr lang="en-US" dirty="0" smtClean="0"/>
          </a:p>
          <a:p>
            <a:r>
              <a:rPr lang="en-US" sz="1200" kern="1200" dirty="0" smtClean="0">
                <a:solidFill>
                  <a:schemeClr val="tx1"/>
                </a:solidFill>
                <a:effectLst/>
                <a:latin typeface="+mn-lt"/>
                <a:ea typeface="+mn-ea"/>
                <a:cs typeface="+mn-cs"/>
              </a:rPr>
              <a:t>Radiography can also be used to identify fractures in patients with sudden, severe bone pain. 30,31 </a:t>
            </a:r>
            <a:endParaRPr lang="en-US" dirty="0" smtClean="0"/>
          </a:p>
          <a:p>
            <a:r>
              <a:rPr lang="en-US" sz="1200" kern="1200" dirty="0" smtClean="0">
                <a:solidFill>
                  <a:schemeClr val="tx1"/>
                </a:solidFill>
                <a:effectLst/>
                <a:latin typeface="+mn-lt"/>
                <a:ea typeface="+mn-ea"/>
                <a:cs typeface="+mn-cs"/>
              </a:rPr>
              <a:t>Injected technetium </a:t>
            </a:r>
            <a:r>
              <a:rPr lang="en-US" sz="1200" kern="1200" dirty="0" err="1" smtClean="0">
                <a:solidFill>
                  <a:schemeClr val="tx1"/>
                </a:solidFill>
                <a:effectLst/>
                <a:latin typeface="+mn-lt"/>
                <a:ea typeface="+mn-ea"/>
                <a:cs typeface="+mn-cs"/>
              </a:rPr>
              <a:t>diphosphonate</a:t>
            </a:r>
            <a:r>
              <a:rPr lang="en-US" sz="1200" kern="1200" dirty="0" smtClean="0">
                <a:solidFill>
                  <a:schemeClr val="tx1"/>
                </a:solidFill>
                <a:effectLst/>
                <a:latin typeface="+mn-lt"/>
                <a:ea typeface="+mn-ea"/>
                <a:cs typeface="+mn-cs"/>
              </a:rPr>
              <a:t> bone scans have historically been the standard for identifying bone metastases, which are indicated by dense gray to black “hot spots” on the scan.30,31 However, these hot spots can also be caused by prior trauma, infection, or degenerative joint disease, such as arthritis, so more-specific imaging techniques have become popular in recent years. </a:t>
            </a:r>
            <a:endParaRPr lang="en-US" dirty="0" smtClean="0"/>
          </a:p>
          <a:p>
            <a:r>
              <a:rPr lang="en-US" sz="1200" kern="1200" dirty="0" smtClean="0">
                <a:solidFill>
                  <a:schemeClr val="tx1"/>
                </a:solidFill>
                <a:effectLst/>
                <a:latin typeface="+mn-lt"/>
                <a:ea typeface="+mn-ea"/>
                <a:cs typeface="+mn-cs"/>
              </a:rPr>
              <a:t>Studies have shown that the accuracy of bone scan reading can be improved with the use of a computer-assisted diagnosis system.32 Bone scans show metastatic sites much earlier than radiographs and can be used to track treatment progress; however, they may not show lesions that are purely </a:t>
            </a:r>
            <a:r>
              <a:rPr lang="en-US" sz="1200" kern="1200" dirty="0" err="1" smtClean="0">
                <a:solidFill>
                  <a:schemeClr val="tx1"/>
                </a:solidFill>
                <a:effectLst/>
                <a:latin typeface="+mn-lt"/>
                <a:ea typeface="+mn-ea"/>
                <a:cs typeface="+mn-cs"/>
              </a:rPr>
              <a:t>osteolytic</a:t>
            </a:r>
            <a:r>
              <a:rPr lang="en-US" sz="1200" kern="1200" dirty="0" smtClean="0">
                <a:solidFill>
                  <a:schemeClr val="tx1"/>
                </a:solidFill>
                <a:effectLst/>
                <a:latin typeface="+mn-lt"/>
                <a:ea typeface="+mn-ea"/>
                <a:cs typeface="+mn-cs"/>
              </a:rPr>
              <a:t>. Bone scans can also be used to corroborate or clarify suspected lesions found using other imaging modalities. </a:t>
            </a:r>
            <a:endParaRPr lang="en-US" dirty="0" smtClean="0"/>
          </a:p>
          <a:p>
            <a:r>
              <a:rPr lang="en-US" sz="1200" kern="1200" dirty="0" smtClean="0">
                <a:solidFill>
                  <a:schemeClr val="tx1"/>
                </a:solidFill>
                <a:effectLst/>
                <a:latin typeface="+mn-lt"/>
                <a:ea typeface="+mn-ea"/>
                <a:cs typeface="+mn-cs"/>
              </a:rPr>
              <a:t>PET scans have greater sensitivity and specificity than bone scans and can identify smaller </a:t>
            </a:r>
            <a:endParaRPr lang="en-US" dirty="0" smtClean="0"/>
          </a:p>
          <a:p>
            <a:r>
              <a:rPr lang="en-US" sz="1200" kern="1200" dirty="0" smtClean="0">
                <a:solidFill>
                  <a:schemeClr val="tx1"/>
                </a:solidFill>
                <a:effectLst/>
                <a:latin typeface="+mn-lt"/>
                <a:ea typeface="+mn-ea"/>
                <a:cs typeface="+mn-cs"/>
              </a:rPr>
              <a:t>cancer cell deposits than other imaging techniques. PET has been shown to improve </a:t>
            </a:r>
            <a:endParaRPr lang="en-US" dirty="0" smtClean="0"/>
          </a:p>
          <a:p>
            <a:r>
              <a:rPr lang="en-US" sz="1200" kern="1200" dirty="0" smtClean="0">
                <a:solidFill>
                  <a:schemeClr val="tx1"/>
                </a:solidFill>
                <a:effectLst/>
                <a:latin typeface="+mn-lt"/>
                <a:ea typeface="+mn-ea"/>
                <a:cs typeface="+mn-cs"/>
              </a:rPr>
              <a:t>localization of metastatic lesions identified on bone scans, and to identify additional lesions. </a:t>
            </a:r>
            <a:endParaRPr lang="en-US" dirty="0" smtClean="0"/>
          </a:p>
          <a:p>
            <a:r>
              <a:rPr lang="en-US" sz="1200" kern="1200" dirty="0" smtClean="0">
                <a:solidFill>
                  <a:schemeClr val="tx1"/>
                </a:solidFill>
                <a:effectLst/>
                <a:latin typeface="+mn-lt"/>
                <a:ea typeface="+mn-ea"/>
                <a:cs typeface="+mn-cs"/>
              </a:rPr>
              <a:t>33 Because it is also used for staging some primary cancers, PET has replaced bone scans in </a:t>
            </a:r>
            <a:endParaRPr lang="en-US" dirty="0" smtClean="0"/>
          </a:p>
          <a:p>
            <a:r>
              <a:rPr lang="en-US" sz="1200" kern="1200" dirty="0" smtClean="0">
                <a:solidFill>
                  <a:schemeClr val="tx1"/>
                </a:solidFill>
                <a:effectLst/>
                <a:latin typeface="+mn-lt"/>
                <a:ea typeface="+mn-ea"/>
                <a:cs typeface="+mn-cs"/>
              </a:rPr>
              <a:t>many practices.30,31 In prostate cancer, however, studies show inconsistent results for 2- </a:t>
            </a:r>
            <a:endParaRPr lang="en-US" dirty="0" smtClean="0"/>
          </a:p>
          <a:p>
            <a:r>
              <a:rPr lang="en-US" sz="1200" kern="1200" dirty="0" smtClean="0">
                <a:solidFill>
                  <a:schemeClr val="tx1"/>
                </a:solidFill>
                <a:effectLst/>
                <a:latin typeface="+mn-lt"/>
                <a:ea typeface="+mn-ea"/>
                <a:cs typeface="+mn-cs"/>
              </a:rPr>
              <a:t>Deoxy-2-[18F] </a:t>
            </a:r>
            <a:r>
              <a:rPr lang="en-US" sz="1200" kern="1200" dirty="0" err="1" smtClean="0">
                <a:solidFill>
                  <a:schemeClr val="tx1"/>
                </a:solidFill>
                <a:effectLst/>
                <a:latin typeface="+mn-lt"/>
                <a:ea typeface="+mn-ea"/>
                <a:cs typeface="+mn-cs"/>
              </a:rPr>
              <a:t>fluoro</a:t>
            </a:r>
            <a:r>
              <a:rPr lang="en-US" sz="1200" kern="1200" dirty="0" smtClean="0">
                <a:solidFill>
                  <a:schemeClr val="tx1"/>
                </a:solidFill>
                <a:effectLst/>
                <a:latin typeface="+mn-lt"/>
                <a:ea typeface="+mn-ea"/>
                <a:cs typeface="+mn-cs"/>
              </a:rPr>
              <a:t>-D-glucose (FDG)-PET, despite its effectiveness in other tumor types. 34,35 </a:t>
            </a:r>
            <a:endParaRPr lang="en-US" dirty="0" smtClean="0"/>
          </a:p>
          <a:p>
            <a:r>
              <a:rPr lang="en-US" sz="1200" kern="1200" dirty="0" smtClean="0">
                <a:solidFill>
                  <a:schemeClr val="tx1"/>
                </a:solidFill>
                <a:effectLst/>
                <a:latin typeface="+mn-lt"/>
                <a:ea typeface="+mn-ea"/>
                <a:cs typeface="+mn-cs"/>
              </a:rPr>
              <a:t>Unlike bone scans, CT scans will show </a:t>
            </a:r>
            <a:r>
              <a:rPr lang="en-US" sz="1200" kern="1200" dirty="0" err="1" smtClean="0">
                <a:solidFill>
                  <a:schemeClr val="tx1"/>
                </a:solidFill>
                <a:effectLst/>
                <a:latin typeface="+mn-lt"/>
                <a:ea typeface="+mn-ea"/>
                <a:cs typeface="+mn-cs"/>
              </a:rPr>
              <a:t>osteolytic</a:t>
            </a:r>
            <a:r>
              <a:rPr lang="en-US" sz="1200" kern="1200" dirty="0" smtClean="0">
                <a:solidFill>
                  <a:schemeClr val="tx1"/>
                </a:solidFill>
                <a:effectLst/>
                <a:latin typeface="+mn-lt"/>
                <a:ea typeface="+mn-ea"/>
                <a:cs typeface="+mn-cs"/>
              </a:rPr>
              <a:t>-only lesions. CT can be used in patients who cannot tolerate MRI and are also used for guided needle biopsy in the rare cases in which biopsy of the suspected metastatic lesion is necessary.30,31 </a:t>
            </a:r>
            <a:endParaRPr lang="en-US" dirty="0" smtClean="0"/>
          </a:p>
          <a:p>
            <a:r>
              <a:rPr lang="en-US" sz="1200" kern="1200" dirty="0" smtClean="0">
                <a:solidFill>
                  <a:schemeClr val="tx1"/>
                </a:solidFill>
                <a:effectLst/>
                <a:latin typeface="+mn-lt"/>
                <a:ea typeface="+mn-ea"/>
                <a:cs typeface="+mn-cs"/>
              </a:rPr>
              <a:t>Combining PET and CT scans can improve the sensitivity and specificity of each technique alone. A recent study showed PET-CT to be highly sensitive and specific in high-risk prostate cancer patients—better than PET alone or planar and single-photon emission computed tomography bone scintigraphy.36 PET-CT is useful in staging metastatic and recurrent disease, particularly lytic lesions in breast cancer; assessing early response to treatment; and clarifying indeterminate results of other imaging modalities.37,38 A recent study by </a:t>
            </a:r>
            <a:r>
              <a:rPr lang="en-US" sz="1200" kern="1200" dirty="0" err="1" smtClean="0">
                <a:solidFill>
                  <a:schemeClr val="tx1"/>
                </a:solidFill>
                <a:effectLst/>
                <a:latin typeface="+mn-lt"/>
                <a:ea typeface="+mn-ea"/>
                <a:cs typeface="+mn-cs"/>
              </a:rPr>
              <a:t>Beheshti</a:t>
            </a:r>
            <a:r>
              <a:rPr lang="en-US" sz="1200" kern="1200" dirty="0" smtClean="0">
                <a:solidFill>
                  <a:schemeClr val="tx1"/>
                </a:solidFill>
                <a:effectLst/>
                <a:latin typeface="+mn-lt"/>
                <a:ea typeface="+mn-ea"/>
                <a:cs typeface="+mn-cs"/>
              </a:rPr>
              <a:t> et al.39 showed promising results using 18F-fluorocholine (</a:t>
            </a:r>
            <a:r>
              <a:rPr lang="en-US" sz="1200" kern="1200" dirty="0" err="1" smtClean="0">
                <a:solidFill>
                  <a:schemeClr val="tx1"/>
                </a:solidFill>
                <a:effectLst/>
                <a:latin typeface="+mn-lt"/>
                <a:ea typeface="+mn-ea"/>
                <a:cs typeface="+mn-cs"/>
              </a:rPr>
              <a:t>fluoromethyl</a:t>
            </a:r>
            <a:r>
              <a:rPr lang="en-US" sz="1200" kern="1200" dirty="0" smtClean="0">
                <a:solidFill>
                  <a:schemeClr val="tx1"/>
                </a:solidFill>
                <a:effectLst/>
                <a:latin typeface="+mn-lt"/>
                <a:ea typeface="+mn-ea"/>
                <a:cs typeface="+mn-cs"/>
              </a:rPr>
              <a:t>- dimethyl-2-hydroxyethyl-ammonium [FCH])–PET-CT for the early detection of bone metastases in prostate cancer patients. </a:t>
            </a:r>
            <a:endParaRPr lang="en-US" dirty="0" smtClean="0"/>
          </a:p>
          <a:p>
            <a:r>
              <a:rPr lang="en-US" sz="1200" kern="1200" dirty="0" smtClean="0">
                <a:solidFill>
                  <a:schemeClr val="tx1"/>
                </a:solidFill>
                <a:effectLst/>
                <a:latin typeface="+mn-lt"/>
                <a:ea typeface="+mn-ea"/>
                <a:cs typeface="+mn-cs"/>
              </a:rPr>
              <a:t>MRI has become the standard test for detecting complications of spinal metastasis (e.g., spinal cord compression) and it also particularly useful for confirming suspected metastatic lesions at the shoulder, hips, and pelvis.31 In recent studies, MRI was better than bone scan for detecting metastatic lesions in a variety of primary cancers.40–43 At least one study also found MRI to be better for detecting bone metastases than PET-CT.44 However, the relative accuracy of MRI must be balanced against its high cost compared with traditional bone scans. </a:t>
            </a:r>
            <a:endParaRPr lang="en-US" dirty="0" smtClean="0"/>
          </a:p>
          <a:p>
            <a:endParaRPr lang="en-US" dirty="0"/>
          </a:p>
        </p:txBody>
      </p:sp>
      <p:sp>
        <p:nvSpPr>
          <p:cNvPr id="4" name="Slide Number Placeholder 3"/>
          <p:cNvSpPr>
            <a:spLocks noGrp="1"/>
          </p:cNvSpPr>
          <p:nvPr>
            <p:ph type="sldNum" sz="quarter" idx="10"/>
          </p:nvPr>
        </p:nvSpPr>
        <p:spPr/>
        <p:txBody>
          <a:bodyPr/>
          <a:lstStyle/>
          <a:p>
            <a:fld id="{8831E4C4-3DAE-C542-B189-EAE60095310C}" type="slidenum">
              <a:rPr lang="en-US" smtClean="0"/>
              <a:t>17</a:t>
            </a:fld>
            <a:endParaRPr lang="en-US"/>
          </a:p>
        </p:txBody>
      </p:sp>
    </p:spTree>
    <p:extLst>
      <p:ext uri="{BB962C8B-B14F-4D97-AF65-F5344CB8AC3E}">
        <p14:creationId xmlns:p14="http://schemas.microsoft.com/office/powerpoint/2010/main" val="30379455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Diffuse bone metastasis on bone </a:t>
            </a:r>
            <a:r>
              <a:rPr lang="en-US" sz="1200" b="1" i="0" u="none" strike="noStrike" kern="1200" baseline="0" dirty="0" err="1" smtClean="0">
                <a:solidFill>
                  <a:schemeClr val="tx1"/>
                </a:solidFill>
                <a:latin typeface="+mn-lt"/>
                <a:ea typeface="+mn-ea"/>
                <a:cs typeface="+mn-cs"/>
              </a:rPr>
              <a:t>scintigraphy</a:t>
            </a:r>
            <a:r>
              <a:rPr lang="en-US" sz="1200" b="1"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Abnormal accumulation of radiotracer throughout the spine, most pronounced in the upper thoracic spine with additional pelvic and bilateral rib metastases in a patient with primary breast malignancy. Focal accumulation of radiotracer in the left </a:t>
            </a:r>
            <a:r>
              <a:rPr lang="en-US" sz="1200" b="0" i="0" u="none" strike="noStrike" kern="1200" baseline="0" dirty="0" err="1" smtClean="0">
                <a:solidFill>
                  <a:schemeClr val="tx1"/>
                </a:solidFill>
                <a:latin typeface="+mn-lt"/>
                <a:ea typeface="+mn-ea"/>
                <a:cs typeface="+mn-cs"/>
              </a:rPr>
              <a:t>antecubital</a:t>
            </a:r>
            <a:r>
              <a:rPr lang="en-US" sz="1200" b="0" i="0" u="none" strike="noStrike" kern="1200" baseline="0" dirty="0" smtClean="0">
                <a:solidFill>
                  <a:schemeClr val="tx1"/>
                </a:solidFill>
                <a:latin typeface="+mn-lt"/>
                <a:ea typeface="+mn-ea"/>
                <a:cs typeface="+mn-cs"/>
              </a:rPr>
              <a:t> fossa represents </a:t>
            </a:r>
            <a:r>
              <a:rPr lang="en-US" sz="1200" b="0" i="0" u="none" strike="noStrike" kern="1200" baseline="0" dirty="0" err="1" smtClean="0">
                <a:solidFill>
                  <a:schemeClr val="tx1"/>
                </a:solidFill>
                <a:latin typeface="+mn-lt"/>
                <a:ea typeface="+mn-ea"/>
                <a:cs typeface="+mn-cs"/>
              </a:rPr>
              <a:t>artefact</a:t>
            </a:r>
            <a:r>
              <a:rPr lang="en-US" sz="1200" b="0" i="0" u="none" strike="noStrike" kern="1200" baseline="0" dirty="0" smtClean="0">
                <a:solidFill>
                  <a:schemeClr val="tx1"/>
                </a:solidFill>
                <a:latin typeface="+mn-lt"/>
                <a:ea typeface="+mn-ea"/>
                <a:cs typeface="+mn-cs"/>
              </a:rPr>
              <a:t> at the radiotracer injection site.</a:t>
            </a:r>
            <a:endParaRPr lang="en-US" dirty="0"/>
          </a:p>
        </p:txBody>
      </p:sp>
      <p:sp>
        <p:nvSpPr>
          <p:cNvPr id="4" name="Slide Number Placeholder 3"/>
          <p:cNvSpPr>
            <a:spLocks noGrp="1"/>
          </p:cNvSpPr>
          <p:nvPr>
            <p:ph type="sldNum" sz="quarter" idx="10"/>
          </p:nvPr>
        </p:nvSpPr>
        <p:spPr/>
        <p:txBody>
          <a:bodyPr/>
          <a:lstStyle/>
          <a:p>
            <a:fld id="{8831E4C4-3DAE-C542-B189-EAE60095310C}" type="slidenum">
              <a:rPr lang="en-US" smtClean="0"/>
              <a:t>18</a:t>
            </a:fld>
            <a:endParaRPr lang="en-US"/>
          </a:p>
        </p:txBody>
      </p:sp>
    </p:spTree>
    <p:extLst>
      <p:ext uri="{BB962C8B-B14F-4D97-AF65-F5344CB8AC3E}">
        <p14:creationId xmlns:p14="http://schemas.microsoft.com/office/powerpoint/2010/main" val="40978963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4 Lytic bone metastases are poorly demonstrated on bone </a:t>
            </a:r>
            <a:r>
              <a:rPr lang="en-US" sz="1200" b="1" i="0" u="none" strike="noStrike" kern="1200" baseline="0" dirty="0" err="1" smtClean="0">
                <a:solidFill>
                  <a:schemeClr val="tx1"/>
                </a:solidFill>
                <a:latin typeface="+mn-lt"/>
                <a:ea typeface="+mn-ea"/>
                <a:cs typeface="+mn-cs"/>
              </a:rPr>
              <a:t>scintigraphy</a:t>
            </a:r>
            <a:r>
              <a:rPr lang="en-US" sz="1200" b="1"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Plain radiograph (A) demonstrating a lytic metastatic deposit in the right proximal </a:t>
            </a:r>
            <a:r>
              <a:rPr lang="en-US" sz="1200" b="0" i="0" u="none" strike="noStrike" kern="1200" baseline="0" dirty="0" err="1" smtClean="0">
                <a:solidFill>
                  <a:schemeClr val="tx1"/>
                </a:solidFill>
                <a:latin typeface="+mn-lt"/>
                <a:ea typeface="+mn-ea"/>
                <a:cs typeface="+mn-cs"/>
              </a:rPr>
              <a:t>humerus</a:t>
            </a:r>
            <a:r>
              <a:rPr lang="en-US" sz="1200" b="0" i="0" u="none" strike="noStrike" kern="1200" baseline="0" dirty="0" smtClean="0">
                <a:solidFill>
                  <a:schemeClr val="tx1"/>
                </a:solidFill>
                <a:latin typeface="+mn-lt"/>
                <a:ea typeface="+mn-ea"/>
                <a:cs typeface="+mn-cs"/>
              </a:rPr>
              <a:t> in a patient with a large right renal cell carcinoma (B); Corresponding abnormal low T1 and high short tau inversion recovery signal on magnetic resonance imaging (C and D); Only the small </a:t>
            </a:r>
            <a:r>
              <a:rPr lang="en-US" sz="1200" b="0" i="0" u="none" strike="noStrike" kern="1200" baseline="0" dirty="0" err="1" smtClean="0">
                <a:solidFill>
                  <a:schemeClr val="tx1"/>
                </a:solidFill>
                <a:latin typeface="+mn-lt"/>
                <a:ea typeface="+mn-ea"/>
                <a:cs typeface="+mn-cs"/>
              </a:rPr>
              <a:t>osteoblastic</a:t>
            </a:r>
            <a:r>
              <a:rPr lang="en-US" sz="1200" b="0" i="0" u="none" strike="noStrike" kern="1200" baseline="0" dirty="0" smtClean="0">
                <a:solidFill>
                  <a:schemeClr val="tx1"/>
                </a:solidFill>
                <a:latin typeface="+mn-lt"/>
                <a:ea typeface="+mn-ea"/>
                <a:cs typeface="+mn-cs"/>
              </a:rPr>
              <a:t> component of the metastatic deposit demonstrates abnormal accumulation of radiotracer on bone </a:t>
            </a:r>
            <a:r>
              <a:rPr lang="en-US" sz="1200" b="0" i="0" u="none" strike="noStrike" kern="1200" baseline="0" dirty="0" err="1" smtClean="0">
                <a:solidFill>
                  <a:schemeClr val="tx1"/>
                </a:solidFill>
                <a:latin typeface="+mn-lt"/>
                <a:ea typeface="+mn-ea"/>
                <a:cs typeface="+mn-cs"/>
              </a:rPr>
              <a:t>scintigraphy</a:t>
            </a:r>
            <a:r>
              <a:rPr lang="en-US" sz="1200" b="0" i="0" u="none" strike="noStrike" kern="1200" baseline="0" dirty="0" smtClean="0">
                <a:solidFill>
                  <a:schemeClr val="tx1"/>
                </a:solidFill>
                <a:latin typeface="+mn-lt"/>
                <a:ea typeface="+mn-ea"/>
                <a:cs typeface="+mn-cs"/>
              </a:rPr>
              <a:t> (E).</a:t>
            </a:r>
            <a:endParaRPr lang="en-US" dirty="0"/>
          </a:p>
        </p:txBody>
      </p:sp>
      <p:sp>
        <p:nvSpPr>
          <p:cNvPr id="4" name="Slide Number Placeholder 3"/>
          <p:cNvSpPr>
            <a:spLocks noGrp="1"/>
          </p:cNvSpPr>
          <p:nvPr>
            <p:ph type="sldNum" sz="quarter" idx="10"/>
          </p:nvPr>
        </p:nvSpPr>
        <p:spPr/>
        <p:txBody>
          <a:bodyPr/>
          <a:lstStyle/>
          <a:p>
            <a:fld id="{8831E4C4-3DAE-C542-B189-EAE60095310C}" type="slidenum">
              <a:rPr lang="en-US" smtClean="0"/>
              <a:t>19</a:t>
            </a:fld>
            <a:endParaRPr lang="en-US"/>
          </a:p>
        </p:txBody>
      </p:sp>
    </p:spTree>
    <p:extLst>
      <p:ext uri="{BB962C8B-B14F-4D97-AF65-F5344CB8AC3E}">
        <p14:creationId xmlns:p14="http://schemas.microsoft.com/office/powerpoint/2010/main" val="40978963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31E4C4-3DAE-C542-B189-EAE60095310C}" type="slidenum">
              <a:rPr lang="en-US" smtClean="0"/>
              <a:t>20</a:t>
            </a:fld>
            <a:endParaRPr lang="en-US"/>
          </a:p>
        </p:txBody>
      </p:sp>
    </p:spTree>
    <p:extLst>
      <p:ext uri="{BB962C8B-B14F-4D97-AF65-F5344CB8AC3E}">
        <p14:creationId xmlns:p14="http://schemas.microsoft.com/office/powerpoint/2010/main" val="40978963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31E4C4-3DAE-C542-B189-EAE60095310C}" type="slidenum">
              <a:rPr lang="en-US" smtClean="0"/>
              <a:t>21</a:t>
            </a:fld>
            <a:endParaRPr lang="en-US"/>
          </a:p>
        </p:txBody>
      </p:sp>
    </p:spTree>
    <p:extLst>
      <p:ext uri="{BB962C8B-B14F-4D97-AF65-F5344CB8AC3E}">
        <p14:creationId xmlns:p14="http://schemas.microsoft.com/office/powerpoint/2010/main" val="40978963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31E4C4-3DAE-C542-B189-EAE60095310C}" type="slidenum">
              <a:rPr lang="en-US" smtClean="0"/>
              <a:t>22</a:t>
            </a:fld>
            <a:endParaRPr lang="en-US"/>
          </a:p>
        </p:txBody>
      </p:sp>
    </p:spTree>
    <p:extLst>
      <p:ext uri="{BB962C8B-B14F-4D97-AF65-F5344CB8AC3E}">
        <p14:creationId xmlns:p14="http://schemas.microsoft.com/office/powerpoint/2010/main" val="4097896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4D43EFD5-CDF2-B64C-976A-CE4E10F5C3F4}" type="slidenum">
              <a:rPr lang="en-US" sz="1200">
                <a:latin typeface="Times New Roman" charset="0"/>
              </a:rPr>
              <a:pPr eaLnBrk="1" hangingPunct="1"/>
              <a:t>3</a:t>
            </a:fld>
            <a:endParaRPr lang="en-US" sz="1200">
              <a:latin typeface="Times New Roman" charset="0"/>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es-ES">
                <a:ea typeface="ＭＳ Ｐゴシック" charset="0"/>
                <a:cs typeface="ＭＳ Ｐゴシック" charset="0"/>
              </a:rPr>
              <a:t>Haciendo un paralelismo entre lo que puede representar el diagnóstico de cáncer en la vida de un paciente vemos como no existe un único camino en esta enfermedad, sino que como en cualquier mapa, hay múltiples posibilidades una vez el paciente ha sido diagnosticado de un tumor maligno. Las distintas paradas o estaciones se relacionan con variadas cuestiones no solo de índole médica, sino que se entremezclan con diversos elementos psico-sociales, familiares y económicos. </a:t>
            </a:r>
          </a:p>
          <a:p>
            <a:pPr eaLnBrk="1" hangingPunct="1">
              <a:buFontTx/>
              <a:buChar char="•"/>
            </a:pPr>
            <a:r>
              <a:rPr lang="es-ES">
                <a:ea typeface="ＭＳ Ｐゴシック" charset="0"/>
                <a:cs typeface="ＭＳ Ｐゴシック" charset="0"/>
              </a:rPr>
              <a:t>Con ello queremos poner de manifiesto que enfrentarse a un cáncer es tremendamente complejo y multifactorial, con lo cual el tratamiento de la situación merece ser igualmente multidisciplinar, en un intento de dar una respuesta satisfactoria a las variadas dificultades que se plantearan seguro en este proceso. En nuestro caso como profesionales especializados en el tratamiento de la enfermedad el primer paso es ser conscientes de las distintas vertientes del proceso.</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Figure 2. </a:t>
            </a:r>
            <a:r>
              <a:rPr lang="en-US" sz="1200" b="0" kern="1200" dirty="0" smtClean="0">
                <a:solidFill>
                  <a:schemeClr val="tx1"/>
                </a:solidFill>
                <a:latin typeface="+mn-lt"/>
                <a:ea typeface="+mn-ea"/>
                <a:cs typeface="+mn-cs"/>
              </a:rPr>
              <a:t>Examples of varying patterns of bone metastases detected at PET. Transverse CT (left), PET (middle), and fused PET/CT (right) images are shown. </a:t>
            </a:r>
            <a:r>
              <a:rPr lang="en-US" sz="1200" b="0" i="1" kern="1200" dirty="0" smtClean="0">
                <a:solidFill>
                  <a:schemeClr val="tx1"/>
                </a:solidFill>
                <a:latin typeface="+mn-lt"/>
                <a:ea typeface="+mn-ea"/>
                <a:cs typeface="+mn-cs"/>
              </a:rPr>
              <a:t>A,</a:t>
            </a:r>
            <a:r>
              <a:rPr lang="en-US" sz="1200" b="0" i="0" kern="1200" dirty="0" smtClean="0">
                <a:solidFill>
                  <a:schemeClr val="tx1"/>
                </a:solidFill>
                <a:latin typeface="+mn-lt"/>
                <a:ea typeface="+mn-ea"/>
                <a:cs typeface="+mn-cs"/>
              </a:rPr>
              <a:t> Images in 50-year-old man with lung cancer. There is an FDG-avid soft-tissue mass in the lumbar spine, and soft-tissue mass formation and bone destruction are both seen at CT (arrowheads). </a:t>
            </a:r>
            <a:r>
              <a:rPr lang="en-US" sz="1200" b="0" i="1" kern="1200" dirty="0" smtClean="0">
                <a:solidFill>
                  <a:schemeClr val="tx1"/>
                </a:solidFill>
                <a:latin typeface="+mn-lt"/>
                <a:ea typeface="+mn-ea"/>
                <a:cs typeface="+mn-cs"/>
              </a:rPr>
              <a:t>B,</a:t>
            </a:r>
            <a:r>
              <a:rPr lang="en-US" sz="1200" b="0" i="0" kern="1200" dirty="0" smtClean="0">
                <a:solidFill>
                  <a:schemeClr val="tx1"/>
                </a:solidFill>
                <a:latin typeface="+mn-lt"/>
                <a:ea typeface="+mn-ea"/>
                <a:cs typeface="+mn-cs"/>
              </a:rPr>
              <a:t> Images in 59-year-old man with renal cell carcinoma. An FDG-avid </a:t>
            </a:r>
            <a:r>
              <a:rPr lang="en-US" sz="1200" b="0" i="0" kern="1200" dirty="0" err="1" smtClean="0">
                <a:solidFill>
                  <a:schemeClr val="tx1"/>
                </a:solidFill>
                <a:latin typeface="+mn-lt"/>
                <a:ea typeface="+mn-ea"/>
                <a:cs typeface="+mn-cs"/>
              </a:rPr>
              <a:t>expansile</a:t>
            </a:r>
            <a:r>
              <a:rPr lang="en-US" sz="1200" b="0" i="0" kern="1200" dirty="0" smtClean="0">
                <a:solidFill>
                  <a:schemeClr val="tx1"/>
                </a:solidFill>
                <a:latin typeface="+mn-lt"/>
                <a:ea typeface="+mn-ea"/>
                <a:cs typeface="+mn-cs"/>
              </a:rPr>
              <a:t> tumor is seen in a right rib (arrow). </a:t>
            </a:r>
            <a:r>
              <a:rPr lang="en-US" sz="1200" b="0" i="0" kern="1200" dirty="0" err="1" smtClean="0">
                <a:solidFill>
                  <a:schemeClr val="tx1"/>
                </a:solidFill>
                <a:latin typeface="+mn-lt"/>
                <a:ea typeface="+mn-ea"/>
                <a:cs typeface="+mn-cs"/>
              </a:rPr>
              <a:t>Osteolytic</a:t>
            </a:r>
            <a:r>
              <a:rPr lang="en-US" sz="1200" b="0" i="0" kern="1200" dirty="0" smtClean="0">
                <a:solidFill>
                  <a:schemeClr val="tx1"/>
                </a:solidFill>
                <a:latin typeface="+mn-lt"/>
                <a:ea typeface="+mn-ea"/>
                <a:cs typeface="+mn-cs"/>
              </a:rPr>
              <a:t> change is one of the typical features of bone metastasis from renal cancer. Left </a:t>
            </a:r>
            <a:r>
              <a:rPr lang="en-US" sz="1200" b="0" i="0" kern="1200" dirty="0" err="1" smtClean="0">
                <a:solidFill>
                  <a:schemeClr val="tx1"/>
                </a:solidFill>
                <a:latin typeface="+mn-lt"/>
                <a:ea typeface="+mn-ea"/>
                <a:cs typeface="+mn-cs"/>
              </a:rPr>
              <a:t>hilar</a:t>
            </a:r>
            <a:r>
              <a:rPr lang="en-US" sz="1200" b="0" i="0" kern="1200" dirty="0" smtClean="0">
                <a:solidFill>
                  <a:schemeClr val="tx1"/>
                </a:solidFill>
                <a:latin typeface="+mn-lt"/>
                <a:ea typeface="+mn-ea"/>
                <a:cs typeface="+mn-cs"/>
              </a:rPr>
              <a:t> lymph </a:t>
            </a:r>
            <a:r>
              <a:rPr lang="en-US" sz="1200" b="0" i="0" kern="1200" dirty="0" err="1" smtClean="0">
                <a:solidFill>
                  <a:schemeClr val="tx1"/>
                </a:solidFill>
                <a:latin typeface="+mn-lt"/>
                <a:ea typeface="+mn-ea"/>
                <a:cs typeface="+mn-cs"/>
              </a:rPr>
              <a:t>adenopathy</a:t>
            </a:r>
            <a:r>
              <a:rPr lang="en-US" sz="1200" b="0" i="0" kern="1200" dirty="0" smtClean="0">
                <a:solidFill>
                  <a:schemeClr val="tx1"/>
                </a:solidFill>
                <a:latin typeface="+mn-lt"/>
                <a:ea typeface="+mn-ea"/>
                <a:cs typeface="+mn-cs"/>
              </a:rPr>
              <a:t> with intense FDG uptake consistent with a metastatic tumor is also noted, while an enlarged </a:t>
            </a:r>
            <a:r>
              <a:rPr lang="en-US" sz="1200" b="0" i="0" kern="1200" dirty="0" err="1" smtClean="0">
                <a:solidFill>
                  <a:schemeClr val="tx1"/>
                </a:solidFill>
                <a:latin typeface="+mn-lt"/>
                <a:ea typeface="+mn-ea"/>
                <a:cs typeface="+mn-cs"/>
              </a:rPr>
              <a:t>subcarinal</a:t>
            </a:r>
            <a:r>
              <a:rPr lang="en-US" sz="1200" b="0" i="0" kern="1200" dirty="0" smtClean="0">
                <a:solidFill>
                  <a:schemeClr val="tx1"/>
                </a:solidFill>
                <a:latin typeface="+mn-lt"/>
                <a:ea typeface="+mn-ea"/>
                <a:cs typeface="+mn-cs"/>
              </a:rPr>
              <a:t> node was considered negative for tumor owing to the absence of FDG uptake. </a:t>
            </a:r>
            <a:r>
              <a:rPr lang="en-US" sz="1200" b="0" i="1" kern="1200" dirty="0" smtClean="0">
                <a:solidFill>
                  <a:schemeClr val="tx1"/>
                </a:solidFill>
                <a:latin typeface="+mn-lt"/>
                <a:ea typeface="+mn-ea"/>
                <a:cs typeface="+mn-cs"/>
              </a:rPr>
              <a:t>C,</a:t>
            </a:r>
            <a:r>
              <a:rPr lang="en-US" sz="1200" b="0" i="0" kern="1200" dirty="0" smtClean="0">
                <a:solidFill>
                  <a:schemeClr val="tx1"/>
                </a:solidFill>
                <a:latin typeface="+mn-lt"/>
                <a:ea typeface="+mn-ea"/>
                <a:cs typeface="+mn-cs"/>
              </a:rPr>
              <a:t> Images in 60-year-old man with history of lung cancer. Focal intense FDG uptake is seen in a right scapular metastasis, where </a:t>
            </a:r>
            <a:r>
              <a:rPr lang="en-US" sz="1200" b="0" i="0" kern="1200" dirty="0" err="1" smtClean="0">
                <a:solidFill>
                  <a:schemeClr val="tx1"/>
                </a:solidFill>
                <a:latin typeface="+mn-lt"/>
                <a:ea typeface="+mn-ea"/>
                <a:cs typeface="+mn-cs"/>
              </a:rPr>
              <a:t>osteoblastic</a:t>
            </a:r>
            <a:r>
              <a:rPr lang="en-US" sz="1200" b="0" i="0" kern="1200" dirty="0" smtClean="0">
                <a:solidFill>
                  <a:schemeClr val="tx1"/>
                </a:solidFill>
                <a:latin typeface="+mn-lt"/>
                <a:ea typeface="+mn-ea"/>
                <a:cs typeface="+mn-cs"/>
              </a:rPr>
              <a:t> changes are depicted at CT (arrow). </a:t>
            </a:r>
            <a:r>
              <a:rPr lang="en-US" sz="1200" b="0" i="1" kern="1200" dirty="0" smtClean="0">
                <a:solidFill>
                  <a:schemeClr val="tx1"/>
                </a:solidFill>
                <a:latin typeface="+mn-lt"/>
                <a:ea typeface="+mn-ea"/>
                <a:cs typeface="+mn-cs"/>
              </a:rPr>
              <a:t>D,</a:t>
            </a:r>
            <a:r>
              <a:rPr lang="en-US" sz="1200" b="0" i="0" kern="1200" dirty="0" smtClean="0">
                <a:solidFill>
                  <a:schemeClr val="tx1"/>
                </a:solidFill>
                <a:latin typeface="+mn-lt"/>
                <a:ea typeface="+mn-ea"/>
                <a:cs typeface="+mn-cs"/>
              </a:rPr>
              <a:t> Images in 64-year-old man with lung cancer. Corresponding to the markedly abnormal focus of increased tracer uptake on the PET image, slightly higher attenuation (compared with the attenuation in the same location on the opposite side) is seen in bone marrow in the left femur (arrowheads) on the CT image; this finding is consistent with bone metastasis. </a:t>
            </a:r>
            <a:r>
              <a:rPr lang="en-US" sz="1200" b="0" i="1" kern="1200" dirty="0" smtClean="0">
                <a:solidFill>
                  <a:schemeClr val="tx1"/>
                </a:solidFill>
                <a:latin typeface="+mn-lt"/>
                <a:ea typeface="+mn-ea"/>
                <a:cs typeface="+mn-cs"/>
              </a:rPr>
              <a:t>E,</a:t>
            </a:r>
            <a:r>
              <a:rPr lang="en-US" sz="1200" b="0" i="0" kern="1200" dirty="0" smtClean="0">
                <a:solidFill>
                  <a:schemeClr val="tx1"/>
                </a:solidFill>
                <a:latin typeface="+mn-lt"/>
                <a:ea typeface="+mn-ea"/>
                <a:cs typeface="+mn-cs"/>
              </a:rPr>
              <a:t> Images in 45-year-old man with history of widespread bone metastases from melanoma. PET showed focal intense metabolic activity in the left iliac bone (arrow), but no definite morphologic abnormalities are observed on the CT image. The minor increase in attenuation in the left iliac wing on the CT image is probably due to partial-volume averaging with the cortical bone.</a:t>
            </a:r>
            <a:endParaRPr lang="en-US" dirty="0"/>
          </a:p>
        </p:txBody>
      </p:sp>
      <p:sp>
        <p:nvSpPr>
          <p:cNvPr id="4" name="Slide Number Placeholder 3"/>
          <p:cNvSpPr>
            <a:spLocks noGrp="1"/>
          </p:cNvSpPr>
          <p:nvPr>
            <p:ph type="sldNum" sz="quarter" idx="10"/>
          </p:nvPr>
        </p:nvSpPr>
        <p:spPr/>
        <p:txBody>
          <a:bodyPr/>
          <a:lstStyle/>
          <a:p>
            <a:fld id="{8831E4C4-3DAE-C542-B189-EAE60095310C}" type="slidenum">
              <a:rPr lang="en-US" smtClean="0"/>
              <a:t>23</a:t>
            </a:fld>
            <a:endParaRPr lang="en-US"/>
          </a:p>
        </p:txBody>
      </p:sp>
    </p:spTree>
    <p:extLst>
      <p:ext uri="{BB962C8B-B14F-4D97-AF65-F5344CB8AC3E}">
        <p14:creationId xmlns:p14="http://schemas.microsoft.com/office/powerpoint/2010/main" val="40978963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14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Response criteria represent the standard by which the efficacy of therapeutic agents is de- termined in cancer trials. The most widely used criteria are based on the anatomic mea- surement of solid tumors. Because bone metastases are typically located in irregularly shaped bones and are difficult to measure with rulers, they have been previously considered un- measurable disease. New developments in cancer response criteria have increased awareness of the importance of the response of bone metastases to therapy. The recently updated Response Evaluation Criteria in Solid Tumors (RECIST 1.1) now consider bone metastases with soft tissue masses &gt; 10 mm to be measurable disease. Response criteria specific to bone metastases have been developed at The University of Texas MD Anderson Cancer Center (MDA criteria) and can be used to assess therapeutic response in numerous types of bone metastases. Functional imaging criteria, such as the recently developed Positron Emission Tomography Response Criteria in Solid Tumors (PERCIST) allow response to be measured in the absence of anatomic change through assessment of metabolic activity. As monitoring tumor response of bone metastases becomes more important in the management of cancer, so does the demand on radiologists and nuclear medicine physicians for accurate interpre- tation of the behavior of these lesions. This article reviews anatomic, bone, and metabolic response criteria, providing illustrations for the interpretation of therapy-induced change in bone metastases. </a:t>
            </a:r>
          </a:p>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1DB28BE5-592A-5446-A377-E4AB3BA570E0}" type="slidenum">
              <a:rPr lang="en-US" smtClean="0"/>
              <a:pPr>
                <a:defRPr/>
              </a:pPr>
              <a:t>25</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31E4C4-3DAE-C542-B189-EAE60095310C}" type="slidenum">
              <a:rPr lang="en-US" smtClean="0"/>
              <a:t>34</a:t>
            </a:fld>
            <a:endParaRPr lang="en-US"/>
          </a:p>
        </p:txBody>
      </p:sp>
    </p:spTree>
    <p:extLst>
      <p:ext uri="{BB962C8B-B14F-4D97-AF65-F5344CB8AC3E}">
        <p14:creationId xmlns:p14="http://schemas.microsoft.com/office/powerpoint/2010/main" val="37441315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latin typeface="+mn-lt"/>
                <a:ea typeface="+mn-ea"/>
                <a:cs typeface="+mn-cs"/>
              </a:rPr>
              <a:t>Aunque</a:t>
            </a:r>
            <a:r>
              <a:rPr lang="en-US" sz="1200" kern="1200" dirty="0" smtClean="0">
                <a:solidFill>
                  <a:schemeClr val="tx1"/>
                </a:solidFill>
                <a:latin typeface="+mn-lt"/>
                <a:ea typeface="+mn-ea"/>
                <a:cs typeface="+mn-cs"/>
              </a:rPr>
              <a:t> la </a:t>
            </a:r>
            <a:r>
              <a:rPr lang="en-US" sz="1200" kern="1200" dirty="0" err="1" smtClean="0">
                <a:solidFill>
                  <a:schemeClr val="tx1"/>
                </a:solidFill>
                <a:latin typeface="+mn-lt"/>
                <a:ea typeface="+mn-ea"/>
                <a:cs typeface="+mn-cs"/>
              </a:rPr>
              <a:t>cirugía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para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extirpar</a:t>
            </a:r>
            <a:r>
              <a:rPr lang="en-US" sz="1200" kern="1200" dirty="0" smtClean="0">
                <a:solidFill>
                  <a:schemeClr val="tx1"/>
                </a:solidFill>
                <a:latin typeface="+mn-lt"/>
                <a:ea typeface="+mn-ea"/>
                <a:cs typeface="+mn-cs"/>
              </a:rPr>
              <a:t> un tumor </a:t>
            </a:r>
            <a:r>
              <a:rPr lang="en-US" sz="1200" kern="1200" dirty="0" err="1" smtClean="0">
                <a:solidFill>
                  <a:schemeClr val="tx1"/>
                </a:solidFill>
                <a:latin typeface="+mn-lt"/>
                <a:ea typeface="+mn-ea"/>
                <a:cs typeface="+mn-cs"/>
              </a:rPr>
              <a:t>primario</a:t>
            </a:r>
            <a:r>
              <a:rPr lang="en-US" sz="1200" kern="1200" dirty="0" smtClean="0">
                <a:solidFill>
                  <a:schemeClr val="tx1"/>
                </a:solidFill>
                <a:latin typeface="+mn-lt"/>
                <a:ea typeface="+mn-ea"/>
                <a:cs typeface="+mn-cs"/>
              </a:rPr>
              <a:t> del </a:t>
            </a:r>
            <a:r>
              <a:rPr lang="en-US" sz="1200" kern="1200" dirty="0" err="1" smtClean="0">
                <a:solidFill>
                  <a:schemeClr val="tx1"/>
                </a:solidFill>
                <a:latin typeface="+mn-lt"/>
                <a:ea typeface="+mn-ea"/>
                <a:cs typeface="+mn-cs"/>
              </a:rPr>
              <a:t>hueso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originado</a:t>
            </a:r>
            <a:r>
              <a:rPr lang="en-US" sz="1200" kern="1200" dirty="0" smtClean="0">
                <a:solidFill>
                  <a:schemeClr val="tx1"/>
                </a:solidFill>
                <a:latin typeface="+mn-lt"/>
                <a:ea typeface="+mn-ea"/>
                <a:cs typeface="+mn-cs"/>
              </a:rPr>
              <a:t> en el </a:t>
            </a:r>
            <a:r>
              <a:rPr lang="en-US" sz="1200" kern="1200" dirty="0" err="1" smtClean="0">
                <a:solidFill>
                  <a:schemeClr val="tx1"/>
                </a:solidFill>
                <a:latin typeface="+mn-lt"/>
                <a:ea typeface="+mn-ea"/>
                <a:cs typeface="+mn-cs"/>
              </a:rPr>
              <a:t>hueso</a:t>
            </a:r>
            <a:r>
              <a:rPr lang="en-US" sz="1200" kern="1200" dirty="0" smtClean="0">
                <a:solidFill>
                  <a:schemeClr val="tx1"/>
                </a:solidFill>
                <a:latin typeface="+mn-lt"/>
                <a:ea typeface="+mn-ea"/>
                <a:cs typeface="+mn-cs"/>
              </a:rPr>
              <a:t>) a menudo se </a:t>
            </a:r>
            <a:r>
              <a:rPr lang="en-US" sz="1200" kern="1200" dirty="0" err="1" smtClean="0">
                <a:solidFill>
                  <a:schemeClr val="tx1"/>
                </a:solidFill>
                <a:latin typeface="+mn-lt"/>
                <a:ea typeface="+mn-ea"/>
                <a:cs typeface="+mn-cs"/>
              </a:rPr>
              <a:t>lleva</a:t>
            </a:r>
            <a:r>
              <a:rPr lang="en-US" sz="1200" kern="1200" dirty="0" smtClean="0">
                <a:solidFill>
                  <a:schemeClr val="tx1"/>
                </a:solidFill>
                <a:latin typeface="+mn-lt"/>
                <a:ea typeface="+mn-ea"/>
                <a:cs typeface="+mn-cs"/>
              </a:rPr>
              <a:t> a </a:t>
            </a:r>
            <a:r>
              <a:rPr lang="en-US" sz="1200" kern="1200" dirty="0" err="1" smtClean="0">
                <a:solidFill>
                  <a:schemeClr val="tx1"/>
                </a:solidFill>
                <a:latin typeface="+mn-lt"/>
                <a:ea typeface="+mn-ea"/>
                <a:cs typeface="+mn-cs"/>
              </a:rPr>
              <a:t>cabo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para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tratar</a:t>
            </a:r>
            <a:r>
              <a:rPr lang="en-US" sz="1200" kern="1200" dirty="0" smtClean="0">
                <a:solidFill>
                  <a:schemeClr val="tx1"/>
                </a:solidFill>
                <a:latin typeface="+mn-lt"/>
                <a:ea typeface="+mn-ea"/>
                <a:cs typeface="+mn-cs"/>
              </a:rPr>
              <a:t> y </a:t>
            </a:r>
            <a:r>
              <a:rPr lang="en-US" sz="1200" kern="1200" dirty="0" err="1" smtClean="0">
                <a:solidFill>
                  <a:schemeClr val="tx1"/>
                </a:solidFill>
                <a:latin typeface="+mn-lt"/>
                <a:ea typeface="+mn-ea"/>
                <a:cs typeface="+mn-cs"/>
              </a:rPr>
              <a:t>curar</a:t>
            </a:r>
            <a:r>
              <a:rPr lang="en-US" sz="1200" kern="1200" dirty="0" smtClean="0">
                <a:solidFill>
                  <a:schemeClr val="tx1"/>
                </a:solidFill>
                <a:latin typeface="+mn-lt"/>
                <a:ea typeface="+mn-ea"/>
                <a:cs typeface="+mn-cs"/>
              </a:rPr>
              <a:t> el </a:t>
            </a:r>
            <a:r>
              <a:rPr lang="en-US" sz="1200" kern="1200" dirty="0" err="1" smtClean="0">
                <a:solidFill>
                  <a:schemeClr val="tx1"/>
                </a:solidFill>
                <a:latin typeface="+mn-lt"/>
                <a:ea typeface="+mn-ea"/>
                <a:cs typeface="+mn-cs"/>
              </a:rPr>
              <a:t>cáncer</a:t>
            </a:r>
            <a:r>
              <a:rPr lang="en-US" sz="1200" kern="1200" dirty="0" smtClean="0">
                <a:solidFill>
                  <a:schemeClr val="tx1"/>
                </a:solidFill>
                <a:latin typeface="+mn-lt"/>
                <a:ea typeface="+mn-ea"/>
                <a:cs typeface="+mn-cs"/>
              </a:rPr>
              <a:t>, el </a:t>
            </a:r>
            <a:r>
              <a:rPr lang="en-US" sz="1200" kern="1200" dirty="0" err="1" smtClean="0">
                <a:solidFill>
                  <a:schemeClr val="tx1"/>
                </a:solidFill>
                <a:latin typeface="+mn-lt"/>
                <a:ea typeface="+mn-ea"/>
                <a:cs typeface="+mn-cs"/>
              </a:rPr>
              <a:t>objetivo</a:t>
            </a:r>
            <a:r>
              <a:rPr lang="en-US" sz="1200" kern="1200" dirty="0" smtClean="0">
                <a:solidFill>
                  <a:schemeClr val="tx1"/>
                </a:solidFill>
                <a:latin typeface="+mn-lt"/>
                <a:ea typeface="+mn-ea"/>
                <a:cs typeface="+mn-cs"/>
              </a:rPr>
              <a:t> de </a:t>
            </a:r>
            <a:r>
              <a:rPr lang="en-US" sz="1200" kern="1200" dirty="0" err="1" smtClean="0">
                <a:solidFill>
                  <a:schemeClr val="tx1"/>
                </a:solidFill>
                <a:latin typeface="+mn-lt"/>
                <a:ea typeface="+mn-ea"/>
                <a:cs typeface="+mn-cs"/>
              </a:rPr>
              <a:t>tratar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quirúrgicamente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una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metástasis</a:t>
            </a:r>
            <a:r>
              <a:rPr lang="en-US" sz="1200" kern="1200" dirty="0" smtClean="0">
                <a:solidFill>
                  <a:schemeClr val="tx1"/>
                </a:solidFill>
                <a:latin typeface="+mn-lt"/>
                <a:ea typeface="+mn-ea"/>
                <a:cs typeface="+mn-cs"/>
              </a:rPr>
              <a:t> en los </a:t>
            </a:r>
            <a:r>
              <a:rPr lang="en-US" sz="1200" kern="1200" dirty="0" err="1" smtClean="0">
                <a:solidFill>
                  <a:schemeClr val="tx1"/>
                </a:solidFill>
                <a:latin typeface="+mn-lt"/>
                <a:ea typeface="+mn-ea"/>
                <a:cs typeface="+mn-cs"/>
              </a:rPr>
              <a:t>huesos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consiste</a:t>
            </a:r>
            <a:r>
              <a:rPr lang="en-US" sz="1200" kern="1200" dirty="0" smtClean="0">
                <a:solidFill>
                  <a:schemeClr val="tx1"/>
                </a:solidFill>
                <a:latin typeface="+mn-lt"/>
                <a:ea typeface="+mn-ea"/>
                <a:cs typeface="+mn-cs"/>
              </a:rPr>
              <a:t> en </a:t>
            </a:r>
            <a:r>
              <a:rPr lang="en-US" sz="1200" kern="1200" dirty="0" err="1" smtClean="0">
                <a:solidFill>
                  <a:schemeClr val="tx1"/>
                </a:solidFill>
                <a:latin typeface="+mn-lt"/>
                <a:ea typeface="+mn-ea"/>
                <a:cs typeface="+mn-cs"/>
              </a:rPr>
              <a:t>aliviar</a:t>
            </a:r>
            <a:r>
              <a:rPr lang="en-US" sz="1200" kern="1200" dirty="0" smtClean="0">
                <a:solidFill>
                  <a:schemeClr val="tx1"/>
                </a:solidFill>
                <a:latin typeface="+mn-lt"/>
                <a:ea typeface="+mn-ea"/>
                <a:cs typeface="+mn-cs"/>
              </a:rPr>
              <a:t> los </a:t>
            </a:r>
            <a:r>
              <a:rPr lang="en-US" sz="1200" kern="1200" dirty="0" err="1" smtClean="0">
                <a:solidFill>
                  <a:schemeClr val="tx1"/>
                </a:solidFill>
                <a:latin typeface="+mn-lt"/>
                <a:ea typeface="+mn-ea"/>
                <a:cs typeface="+mn-cs"/>
              </a:rPr>
              <a:t>síntomas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estabilizar</a:t>
            </a:r>
            <a:r>
              <a:rPr lang="en-US" sz="1200" kern="1200" dirty="0" smtClean="0">
                <a:solidFill>
                  <a:schemeClr val="tx1"/>
                </a:solidFill>
                <a:latin typeface="+mn-lt"/>
                <a:ea typeface="+mn-ea"/>
                <a:cs typeface="+mn-cs"/>
              </a:rPr>
              <a:t> el </a:t>
            </a:r>
            <a:r>
              <a:rPr lang="en-US" sz="1200" kern="1200" dirty="0" err="1" smtClean="0">
                <a:solidFill>
                  <a:schemeClr val="tx1"/>
                </a:solidFill>
                <a:latin typeface="+mn-lt"/>
                <a:ea typeface="+mn-ea"/>
                <a:cs typeface="+mn-cs"/>
              </a:rPr>
              <a:t>hueso</a:t>
            </a:r>
            <a:r>
              <a:rPr lang="en-US" sz="1200" kern="1200" dirty="0" smtClean="0">
                <a:solidFill>
                  <a:schemeClr val="tx1"/>
                </a:solidFill>
                <a:latin typeface="+mn-lt"/>
                <a:ea typeface="+mn-ea"/>
                <a:cs typeface="+mn-cs"/>
              </a:rPr>
              <a:t>, o ambos. Las </a:t>
            </a:r>
            <a:r>
              <a:rPr lang="en-US" sz="1200" kern="1200" dirty="0" err="1" smtClean="0">
                <a:solidFill>
                  <a:schemeClr val="tx1"/>
                </a:solidFill>
                <a:latin typeface="+mn-lt"/>
                <a:ea typeface="+mn-ea"/>
                <a:cs typeface="+mn-cs"/>
              </a:rPr>
              <a:t>metástasis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óseas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pueden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debilitar</a:t>
            </a:r>
            <a:r>
              <a:rPr lang="en-US" sz="1200" kern="1200" dirty="0" smtClean="0">
                <a:solidFill>
                  <a:schemeClr val="tx1"/>
                </a:solidFill>
                <a:latin typeface="+mn-lt"/>
                <a:ea typeface="+mn-ea"/>
                <a:cs typeface="+mn-cs"/>
              </a:rPr>
              <a:t> los </a:t>
            </a:r>
            <a:r>
              <a:rPr lang="en-US" sz="1200" kern="1200" dirty="0" err="1" smtClean="0">
                <a:solidFill>
                  <a:schemeClr val="tx1"/>
                </a:solidFill>
                <a:latin typeface="+mn-lt"/>
                <a:ea typeface="+mn-ea"/>
                <a:cs typeface="+mn-cs"/>
              </a:rPr>
              <a:t>huesos</a:t>
            </a:r>
            <a:r>
              <a:rPr lang="en-US" sz="1200" kern="1200" dirty="0" smtClean="0">
                <a:solidFill>
                  <a:schemeClr val="tx1"/>
                </a:solidFill>
                <a:latin typeface="+mn-lt"/>
                <a:ea typeface="+mn-ea"/>
                <a:cs typeface="+mn-cs"/>
              </a:rPr>
              <a:t> y </a:t>
            </a:r>
            <a:r>
              <a:rPr lang="en-US" sz="1200" kern="1200" dirty="0" err="1" smtClean="0">
                <a:solidFill>
                  <a:schemeClr val="tx1"/>
                </a:solidFill>
                <a:latin typeface="+mn-lt"/>
                <a:ea typeface="+mn-ea"/>
                <a:cs typeface="+mn-cs"/>
              </a:rPr>
              <a:t>dar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lugar</a:t>
            </a:r>
            <a:r>
              <a:rPr lang="en-US" sz="1200" kern="1200" dirty="0" smtClean="0">
                <a:solidFill>
                  <a:schemeClr val="tx1"/>
                </a:solidFill>
                <a:latin typeface="+mn-lt"/>
                <a:ea typeface="+mn-ea"/>
                <a:cs typeface="+mn-cs"/>
              </a:rPr>
              <a:t> a </a:t>
            </a:r>
            <a:r>
              <a:rPr lang="en-US" sz="1200" kern="1200" dirty="0" err="1" smtClean="0">
                <a:solidFill>
                  <a:schemeClr val="tx1"/>
                </a:solidFill>
                <a:latin typeface="+mn-lt"/>
                <a:ea typeface="+mn-ea"/>
                <a:cs typeface="+mn-cs"/>
              </a:rPr>
              <a:t>fracturas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tienden</a:t>
            </a:r>
            <a:r>
              <a:rPr lang="en-US" sz="1200" kern="1200" dirty="0" smtClean="0">
                <a:solidFill>
                  <a:schemeClr val="tx1"/>
                </a:solidFill>
                <a:latin typeface="+mn-lt"/>
                <a:ea typeface="+mn-ea"/>
                <a:cs typeface="+mn-cs"/>
              </a:rPr>
              <a:t> a no </a:t>
            </a:r>
            <a:r>
              <a:rPr lang="en-US" sz="1200" kern="1200" dirty="0" err="1" smtClean="0">
                <a:solidFill>
                  <a:schemeClr val="tx1"/>
                </a:solidFill>
                <a:latin typeface="+mn-lt"/>
                <a:ea typeface="+mn-ea"/>
                <a:cs typeface="+mn-cs"/>
              </a:rPr>
              <a:t>sanar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bien</a:t>
            </a:r>
            <a:r>
              <a:rPr lang="en-US" sz="1200" kern="1200" dirty="0" smtClean="0">
                <a:solidFill>
                  <a:schemeClr val="tx1"/>
                </a:solidFill>
                <a:latin typeface="+mn-lt"/>
                <a:ea typeface="+mn-ea"/>
                <a:cs typeface="+mn-cs"/>
              </a:rPr>
              <a:t>. En </a:t>
            </a:r>
            <a:r>
              <a:rPr lang="en-US" sz="1200" kern="1200" dirty="0" err="1" smtClean="0">
                <a:solidFill>
                  <a:schemeClr val="tx1"/>
                </a:solidFill>
                <a:latin typeface="+mn-lt"/>
                <a:ea typeface="+mn-ea"/>
                <a:cs typeface="+mn-cs"/>
              </a:rPr>
              <a:t>una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operación</a:t>
            </a:r>
            <a:r>
              <a:rPr lang="en-US" sz="1200" kern="1200" dirty="0" smtClean="0">
                <a:solidFill>
                  <a:schemeClr val="tx1"/>
                </a:solidFill>
                <a:latin typeface="+mn-lt"/>
                <a:ea typeface="+mn-ea"/>
                <a:cs typeface="+mn-cs"/>
              </a:rPr>
              <a:t> se </a:t>
            </a:r>
            <a:r>
              <a:rPr lang="en-US" sz="1200" kern="1200" dirty="0" err="1" smtClean="0">
                <a:solidFill>
                  <a:schemeClr val="tx1"/>
                </a:solidFill>
                <a:latin typeface="+mn-lt"/>
                <a:ea typeface="+mn-ea"/>
                <a:cs typeface="+mn-cs"/>
              </a:rPr>
              <a:t>pueden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colocar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tornillos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varillas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alfileres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placas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armazones</a:t>
            </a:r>
            <a:r>
              <a:rPr lang="en-US" sz="1200" kern="1200" dirty="0" smtClean="0">
                <a:solidFill>
                  <a:schemeClr val="tx1"/>
                </a:solidFill>
                <a:latin typeface="+mn-lt"/>
                <a:ea typeface="+mn-ea"/>
                <a:cs typeface="+mn-cs"/>
              </a:rPr>
              <a:t> u </a:t>
            </a:r>
            <a:r>
              <a:rPr lang="en-US" sz="1200" kern="1200" dirty="0" err="1" smtClean="0">
                <a:solidFill>
                  <a:schemeClr val="tx1"/>
                </a:solidFill>
                <a:latin typeface="+mn-lt"/>
                <a:ea typeface="+mn-ea"/>
                <a:cs typeface="+mn-cs"/>
              </a:rPr>
              <a:t>otros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dispositivos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para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estabilizar</a:t>
            </a:r>
            <a:r>
              <a:rPr lang="en-US" sz="1200" kern="1200" dirty="0" smtClean="0">
                <a:solidFill>
                  <a:schemeClr val="tx1"/>
                </a:solidFill>
                <a:latin typeface="+mn-lt"/>
                <a:ea typeface="+mn-ea"/>
                <a:cs typeface="+mn-cs"/>
              </a:rPr>
              <a:t> el </a:t>
            </a:r>
            <a:r>
              <a:rPr lang="en-US" sz="1200" kern="1200" dirty="0" err="1" smtClean="0">
                <a:solidFill>
                  <a:schemeClr val="tx1"/>
                </a:solidFill>
                <a:latin typeface="+mn-lt"/>
                <a:ea typeface="+mn-ea"/>
                <a:cs typeface="+mn-cs"/>
              </a:rPr>
              <a:t>hueso</a:t>
            </a:r>
            <a:r>
              <a:rPr lang="en-US" sz="1200" kern="1200" dirty="0" smtClean="0">
                <a:solidFill>
                  <a:schemeClr val="tx1"/>
                </a:solidFill>
                <a:latin typeface="+mn-lt"/>
                <a:ea typeface="+mn-ea"/>
                <a:cs typeface="+mn-cs"/>
              </a:rPr>
              <a:t> y </a:t>
            </a:r>
            <a:r>
              <a:rPr lang="en-US" sz="1200" kern="1200" dirty="0" err="1" smtClean="0">
                <a:solidFill>
                  <a:schemeClr val="tx1"/>
                </a:solidFill>
                <a:latin typeface="+mn-lt"/>
                <a:ea typeface="+mn-ea"/>
                <a:cs typeface="+mn-cs"/>
              </a:rPr>
              <a:t>ayudar</a:t>
            </a:r>
            <a:r>
              <a:rPr lang="en-US" sz="1200" kern="1200" dirty="0" smtClean="0">
                <a:solidFill>
                  <a:schemeClr val="tx1"/>
                </a:solidFill>
                <a:latin typeface="+mn-lt"/>
                <a:ea typeface="+mn-ea"/>
                <a:cs typeface="+mn-cs"/>
              </a:rPr>
              <a:t> a </a:t>
            </a:r>
            <a:r>
              <a:rPr lang="en-US" sz="1200" kern="1200" dirty="0" err="1" smtClean="0">
                <a:solidFill>
                  <a:schemeClr val="tx1"/>
                </a:solidFill>
                <a:latin typeface="+mn-lt"/>
                <a:ea typeface="+mn-ea"/>
                <a:cs typeface="+mn-cs"/>
              </a:rPr>
              <a:t>prevenir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fracturas</a:t>
            </a:r>
            <a:r>
              <a:rPr lang="en-US" sz="1200" kern="1200" dirty="0" smtClean="0">
                <a:solidFill>
                  <a:schemeClr val="tx1"/>
                </a:solidFill>
                <a:latin typeface="+mn-lt"/>
                <a:ea typeface="+mn-ea"/>
                <a:cs typeface="+mn-cs"/>
              </a:rPr>
              <a:t>. Si el </a:t>
            </a:r>
            <a:r>
              <a:rPr lang="en-US" sz="1200" kern="1200" dirty="0" err="1" smtClean="0">
                <a:solidFill>
                  <a:schemeClr val="tx1"/>
                </a:solidFill>
                <a:latin typeface="+mn-lt"/>
                <a:ea typeface="+mn-ea"/>
                <a:cs typeface="+mn-cs"/>
              </a:rPr>
              <a:t>hueso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ya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está</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fracturado</a:t>
            </a:r>
            <a:r>
              <a:rPr lang="en-US" sz="1200" kern="1200" dirty="0" smtClean="0">
                <a:solidFill>
                  <a:schemeClr val="tx1"/>
                </a:solidFill>
                <a:latin typeface="+mn-lt"/>
                <a:ea typeface="+mn-ea"/>
                <a:cs typeface="+mn-cs"/>
              </a:rPr>
              <a:t>, la </a:t>
            </a:r>
            <a:r>
              <a:rPr lang="en-US" sz="1200" kern="1200" dirty="0" err="1" smtClean="0">
                <a:solidFill>
                  <a:schemeClr val="tx1"/>
                </a:solidFill>
                <a:latin typeface="+mn-lt"/>
                <a:ea typeface="+mn-ea"/>
                <a:cs typeface="+mn-cs"/>
              </a:rPr>
              <a:t>cirugía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puede</a:t>
            </a:r>
            <a:r>
              <a:rPr lang="en-US" sz="1200" kern="1200" dirty="0" smtClean="0">
                <a:solidFill>
                  <a:schemeClr val="tx1"/>
                </a:solidFill>
                <a:latin typeface="+mn-lt"/>
                <a:ea typeface="+mn-ea"/>
                <a:cs typeface="+mn-cs"/>
              </a:rPr>
              <a:t> a menudo </a:t>
            </a:r>
            <a:r>
              <a:rPr lang="en-US" sz="1200" kern="1200" dirty="0" err="1" smtClean="0">
                <a:solidFill>
                  <a:schemeClr val="tx1"/>
                </a:solidFill>
                <a:latin typeface="+mn-lt"/>
                <a:ea typeface="+mn-ea"/>
                <a:cs typeface="+mn-cs"/>
              </a:rPr>
              <a:t>aliviar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rápidamente</a:t>
            </a:r>
            <a:r>
              <a:rPr lang="en-US" sz="1200" kern="1200" dirty="0" smtClean="0">
                <a:solidFill>
                  <a:schemeClr val="tx1"/>
                </a:solidFill>
                <a:latin typeface="+mn-lt"/>
                <a:ea typeface="+mn-ea"/>
                <a:cs typeface="+mn-cs"/>
              </a:rPr>
              <a:t> el dolor y </a:t>
            </a:r>
            <a:r>
              <a:rPr lang="en-US" sz="1200" kern="1200" dirty="0" err="1" smtClean="0">
                <a:solidFill>
                  <a:schemeClr val="tx1"/>
                </a:solidFill>
                <a:latin typeface="+mn-lt"/>
                <a:ea typeface="+mn-ea"/>
                <a:cs typeface="+mn-cs"/>
              </a:rPr>
              <a:t>ayudar</a:t>
            </a:r>
            <a:r>
              <a:rPr lang="en-US" sz="1200" kern="1200" dirty="0" smtClean="0">
                <a:solidFill>
                  <a:schemeClr val="tx1"/>
                </a:solidFill>
                <a:latin typeface="+mn-lt"/>
                <a:ea typeface="+mn-ea"/>
                <a:cs typeface="+mn-cs"/>
              </a:rPr>
              <a:t> al </a:t>
            </a:r>
            <a:r>
              <a:rPr lang="en-US" sz="1200" kern="1200" dirty="0" err="1" smtClean="0">
                <a:solidFill>
                  <a:schemeClr val="tx1"/>
                </a:solidFill>
                <a:latin typeface="+mn-lt"/>
                <a:ea typeface="+mn-ea"/>
                <a:cs typeface="+mn-cs"/>
              </a:rPr>
              <a:t>paciente</a:t>
            </a:r>
            <a:r>
              <a:rPr lang="en-US" sz="1200" kern="1200" dirty="0" smtClean="0">
                <a:solidFill>
                  <a:schemeClr val="tx1"/>
                </a:solidFill>
                <a:latin typeface="+mn-lt"/>
                <a:ea typeface="+mn-ea"/>
                <a:cs typeface="+mn-cs"/>
              </a:rPr>
              <a:t> a </a:t>
            </a:r>
            <a:r>
              <a:rPr lang="en-US" sz="1200" kern="1200" dirty="0" err="1" smtClean="0">
                <a:solidFill>
                  <a:schemeClr val="tx1"/>
                </a:solidFill>
                <a:latin typeface="+mn-lt"/>
                <a:ea typeface="+mn-ea"/>
                <a:cs typeface="+mn-cs"/>
              </a:rPr>
              <a:t>regresar</a:t>
            </a:r>
            <a:r>
              <a:rPr lang="en-US" sz="1200" kern="1200" dirty="0" smtClean="0">
                <a:solidFill>
                  <a:schemeClr val="tx1"/>
                </a:solidFill>
                <a:latin typeface="+mn-lt"/>
                <a:ea typeface="+mn-ea"/>
                <a:cs typeface="+mn-cs"/>
              </a:rPr>
              <a:t> a </a:t>
            </a:r>
            <a:r>
              <a:rPr lang="en-US" sz="1200" kern="1200" dirty="0" err="1" smtClean="0">
                <a:solidFill>
                  <a:schemeClr val="tx1"/>
                </a:solidFill>
                <a:latin typeface="+mn-lt"/>
                <a:ea typeface="+mn-ea"/>
                <a:cs typeface="+mn-cs"/>
              </a:rPr>
              <a:t>sus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actividades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habituales</a:t>
            </a:r>
            <a:r>
              <a:rPr lang="en-US" sz="1200" kern="1200" dirty="0" smtClean="0">
                <a:solidFill>
                  <a:schemeClr val="tx1"/>
                </a:solidFill>
                <a:latin typeface="+mn-lt"/>
                <a:ea typeface="+mn-ea"/>
                <a:cs typeface="+mn-cs"/>
              </a:rPr>
              <a:t>.</a:t>
            </a:r>
          </a:p>
          <a:p>
            <a:r>
              <a:rPr lang="en-US" sz="1200" kern="1200" dirty="0" err="1" smtClean="0">
                <a:solidFill>
                  <a:schemeClr val="tx1"/>
                </a:solidFill>
                <a:latin typeface="+mn-lt"/>
                <a:ea typeface="+mn-ea"/>
                <a:cs typeface="+mn-cs"/>
              </a:rPr>
              <a:t>Algunas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veces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una</a:t>
            </a:r>
            <a:r>
              <a:rPr lang="en-US" sz="1200" kern="1200" dirty="0" smtClean="0">
                <a:solidFill>
                  <a:schemeClr val="tx1"/>
                </a:solidFill>
                <a:latin typeface="+mn-lt"/>
                <a:ea typeface="+mn-ea"/>
                <a:cs typeface="+mn-cs"/>
              </a:rPr>
              <a:t> persona no </a:t>
            </a:r>
            <a:r>
              <a:rPr lang="en-US" sz="1200" kern="1200" dirty="0" err="1" smtClean="0">
                <a:solidFill>
                  <a:schemeClr val="tx1"/>
                </a:solidFill>
                <a:latin typeface="+mn-lt"/>
                <a:ea typeface="+mn-ea"/>
                <a:cs typeface="+mn-cs"/>
              </a:rPr>
              <a:t>puede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someterse</a:t>
            </a:r>
            <a:r>
              <a:rPr lang="en-US" sz="1200" kern="1200" dirty="0" smtClean="0">
                <a:solidFill>
                  <a:schemeClr val="tx1"/>
                </a:solidFill>
                <a:latin typeface="+mn-lt"/>
                <a:ea typeface="+mn-ea"/>
                <a:cs typeface="+mn-cs"/>
              </a:rPr>
              <a:t> a </a:t>
            </a:r>
            <a:r>
              <a:rPr lang="en-US" sz="1200" kern="1200" dirty="0" err="1" smtClean="0">
                <a:solidFill>
                  <a:schemeClr val="tx1"/>
                </a:solidFill>
                <a:latin typeface="+mn-lt"/>
                <a:ea typeface="+mn-ea"/>
                <a:cs typeface="+mn-cs"/>
              </a:rPr>
              <a:t>cirugía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debido</a:t>
            </a:r>
            <a:r>
              <a:rPr lang="en-US" sz="1200" kern="1200" dirty="0" smtClean="0">
                <a:solidFill>
                  <a:schemeClr val="tx1"/>
                </a:solidFill>
                <a:latin typeface="+mn-lt"/>
                <a:ea typeface="+mn-ea"/>
                <a:cs typeface="+mn-cs"/>
              </a:rPr>
              <a:t> a </a:t>
            </a:r>
            <a:r>
              <a:rPr lang="en-US" sz="1200" kern="1200" dirty="0" err="1" smtClean="0">
                <a:solidFill>
                  <a:schemeClr val="tx1"/>
                </a:solidFill>
                <a:latin typeface="+mn-lt"/>
                <a:ea typeface="+mn-ea"/>
                <a:cs typeface="+mn-cs"/>
              </a:rPr>
              <a:t>su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pobre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estado</a:t>
            </a:r>
            <a:r>
              <a:rPr lang="en-US" sz="1200" kern="1200" dirty="0" smtClean="0">
                <a:solidFill>
                  <a:schemeClr val="tx1"/>
                </a:solidFill>
                <a:latin typeface="+mn-lt"/>
                <a:ea typeface="+mn-ea"/>
                <a:cs typeface="+mn-cs"/>
              </a:rPr>
              <a:t> de </a:t>
            </a:r>
            <a:r>
              <a:rPr lang="en-US" sz="1200" kern="1200" dirty="0" err="1" smtClean="0">
                <a:solidFill>
                  <a:schemeClr val="tx1"/>
                </a:solidFill>
                <a:latin typeface="+mn-lt"/>
                <a:ea typeface="+mn-ea"/>
                <a:cs typeface="+mn-cs"/>
              </a:rPr>
              <a:t>salud</a:t>
            </a:r>
            <a:r>
              <a:rPr lang="en-US" sz="1200" kern="1200" dirty="0" smtClean="0">
                <a:solidFill>
                  <a:schemeClr val="tx1"/>
                </a:solidFill>
                <a:latin typeface="+mn-lt"/>
                <a:ea typeface="+mn-ea"/>
                <a:cs typeface="+mn-cs"/>
              </a:rPr>
              <a:t> general, </a:t>
            </a:r>
            <a:r>
              <a:rPr lang="en-US" sz="1200" kern="1200" dirty="0" err="1" smtClean="0">
                <a:solidFill>
                  <a:schemeClr val="tx1"/>
                </a:solidFill>
                <a:latin typeface="+mn-lt"/>
                <a:ea typeface="+mn-ea"/>
                <a:cs typeface="+mn-cs"/>
              </a:rPr>
              <a:t>otras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complicaciones</a:t>
            </a:r>
            <a:r>
              <a:rPr lang="en-US" sz="1200" kern="1200" dirty="0" smtClean="0">
                <a:solidFill>
                  <a:schemeClr val="tx1"/>
                </a:solidFill>
                <a:latin typeface="+mn-lt"/>
                <a:ea typeface="+mn-ea"/>
                <a:cs typeface="+mn-cs"/>
              </a:rPr>
              <a:t> del </a:t>
            </a:r>
            <a:r>
              <a:rPr lang="en-US" sz="1200" kern="1200" dirty="0" err="1" smtClean="0">
                <a:solidFill>
                  <a:schemeClr val="tx1"/>
                </a:solidFill>
                <a:latin typeface="+mn-lt"/>
                <a:ea typeface="+mn-ea"/>
                <a:cs typeface="+mn-cs"/>
              </a:rPr>
              <a:t>cáncer</a:t>
            </a:r>
            <a:r>
              <a:rPr lang="en-US" sz="1200" kern="1200" dirty="0" smtClean="0">
                <a:solidFill>
                  <a:schemeClr val="tx1"/>
                </a:solidFill>
                <a:latin typeface="+mn-lt"/>
                <a:ea typeface="+mn-ea"/>
                <a:cs typeface="+mn-cs"/>
              </a:rPr>
              <a:t> o </a:t>
            </a:r>
            <a:r>
              <a:rPr lang="en-US" sz="1200" kern="1200" dirty="0" err="1" smtClean="0">
                <a:solidFill>
                  <a:schemeClr val="tx1"/>
                </a:solidFill>
                <a:latin typeface="+mn-lt"/>
                <a:ea typeface="+mn-ea"/>
                <a:cs typeface="+mn-cs"/>
              </a:rPr>
              <a:t>efectos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secundarios</a:t>
            </a:r>
            <a:r>
              <a:rPr lang="en-US" sz="1200" kern="1200" dirty="0" smtClean="0">
                <a:solidFill>
                  <a:schemeClr val="tx1"/>
                </a:solidFill>
                <a:latin typeface="+mn-lt"/>
                <a:ea typeface="+mn-ea"/>
                <a:cs typeface="+mn-cs"/>
              </a:rPr>
              <a:t> de </a:t>
            </a:r>
            <a:r>
              <a:rPr lang="en-US" sz="1200" kern="1200" dirty="0" err="1" smtClean="0">
                <a:solidFill>
                  <a:schemeClr val="tx1"/>
                </a:solidFill>
                <a:latin typeface="+mn-lt"/>
                <a:ea typeface="+mn-ea"/>
                <a:cs typeface="+mn-cs"/>
              </a:rPr>
              <a:t>otros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tratamientos</a:t>
            </a:r>
            <a:r>
              <a:rPr lang="en-US" sz="1200" kern="1200" dirty="0" smtClean="0">
                <a:solidFill>
                  <a:schemeClr val="tx1"/>
                </a:solidFill>
                <a:latin typeface="+mn-lt"/>
                <a:ea typeface="+mn-ea"/>
                <a:cs typeface="+mn-cs"/>
              </a:rPr>
              <a:t>. Si los </a:t>
            </a:r>
            <a:r>
              <a:rPr lang="en-US" sz="1200" kern="1200" dirty="0" err="1" smtClean="0">
                <a:solidFill>
                  <a:schemeClr val="tx1"/>
                </a:solidFill>
                <a:latin typeface="+mn-lt"/>
                <a:ea typeface="+mn-ea"/>
                <a:cs typeface="+mn-cs"/>
              </a:rPr>
              <a:t>médicos</a:t>
            </a:r>
            <a:r>
              <a:rPr lang="en-US" sz="1200" kern="1200" dirty="0" smtClean="0">
                <a:solidFill>
                  <a:schemeClr val="tx1"/>
                </a:solidFill>
                <a:latin typeface="+mn-lt"/>
                <a:ea typeface="+mn-ea"/>
                <a:cs typeface="+mn-cs"/>
              </a:rPr>
              <a:t> no </a:t>
            </a:r>
            <a:r>
              <a:rPr lang="en-US" sz="1200" kern="1200" dirty="0" err="1" smtClean="0">
                <a:solidFill>
                  <a:schemeClr val="tx1"/>
                </a:solidFill>
                <a:latin typeface="+mn-lt"/>
                <a:ea typeface="+mn-ea"/>
                <a:cs typeface="+mn-cs"/>
              </a:rPr>
              <a:t>pueden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reforzar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quirúrgicamente</a:t>
            </a:r>
            <a:r>
              <a:rPr lang="en-US" sz="1200" kern="1200" dirty="0" smtClean="0">
                <a:solidFill>
                  <a:schemeClr val="tx1"/>
                </a:solidFill>
                <a:latin typeface="+mn-lt"/>
                <a:ea typeface="+mn-ea"/>
                <a:cs typeface="+mn-cs"/>
              </a:rPr>
              <a:t> un </a:t>
            </a:r>
            <a:r>
              <a:rPr lang="en-US" sz="1200" kern="1200" dirty="0" err="1" smtClean="0">
                <a:solidFill>
                  <a:schemeClr val="tx1"/>
                </a:solidFill>
                <a:latin typeface="+mn-lt"/>
                <a:ea typeface="+mn-ea"/>
                <a:cs typeface="+mn-cs"/>
              </a:rPr>
              <a:t>hueso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tiene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metástasis</a:t>
            </a:r>
            <a:r>
              <a:rPr lang="en-US" sz="1200" kern="1200" dirty="0" smtClean="0">
                <a:solidFill>
                  <a:schemeClr val="tx1"/>
                </a:solidFill>
                <a:latin typeface="+mn-lt"/>
                <a:ea typeface="+mn-ea"/>
                <a:cs typeface="+mn-cs"/>
              </a:rPr>
              <a:t>, un </a:t>
            </a:r>
            <a:r>
              <a:rPr lang="en-US" sz="1200" kern="1200" dirty="0" err="1" smtClean="0">
                <a:solidFill>
                  <a:schemeClr val="tx1"/>
                </a:solidFill>
                <a:latin typeface="+mn-lt"/>
                <a:ea typeface="+mn-ea"/>
                <a:cs typeface="+mn-cs"/>
              </a:rPr>
              <a:t>yeso</a:t>
            </a:r>
            <a:r>
              <a:rPr lang="en-US" sz="1200" kern="1200" dirty="0" smtClean="0">
                <a:solidFill>
                  <a:schemeClr val="tx1"/>
                </a:solidFill>
                <a:latin typeface="+mn-lt"/>
                <a:ea typeface="+mn-ea"/>
                <a:cs typeface="+mn-cs"/>
              </a:rPr>
              <a:t> o </a:t>
            </a:r>
            <a:r>
              <a:rPr lang="en-US" sz="1200" kern="1200" dirty="0" err="1" smtClean="0">
                <a:solidFill>
                  <a:schemeClr val="tx1"/>
                </a:solidFill>
                <a:latin typeface="+mn-lt"/>
                <a:ea typeface="+mn-ea"/>
                <a:cs typeface="+mn-cs"/>
              </a:rPr>
              <a:t>tablilla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puede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ayudar</a:t>
            </a:r>
            <a:r>
              <a:rPr lang="en-US" sz="1200" kern="1200" dirty="0" smtClean="0">
                <a:solidFill>
                  <a:schemeClr val="tx1"/>
                </a:solidFill>
                <a:latin typeface="+mn-lt"/>
                <a:ea typeface="+mn-ea"/>
                <a:cs typeface="+mn-cs"/>
              </a:rPr>
              <a:t> a </a:t>
            </a:r>
            <a:r>
              <a:rPr lang="en-US" sz="1200" kern="1200" dirty="0" err="1" smtClean="0">
                <a:solidFill>
                  <a:schemeClr val="tx1"/>
                </a:solidFill>
                <a:latin typeface="+mn-lt"/>
                <a:ea typeface="+mn-ea"/>
                <a:cs typeface="+mn-cs"/>
              </a:rPr>
              <a:t>estabilizarlo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para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reducir</a:t>
            </a:r>
            <a:r>
              <a:rPr lang="en-US" sz="1200" kern="1200" dirty="0" smtClean="0">
                <a:solidFill>
                  <a:schemeClr val="tx1"/>
                </a:solidFill>
                <a:latin typeface="+mn-lt"/>
                <a:ea typeface="+mn-ea"/>
                <a:cs typeface="+mn-cs"/>
              </a:rPr>
              <a:t> el dolor de </a:t>
            </a:r>
            <a:r>
              <a:rPr lang="en-US" sz="1200" kern="1200" dirty="0" err="1" smtClean="0">
                <a:solidFill>
                  <a:schemeClr val="tx1"/>
                </a:solidFill>
                <a:latin typeface="+mn-lt"/>
                <a:ea typeface="+mn-ea"/>
                <a:cs typeface="+mn-cs"/>
              </a:rPr>
              <a:t>manera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que</a:t>
            </a:r>
            <a:r>
              <a:rPr lang="en-US" sz="1200" kern="1200" dirty="0" smtClean="0">
                <a:solidFill>
                  <a:schemeClr val="tx1"/>
                </a:solidFill>
                <a:latin typeface="+mn-lt"/>
                <a:ea typeface="+mn-ea"/>
                <a:cs typeface="+mn-cs"/>
              </a:rPr>
              <a:t> la persona </a:t>
            </a:r>
            <a:r>
              <a:rPr lang="en-US" sz="1200" kern="1200" dirty="0" err="1" smtClean="0">
                <a:solidFill>
                  <a:schemeClr val="tx1"/>
                </a:solidFill>
                <a:latin typeface="+mn-lt"/>
                <a:ea typeface="+mn-ea"/>
                <a:cs typeface="+mn-cs"/>
              </a:rPr>
              <a:t>pueda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moverse</a:t>
            </a:r>
            <a:endParaRPr lang="en-US" dirty="0"/>
          </a:p>
        </p:txBody>
      </p:sp>
      <p:sp>
        <p:nvSpPr>
          <p:cNvPr id="4" name="Slide Number Placeholder 3"/>
          <p:cNvSpPr>
            <a:spLocks noGrp="1"/>
          </p:cNvSpPr>
          <p:nvPr>
            <p:ph type="sldNum" sz="quarter" idx="10"/>
          </p:nvPr>
        </p:nvSpPr>
        <p:spPr/>
        <p:txBody>
          <a:bodyPr/>
          <a:lstStyle/>
          <a:p>
            <a:fld id="{8831E4C4-3DAE-C542-B189-EAE60095310C}" type="slidenum">
              <a:rPr lang="en-US" smtClean="0"/>
              <a:t>35</a:t>
            </a:fld>
            <a:endParaRPr lang="en-US"/>
          </a:p>
        </p:txBody>
      </p:sp>
    </p:spTree>
    <p:extLst>
      <p:ext uri="{BB962C8B-B14F-4D97-AF65-F5344CB8AC3E}">
        <p14:creationId xmlns:p14="http://schemas.microsoft.com/office/powerpoint/2010/main" val="40225987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31E4C4-3DAE-C542-B189-EAE60095310C}" type="slidenum">
              <a:rPr lang="en-US" smtClean="0"/>
              <a:t>36</a:t>
            </a:fld>
            <a:endParaRPr lang="en-US"/>
          </a:p>
        </p:txBody>
      </p:sp>
    </p:spTree>
    <p:extLst>
      <p:ext uri="{BB962C8B-B14F-4D97-AF65-F5344CB8AC3E}">
        <p14:creationId xmlns:p14="http://schemas.microsoft.com/office/powerpoint/2010/main" val="26458958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 la </a:t>
            </a:r>
            <a:r>
              <a:rPr lang="en-US" sz="1200" kern="1200" dirty="0" err="1" smtClean="0">
                <a:solidFill>
                  <a:schemeClr val="tx1"/>
                </a:solidFill>
                <a:latin typeface="+mn-lt"/>
                <a:ea typeface="+mn-ea"/>
                <a:cs typeface="+mn-cs"/>
              </a:rPr>
              <a:t>colocación</a:t>
            </a:r>
            <a:r>
              <a:rPr lang="en-US" sz="1200" kern="1200" dirty="0" smtClean="0">
                <a:solidFill>
                  <a:schemeClr val="tx1"/>
                </a:solidFill>
                <a:latin typeface="+mn-lt"/>
                <a:ea typeface="+mn-ea"/>
                <a:cs typeface="+mn-cs"/>
              </a:rPr>
              <a:t> de </a:t>
            </a:r>
            <a:r>
              <a:rPr lang="en-US" sz="1200" kern="1200" dirty="0" err="1" smtClean="0">
                <a:solidFill>
                  <a:schemeClr val="tx1"/>
                </a:solidFill>
                <a:latin typeface="+mn-lt"/>
                <a:ea typeface="+mn-ea"/>
                <a:cs typeface="+mn-cs"/>
              </a:rPr>
              <a:t>una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aguja</a:t>
            </a:r>
            <a:r>
              <a:rPr lang="en-US" sz="1200" kern="1200" dirty="0" smtClean="0">
                <a:solidFill>
                  <a:schemeClr val="tx1"/>
                </a:solidFill>
                <a:latin typeface="+mn-lt"/>
                <a:ea typeface="+mn-ea"/>
                <a:cs typeface="+mn-cs"/>
              </a:rPr>
              <a:t> o </a:t>
            </a:r>
            <a:r>
              <a:rPr lang="en-US" sz="1200" kern="1200" dirty="0" err="1" smtClean="0">
                <a:solidFill>
                  <a:schemeClr val="tx1"/>
                </a:solidFill>
                <a:latin typeface="+mn-lt"/>
                <a:ea typeface="+mn-ea"/>
                <a:cs typeface="+mn-cs"/>
              </a:rPr>
              <a:t>una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sonda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directamente</a:t>
            </a:r>
            <a:r>
              <a:rPr lang="en-US" sz="1200" kern="1200" dirty="0" smtClean="0">
                <a:solidFill>
                  <a:schemeClr val="tx1"/>
                </a:solidFill>
                <a:latin typeface="+mn-lt"/>
                <a:ea typeface="+mn-ea"/>
                <a:cs typeface="+mn-cs"/>
              </a:rPr>
              <a:t> en un tumor y el </a:t>
            </a:r>
            <a:r>
              <a:rPr lang="en-US" sz="1200" kern="1200" dirty="0" err="1" smtClean="0">
                <a:solidFill>
                  <a:schemeClr val="tx1"/>
                </a:solidFill>
                <a:latin typeface="+mn-lt"/>
                <a:ea typeface="+mn-ea"/>
                <a:cs typeface="+mn-cs"/>
              </a:rPr>
              <a:t>uso</a:t>
            </a:r>
            <a:r>
              <a:rPr lang="en-US" sz="1200" kern="1200" dirty="0" smtClean="0">
                <a:solidFill>
                  <a:schemeClr val="tx1"/>
                </a:solidFill>
                <a:latin typeface="+mn-lt"/>
                <a:ea typeface="+mn-ea"/>
                <a:cs typeface="+mn-cs"/>
              </a:rPr>
              <a:t> de </a:t>
            </a:r>
            <a:r>
              <a:rPr lang="en-US" sz="1200" kern="1200" dirty="0" err="1" smtClean="0">
                <a:solidFill>
                  <a:schemeClr val="tx1"/>
                </a:solidFill>
                <a:latin typeface="+mn-lt"/>
                <a:ea typeface="+mn-ea"/>
                <a:cs typeface="+mn-cs"/>
              </a:rPr>
              <a:t>calor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frío</a:t>
            </a:r>
            <a:r>
              <a:rPr lang="en-US" sz="1200" kern="1200" dirty="0" smtClean="0">
                <a:solidFill>
                  <a:schemeClr val="tx1"/>
                </a:solidFill>
                <a:latin typeface="+mn-lt"/>
                <a:ea typeface="+mn-ea"/>
                <a:cs typeface="+mn-cs"/>
              </a:rPr>
              <a:t>, o un </a:t>
            </a:r>
            <a:r>
              <a:rPr lang="en-US" sz="1200" kern="1200" dirty="0" err="1" smtClean="0">
                <a:solidFill>
                  <a:schemeClr val="tx1"/>
                </a:solidFill>
                <a:latin typeface="+mn-lt"/>
                <a:ea typeface="+mn-ea"/>
                <a:cs typeface="+mn-cs"/>
              </a:rPr>
              <a:t>químico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para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destruirlo</a:t>
            </a:r>
            <a:r>
              <a:rPr lang="en-US" sz="1200" kern="1200" dirty="0" smtClean="0">
                <a:solidFill>
                  <a:schemeClr val="tx1"/>
                </a:solidFill>
                <a:latin typeface="+mn-lt"/>
                <a:ea typeface="+mn-ea"/>
                <a:cs typeface="+mn-cs"/>
              </a:rPr>
              <a:t> se le llama </a:t>
            </a:r>
            <a:r>
              <a:rPr lang="en-US" sz="1200" i="1" kern="1200" dirty="0" err="1" smtClean="0">
                <a:solidFill>
                  <a:schemeClr val="tx1"/>
                </a:solidFill>
                <a:latin typeface="+mn-lt"/>
                <a:ea typeface="+mn-ea"/>
                <a:cs typeface="+mn-cs"/>
              </a:rPr>
              <a:t>ablación</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Ésta</a:t>
            </a:r>
            <a:r>
              <a:rPr lang="en-US" sz="1200" i="0" kern="1200" dirty="0" smtClean="0">
                <a:solidFill>
                  <a:schemeClr val="tx1"/>
                </a:solidFill>
                <a:latin typeface="+mn-lt"/>
                <a:ea typeface="+mn-ea"/>
                <a:cs typeface="+mn-cs"/>
              </a:rPr>
              <a:t> se </a:t>
            </a:r>
            <a:r>
              <a:rPr lang="en-US" sz="1200" i="0" kern="1200" dirty="0" err="1" smtClean="0">
                <a:solidFill>
                  <a:schemeClr val="tx1"/>
                </a:solidFill>
                <a:latin typeface="+mn-lt"/>
                <a:ea typeface="+mn-ea"/>
                <a:cs typeface="+mn-cs"/>
              </a:rPr>
              <a:t>puede</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usar</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únicamente</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si</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uno</a:t>
            </a:r>
            <a:r>
              <a:rPr lang="en-US" sz="1200" i="0" kern="1200" dirty="0" smtClean="0">
                <a:solidFill>
                  <a:schemeClr val="tx1"/>
                </a:solidFill>
                <a:latin typeface="+mn-lt"/>
                <a:ea typeface="+mn-ea"/>
                <a:cs typeface="+mn-cs"/>
              </a:rPr>
              <a:t> o dos </a:t>
            </a:r>
            <a:r>
              <a:rPr lang="en-US" sz="1200" i="0" kern="1200" dirty="0" err="1" smtClean="0">
                <a:solidFill>
                  <a:schemeClr val="tx1"/>
                </a:solidFill>
                <a:latin typeface="+mn-lt"/>
                <a:ea typeface="+mn-ea"/>
                <a:cs typeface="+mn-cs"/>
              </a:rPr>
              <a:t>tumores</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óseos</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están</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causando</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problemas</a:t>
            </a:r>
            <a:r>
              <a:rPr lang="en-US" sz="1200" i="0" kern="1200" dirty="0" smtClean="0">
                <a:solidFill>
                  <a:schemeClr val="tx1"/>
                </a:solidFill>
                <a:latin typeface="+mn-lt"/>
                <a:ea typeface="+mn-ea"/>
                <a:cs typeface="+mn-cs"/>
              </a:rPr>
              <a:t>.</a:t>
            </a:r>
          </a:p>
          <a:p>
            <a:r>
              <a:rPr lang="en-US" sz="1200" i="0" kern="1200" dirty="0" smtClean="0">
                <a:solidFill>
                  <a:schemeClr val="tx1"/>
                </a:solidFill>
                <a:latin typeface="+mn-lt"/>
                <a:ea typeface="+mn-ea"/>
                <a:cs typeface="+mn-cs"/>
              </a:rPr>
              <a:t>Un </a:t>
            </a:r>
            <a:r>
              <a:rPr lang="en-US" sz="1200" i="0" kern="1200" dirty="0" err="1" smtClean="0">
                <a:solidFill>
                  <a:schemeClr val="tx1"/>
                </a:solidFill>
                <a:latin typeface="+mn-lt"/>
                <a:ea typeface="+mn-ea"/>
                <a:cs typeface="+mn-cs"/>
              </a:rPr>
              <a:t>tipo</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común</a:t>
            </a:r>
            <a:r>
              <a:rPr lang="en-US" sz="1200" i="0" kern="1200" dirty="0" smtClean="0">
                <a:solidFill>
                  <a:schemeClr val="tx1"/>
                </a:solidFill>
                <a:latin typeface="+mn-lt"/>
                <a:ea typeface="+mn-ea"/>
                <a:cs typeface="+mn-cs"/>
              </a:rPr>
              <a:t> de </a:t>
            </a:r>
            <a:r>
              <a:rPr lang="en-US" sz="1200" i="0" kern="1200" dirty="0" err="1" smtClean="0">
                <a:solidFill>
                  <a:schemeClr val="tx1"/>
                </a:solidFill>
                <a:latin typeface="+mn-lt"/>
                <a:ea typeface="+mn-ea"/>
                <a:cs typeface="+mn-cs"/>
              </a:rPr>
              <a:t>ablación</a:t>
            </a:r>
            <a:r>
              <a:rPr lang="en-US" sz="1200" i="0" kern="1200" dirty="0" smtClean="0">
                <a:solidFill>
                  <a:schemeClr val="tx1"/>
                </a:solidFill>
                <a:latin typeface="+mn-lt"/>
                <a:ea typeface="+mn-ea"/>
                <a:cs typeface="+mn-cs"/>
              </a:rPr>
              <a:t>, la </a:t>
            </a:r>
            <a:r>
              <a:rPr lang="en-US" sz="1200" i="1" kern="1200" dirty="0" err="1" smtClean="0">
                <a:solidFill>
                  <a:schemeClr val="tx1"/>
                </a:solidFill>
                <a:latin typeface="+mn-lt"/>
                <a:ea typeface="+mn-ea"/>
                <a:cs typeface="+mn-cs"/>
              </a:rPr>
              <a:t>ablación</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por</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radiofrecuencia</a:t>
            </a:r>
            <a:r>
              <a:rPr lang="en-US" sz="1200" i="0" kern="1200" dirty="0" smtClean="0">
                <a:solidFill>
                  <a:schemeClr val="tx1"/>
                </a:solidFill>
                <a:latin typeface="+mn-lt"/>
                <a:ea typeface="+mn-ea"/>
                <a:cs typeface="+mn-cs"/>
              </a:rPr>
              <a:t> (RFA)</a:t>
            </a:r>
            <a:r>
              <a:rPr lang="en-US" sz="1200" i="1"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utiliza</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una</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aguja</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que</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transporta</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una</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corriente</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eléctrica</a:t>
            </a:r>
            <a:r>
              <a:rPr lang="en-US" sz="1200" i="0" kern="1200" dirty="0" smtClean="0">
                <a:solidFill>
                  <a:schemeClr val="tx1"/>
                </a:solidFill>
                <a:latin typeface="+mn-lt"/>
                <a:ea typeface="+mn-ea"/>
                <a:cs typeface="+mn-cs"/>
              </a:rPr>
              <a:t>. El </a:t>
            </a:r>
            <a:r>
              <a:rPr lang="en-US" sz="1200" i="0" kern="1200" dirty="0" err="1" smtClean="0">
                <a:solidFill>
                  <a:schemeClr val="tx1"/>
                </a:solidFill>
                <a:latin typeface="+mn-lt"/>
                <a:ea typeface="+mn-ea"/>
                <a:cs typeface="+mn-cs"/>
              </a:rPr>
              <a:t>extremo</a:t>
            </a:r>
            <a:r>
              <a:rPr lang="en-US" sz="1200" i="0" kern="1200" dirty="0" smtClean="0">
                <a:solidFill>
                  <a:schemeClr val="tx1"/>
                </a:solidFill>
                <a:latin typeface="+mn-lt"/>
                <a:ea typeface="+mn-ea"/>
                <a:cs typeface="+mn-cs"/>
              </a:rPr>
              <a:t> de la </a:t>
            </a:r>
            <a:r>
              <a:rPr lang="en-US" sz="1200" i="0" kern="1200" dirty="0" err="1" smtClean="0">
                <a:solidFill>
                  <a:schemeClr val="tx1"/>
                </a:solidFill>
                <a:latin typeface="+mn-lt"/>
                <a:ea typeface="+mn-ea"/>
                <a:cs typeface="+mn-cs"/>
              </a:rPr>
              <a:t>aguja</a:t>
            </a:r>
            <a:r>
              <a:rPr lang="en-US" sz="1200" i="0" kern="1200" dirty="0" smtClean="0">
                <a:solidFill>
                  <a:schemeClr val="tx1"/>
                </a:solidFill>
                <a:latin typeface="+mn-lt"/>
                <a:ea typeface="+mn-ea"/>
                <a:cs typeface="+mn-cs"/>
              </a:rPr>
              <a:t> se </a:t>
            </a:r>
            <a:r>
              <a:rPr lang="en-US" sz="1200" i="0" kern="1200" dirty="0" err="1" smtClean="0">
                <a:solidFill>
                  <a:schemeClr val="tx1"/>
                </a:solidFill>
                <a:latin typeface="+mn-lt"/>
                <a:ea typeface="+mn-ea"/>
                <a:cs typeface="+mn-cs"/>
              </a:rPr>
              <a:t>coloca</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dentro</a:t>
            </a:r>
            <a:r>
              <a:rPr lang="en-US" sz="1200" i="0" kern="1200" dirty="0" smtClean="0">
                <a:solidFill>
                  <a:schemeClr val="tx1"/>
                </a:solidFill>
                <a:latin typeface="+mn-lt"/>
                <a:ea typeface="+mn-ea"/>
                <a:cs typeface="+mn-cs"/>
              </a:rPr>
              <a:t> del tumor en el </a:t>
            </a:r>
            <a:r>
              <a:rPr lang="en-US" sz="1200" i="0" kern="1200" dirty="0" err="1" smtClean="0">
                <a:solidFill>
                  <a:schemeClr val="tx1"/>
                </a:solidFill>
                <a:latin typeface="+mn-lt"/>
                <a:ea typeface="+mn-ea"/>
                <a:cs typeface="+mn-cs"/>
              </a:rPr>
              <a:t>hueso</a:t>
            </a:r>
            <a:r>
              <a:rPr lang="en-US" sz="1200" i="0" kern="1200" dirty="0" smtClean="0">
                <a:solidFill>
                  <a:schemeClr val="tx1"/>
                </a:solidFill>
                <a:latin typeface="+mn-lt"/>
                <a:ea typeface="+mn-ea"/>
                <a:cs typeface="+mn-cs"/>
              </a:rPr>
              <a:t>. Se </a:t>
            </a:r>
            <a:r>
              <a:rPr lang="en-US" sz="1200" i="0" kern="1200" dirty="0" err="1" smtClean="0">
                <a:solidFill>
                  <a:schemeClr val="tx1"/>
                </a:solidFill>
                <a:latin typeface="+mn-lt"/>
                <a:ea typeface="+mn-ea"/>
                <a:cs typeface="+mn-cs"/>
              </a:rPr>
              <a:t>puede</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utilizar</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una</a:t>
            </a:r>
            <a:r>
              <a:rPr lang="en-US" sz="1200" i="0" kern="1200" dirty="0" smtClean="0">
                <a:solidFill>
                  <a:schemeClr val="tx1"/>
                </a:solidFill>
                <a:latin typeface="+mn-lt"/>
                <a:ea typeface="+mn-ea"/>
                <a:cs typeface="+mn-cs"/>
              </a:rPr>
              <a:t> CT </a:t>
            </a:r>
            <a:r>
              <a:rPr lang="en-US" sz="1200" i="0" kern="1200" dirty="0" err="1" smtClean="0">
                <a:solidFill>
                  <a:schemeClr val="tx1"/>
                </a:solidFill>
                <a:latin typeface="+mn-lt"/>
                <a:ea typeface="+mn-ea"/>
                <a:cs typeface="+mn-cs"/>
              </a:rPr>
              <a:t>para</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asegurar</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que</a:t>
            </a:r>
            <a:r>
              <a:rPr lang="en-US" sz="1200" i="0" kern="1200" dirty="0" smtClean="0">
                <a:solidFill>
                  <a:schemeClr val="tx1"/>
                </a:solidFill>
                <a:latin typeface="+mn-lt"/>
                <a:ea typeface="+mn-ea"/>
                <a:cs typeface="+mn-cs"/>
              </a:rPr>
              <a:t> la </a:t>
            </a:r>
            <a:r>
              <a:rPr lang="en-US" sz="1200" i="0" kern="1200" dirty="0" err="1" smtClean="0">
                <a:solidFill>
                  <a:schemeClr val="tx1"/>
                </a:solidFill>
                <a:latin typeface="+mn-lt"/>
                <a:ea typeface="+mn-ea"/>
                <a:cs typeface="+mn-cs"/>
              </a:rPr>
              <a:t>aguja</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está</a:t>
            </a:r>
            <a:r>
              <a:rPr lang="en-US" sz="1200" i="0" kern="1200" dirty="0" smtClean="0">
                <a:solidFill>
                  <a:schemeClr val="tx1"/>
                </a:solidFill>
                <a:latin typeface="+mn-lt"/>
                <a:ea typeface="+mn-ea"/>
                <a:cs typeface="+mn-cs"/>
              </a:rPr>
              <a:t> en el </a:t>
            </a:r>
            <a:r>
              <a:rPr lang="en-US" sz="1200" i="0" kern="1200" dirty="0" err="1" smtClean="0">
                <a:solidFill>
                  <a:schemeClr val="tx1"/>
                </a:solidFill>
                <a:latin typeface="+mn-lt"/>
                <a:ea typeface="+mn-ea"/>
                <a:cs typeface="+mn-cs"/>
              </a:rPr>
              <a:t>lugar</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correcto</a:t>
            </a:r>
            <a:r>
              <a:rPr lang="en-US" sz="1200" i="0" kern="1200" dirty="0" smtClean="0">
                <a:solidFill>
                  <a:schemeClr val="tx1"/>
                </a:solidFill>
                <a:latin typeface="+mn-lt"/>
                <a:ea typeface="+mn-ea"/>
                <a:cs typeface="+mn-cs"/>
              </a:rPr>
              <a:t>. La </a:t>
            </a:r>
            <a:r>
              <a:rPr lang="en-US" sz="1200" i="0" kern="1200" dirty="0" err="1" smtClean="0">
                <a:solidFill>
                  <a:schemeClr val="tx1"/>
                </a:solidFill>
                <a:latin typeface="+mn-lt"/>
                <a:ea typeface="+mn-ea"/>
                <a:cs typeface="+mn-cs"/>
              </a:rPr>
              <a:t>corriente</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eléctrica</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que</a:t>
            </a:r>
            <a:r>
              <a:rPr lang="en-US" sz="1200" i="0" kern="1200" dirty="0" smtClean="0">
                <a:solidFill>
                  <a:schemeClr val="tx1"/>
                </a:solidFill>
                <a:latin typeface="+mn-lt"/>
                <a:ea typeface="+mn-ea"/>
                <a:cs typeface="+mn-cs"/>
              </a:rPr>
              <a:t> se </a:t>
            </a:r>
            <a:r>
              <a:rPr lang="en-US" sz="1200" i="0" kern="1200" dirty="0" err="1" smtClean="0">
                <a:solidFill>
                  <a:schemeClr val="tx1"/>
                </a:solidFill>
                <a:latin typeface="+mn-lt"/>
                <a:ea typeface="+mn-ea"/>
                <a:cs typeface="+mn-cs"/>
              </a:rPr>
              <a:t>administra</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por</a:t>
            </a:r>
            <a:r>
              <a:rPr lang="en-US" sz="1200" i="0" kern="1200" dirty="0" smtClean="0">
                <a:solidFill>
                  <a:schemeClr val="tx1"/>
                </a:solidFill>
                <a:latin typeface="+mn-lt"/>
                <a:ea typeface="+mn-ea"/>
                <a:cs typeface="+mn-cs"/>
              </a:rPr>
              <a:t> la </a:t>
            </a:r>
            <a:r>
              <a:rPr lang="en-US" sz="1200" i="0" kern="1200" dirty="0" err="1" smtClean="0">
                <a:solidFill>
                  <a:schemeClr val="tx1"/>
                </a:solidFill>
                <a:latin typeface="+mn-lt"/>
                <a:ea typeface="+mn-ea"/>
                <a:cs typeface="+mn-cs"/>
              </a:rPr>
              <a:t>aguja</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calienta</a:t>
            </a:r>
            <a:r>
              <a:rPr lang="en-US" sz="1200" i="0" kern="1200" dirty="0" smtClean="0">
                <a:solidFill>
                  <a:schemeClr val="tx1"/>
                </a:solidFill>
                <a:latin typeface="+mn-lt"/>
                <a:ea typeface="+mn-ea"/>
                <a:cs typeface="+mn-cs"/>
              </a:rPr>
              <a:t> el tumor </a:t>
            </a:r>
            <a:r>
              <a:rPr lang="en-US" sz="1200" i="0" kern="1200" dirty="0" err="1" smtClean="0">
                <a:solidFill>
                  <a:schemeClr val="tx1"/>
                </a:solidFill>
                <a:latin typeface="+mn-lt"/>
                <a:ea typeface="+mn-ea"/>
                <a:cs typeface="+mn-cs"/>
              </a:rPr>
              <a:t>para</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destruirlo</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Por</a:t>
            </a:r>
            <a:r>
              <a:rPr lang="en-US" sz="1200" i="0" kern="1200" dirty="0" smtClean="0">
                <a:solidFill>
                  <a:schemeClr val="tx1"/>
                </a:solidFill>
                <a:latin typeface="+mn-lt"/>
                <a:ea typeface="+mn-ea"/>
                <a:cs typeface="+mn-cs"/>
              </a:rPr>
              <a:t> lo general, la RFA se </a:t>
            </a:r>
            <a:r>
              <a:rPr lang="en-US" sz="1200" i="0" kern="1200" dirty="0" err="1" smtClean="0">
                <a:solidFill>
                  <a:schemeClr val="tx1"/>
                </a:solidFill>
                <a:latin typeface="+mn-lt"/>
                <a:ea typeface="+mn-ea"/>
                <a:cs typeface="+mn-cs"/>
              </a:rPr>
              <a:t>hace</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mientras</a:t>
            </a:r>
            <a:r>
              <a:rPr lang="en-US" sz="1200" i="0" kern="1200" dirty="0" smtClean="0">
                <a:solidFill>
                  <a:schemeClr val="tx1"/>
                </a:solidFill>
                <a:latin typeface="+mn-lt"/>
                <a:ea typeface="+mn-ea"/>
                <a:cs typeface="+mn-cs"/>
              </a:rPr>
              <a:t> el </a:t>
            </a:r>
            <a:r>
              <a:rPr lang="en-US" sz="1200" i="0" kern="1200" dirty="0" err="1" smtClean="0">
                <a:solidFill>
                  <a:schemeClr val="tx1"/>
                </a:solidFill>
                <a:latin typeface="+mn-lt"/>
                <a:ea typeface="+mn-ea"/>
                <a:cs typeface="+mn-cs"/>
              </a:rPr>
              <a:t>paciente</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está</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bajo</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anestesia</a:t>
            </a:r>
            <a:r>
              <a:rPr lang="en-US" sz="1200" i="0" kern="1200" dirty="0" smtClean="0">
                <a:solidFill>
                  <a:schemeClr val="tx1"/>
                </a:solidFill>
                <a:latin typeface="+mn-lt"/>
                <a:ea typeface="+mn-ea"/>
                <a:cs typeface="+mn-cs"/>
              </a:rPr>
              <a:t> general (</a:t>
            </a:r>
            <a:r>
              <a:rPr lang="en-US" sz="1200" i="0" kern="1200" dirty="0" err="1" smtClean="0">
                <a:solidFill>
                  <a:schemeClr val="tx1"/>
                </a:solidFill>
                <a:latin typeface="+mn-lt"/>
                <a:ea typeface="+mn-ea"/>
                <a:cs typeface="+mn-cs"/>
              </a:rPr>
              <a:t>dormido</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profundamente</a:t>
            </a:r>
            <a:r>
              <a:rPr lang="en-US" sz="1200" i="0" kern="1200" dirty="0" smtClean="0">
                <a:solidFill>
                  <a:schemeClr val="tx1"/>
                </a:solidFill>
                <a:latin typeface="+mn-lt"/>
                <a:ea typeface="+mn-ea"/>
                <a:cs typeface="+mn-cs"/>
              </a:rPr>
              <a:t> sin </a:t>
            </a:r>
            <a:r>
              <a:rPr lang="en-US" sz="1200" i="0" kern="1200" dirty="0" err="1" smtClean="0">
                <a:solidFill>
                  <a:schemeClr val="tx1"/>
                </a:solidFill>
                <a:latin typeface="+mn-lt"/>
                <a:ea typeface="+mn-ea"/>
                <a:cs typeface="+mn-cs"/>
              </a:rPr>
              <a:t>que</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sienta</a:t>
            </a:r>
            <a:r>
              <a:rPr lang="en-US" sz="1200" i="0" kern="1200" dirty="0" smtClean="0">
                <a:solidFill>
                  <a:schemeClr val="tx1"/>
                </a:solidFill>
                <a:latin typeface="+mn-lt"/>
                <a:ea typeface="+mn-ea"/>
                <a:cs typeface="+mn-cs"/>
              </a:rPr>
              <a:t> dolor).</a:t>
            </a:r>
          </a:p>
          <a:p>
            <a:r>
              <a:rPr lang="en-US" sz="1200" i="0" kern="1200" dirty="0" smtClean="0">
                <a:solidFill>
                  <a:schemeClr val="tx1"/>
                </a:solidFill>
                <a:latin typeface="+mn-lt"/>
                <a:ea typeface="+mn-ea"/>
                <a:cs typeface="+mn-cs"/>
              </a:rPr>
              <a:t>En </a:t>
            </a:r>
            <a:r>
              <a:rPr lang="en-US" sz="1200" i="0" kern="1200" dirty="0" err="1" smtClean="0">
                <a:solidFill>
                  <a:schemeClr val="tx1"/>
                </a:solidFill>
                <a:latin typeface="+mn-lt"/>
                <a:ea typeface="+mn-ea"/>
                <a:cs typeface="+mn-cs"/>
              </a:rPr>
              <a:t>otro</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tipo</a:t>
            </a:r>
            <a:r>
              <a:rPr lang="en-US" sz="1200" i="0" kern="1200" dirty="0" smtClean="0">
                <a:solidFill>
                  <a:schemeClr val="tx1"/>
                </a:solidFill>
                <a:latin typeface="+mn-lt"/>
                <a:ea typeface="+mn-ea"/>
                <a:cs typeface="+mn-cs"/>
              </a:rPr>
              <a:t> de </a:t>
            </a:r>
            <a:r>
              <a:rPr lang="en-US" sz="1200" i="0" kern="1200" dirty="0" err="1" smtClean="0">
                <a:solidFill>
                  <a:schemeClr val="tx1"/>
                </a:solidFill>
                <a:latin typeface="+mn-lt"/>
                <a:ea typeface="+mn-ea"/>
                <a:cs typeface="+mn-cs"/>
              </a:rPr>
              <a:t>ablación</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llamada</a:t>
            </a:r>
            <a:r>
              <a:rPr lang="en-US" sz="1200" i="0"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crioablación</a:t>
            </a:r>
            <a:r>
              <a:rPr lang="en-US" sz="1200" i="0" kern="1200" dirty="0" smtClean="0">
                <a:solidFill>
                  <a:schemeClr val="tx1"/>
                </a:solidFill>
                <a:latin typeface="+mn-lt"/>
                <a:ea typeface="+mn-ea"/>
                <a:cs typeface="+mn-cs"/>
              </a:rPr>
              <a:t>, se </a:t>
            </a:r>
            <a:r>
              <a:rPr lang="en-US" sz="1200" i="0" kern="1200" dirty="0" err="1" smtClean="0">
                <a:solidFill>
                  <a:schemeClr val="tx1"/>
                </a:solidFill>
                <a:latin typeface="+mn-lt"/>
                <a:ea typeface="+mn-ea"/>
                <a:cs typeface="+mn-cs"/>
              </a:rPr>
              <a:t>coloca</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una</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sonda</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muy</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fría</a:t>
            </a:r>
            <a:r>
              <a:rPr lang="en-US" sz="1200" i="0" kern="1200" dirty="0" smtClean="0">
                <a:solidFill>
                  <a:schemeClr val="tx1"/>
                </a:solidFill>
                <a:latin typeface="+mn-lt"/>
                <a:ea typeface="+mn-ea"/>
                <a:cs typeface="+mn-cs"/>
              </a:rPr>
              <a:t> en el tumor </a:t>
            </a:r>
            <a:r>
              <a:rPr lang="en-US" sz="1200" i="0" kern="1200" dirty="0" err="1" smtClean="0">
                <a:solidFill>
                  <a:schemeClr val="tx1"/>
                </a:solidFill>
                <a:latin typeface="+mn-lt"/>
                <a:ea typeface="+mn-ea"/>
                <a:cs typeface="+mn-cs"/>
              </a:rPr>
              <a:t>para</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congelarlo</a:t>
            </a:r>
            <a:r>
              <a:rPr lang="en-US" sz="1200" i="0" kern="1200" dirty="0" smtClean="0">
                <a:solidFill>
                  <a:schemeClr val="tx1"/>
                </a:solidFill>
                <a:latin typeface="+mn-lt"/>
                <a:ea typeface="+mn-ea"/>
                <a:cs typeface="+mn-cs"/>
              </a:rPr>
              <a:t>, lo </a:t>
            </a:r>
            <a:r>
              <a:rPr lang="en-US" sz="1200" i="0" kern="1200" dirty="0" err="1" smtClean="0">
                <a:solidFill>
                  <a:schemeClr val="tx1"/>
                </a:solidFill>
                <a:latin typeface="+mn-lt"/>
                <a:ea typeface="+mn-ea"/>
                <a:cs typeface="+mn-cs"/>
              </a:rPr>
              <a:t>que</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destruye</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las</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células</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cancerosas</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Otros</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métodos</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utilizan</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calor</a:t>
            </a:r>
            <a:r>
              <a:rPr lang="en-US" sz="1200" i="0"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termoterapia</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intersticial</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inducida</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por</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láser</a:t>
            </a:r>
            <a:r>
              <a:rPr lang="en-US" sz="1200" i="0" kern="1200" dirty="0" smtClean="0">
                <a:solidFill>
                  <a:schemeClr val="tx1"/>
                </a:solidFill>
                <a:latin typeface="+mn-lt"/>
                <a:ea typeface="+mn-ea"/>
                <a:cs typeface="+mn-cs"/>
              </a:rPr>
              <a:t>) o alcohol </a:t>
            </a:r>
            <a:r>
              <a:rPr lang="en-US" sz="1200" i="0" kern="1200" dirty="0" err="1" smtClean="0">
                <a:solidFill>
                  <a:schemeClr val="tx1"/>
                </a:solidFill>
                <a:latin typeface="+mn-lt"/>
                <a:ea typeface="+mn-ea"/>
                <a:cs typeface="+mn-cs"/>
              </a:rPr>
              <a:t>para</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destruir</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las</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células</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Una</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vez</a:t>
            </a:r>
            <a:r>
              <a:rPr lang="en-US" sz="1200" i="0" kern="1200" dirty="0" smtClean="0">
                <a:solidFill>
                  <a:schemeClr val="tx1"/>
                </a:solidFill>
                <a:latin typeface="+mn-lt"/>
                <a:ea typeface="+mn-ea"/>
                <a:cs typeface="+mn-cs"/>
              </a:rPr>
              <a:t> se </a:t>
            </a:r>
            <a:r>
              <a:rPr lang="en-US" sz="1200" i="0" kern="1200" dirty="0" err="1" smtClean="0">
                <a:solidFill>
                  <a:schemeClr val="tx1"/>
                </a:solidFill>
                <a:latin typeface="+mn-lt"/>
                <a:ea typeface="+mn-ea"/>
                <a:cs typeface="+mn-cs"/>
              </a:rPr>
              <a:t>destruye</a:t>
            </a:r>
            <a:r>
              <a:rPr lang="en-US" sz="1200" i="0" kern="1200" dirty="0" smtClean="0">
                <a:solidFill>
                  <a:schemeClr val="tx1"/>
                </a:solidFill>
                <a:latin typeface="+mn-lt"/>
                <a:ea typeface="+mn-ea"/>
                <a:cs typeface="+mn-cs"/>
              </a:rPr>
              <a:t> el </a:t>
            </a:r>
            <a:r>
              <a:rPr lang="en-US" sz="1200" i="0" kern="1200" dirty="0" err="1" smtClean="0">
                <a:solidFill>
                  <a:schemeClr val="tx1"/>
                </a:solidFill>
                <a:latin typeface="+mn-lt"/>
                <a:ea typeface="+mn-ea"/>
                <a:cs typeface="+mn-cs"/>
              </a:rPr>
              <a:t>tejido</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canceroso</a:t>
            </a:r>
            <a:r>
              <a:rPr lang="en-US" sz="1200" i="0" kern="1200" dirty="0" smtClean="0">
                <a:solidFill>
                  <a:schemeClr val="tx1"/>
                </a:solidFill>
                <a:latin typeface="+mn-lt"/>
                <a:ea typeface="+mn-ea"/>
                <a:cs typeface="+mn-cs"/>
              </a:rPr>
              <a:t>, el </a:t>
            </a:r>
            <a:r>
              <a:rPr lang="en-US" sz="1200" i="0" kern="1200" dirty="0" err="1" smtClean="0">
                <a:solidFill>
                  <a:schemeClr val="tx1"/>
                </a:solidFill>
                <a:latin typeface="+mn-lt"/>
                <a:ea typeface="+mn-ea"/>
                <a:cs typeface="+mn-cs"/>
              </a:rPr>
              <a:t>espacio</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que</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queda</a:t>
            </a:r>
            <a:r>
              <a:rPr lang="en-US" sz="1200" i="0" kern="1200" dirty="0" smtClean="0">
                <a:solidFill>
                  <a:schemeClr val="tx1"/>
                </a:solidFill>
                <a:latin typeface="+mn-lt"/>
                <a:ea typeface="+mn-ea"/>
                <a:cs typeface="+mn-cs"/>
              </a:rPr>
              <a:t> se </a:t>
            </a:r>
            <a:r>
              <a:rPr lang="en-US" sz="1200" i="0" kern="1200" dirty="0" err="1" smtClean="0">
                <a:solidFill>
                  <a:schemeClr val="tx1"/>
                </a:solidFill>
                <a:latin typeface="+mn-lt"/>
                <a:ea typeface="+mn-ea"/>
                <a:cs typeface="+mn-cs"/>
              </a:rPr>
              <a:t>puede</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llenar</a:t>
            </a:r>
            <a:r>
              <a:rPr lang="en-US" sz="1200" i="0" kern="1200" dirty="0" smtClean="0">
                <a:solidFill>
                  <a:schemeClr val="tx1"/>
                </a:solidFill>
                <a:latin typeface="+mn-lt"/>
                <a:ea typeface="+mn-ea"/>
                <a:cs typeface="+mn-cs"/>
              </a:rPr>
              <a:t> con un </a:t>
            </a:r>
            <a:r>
              <a:rPr lang="en-US" sz="1200" i="0" kern="1200" dirty="0" err="1" smtClean="0">
                <a:solidFill>
                  <a:schemeClr val="tx1"/>
                </a:solidFill>
                <a:latin typeface="+mn-lt"/>
                <a:ea typeface="+mn-ea"/>
                <a:cs typeface="+mn-cs"/>
              </a:rPr>
              <a:t>cemento</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óseo</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discutido</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más</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adelante</a:t>
            </a:r>
            <a:r>
              <a:rPr lang="en-US" sz="1200" i="0" kern="120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8831E4C4-3DAE-C542-B189-EAE60095310C}" type="slidenum">
              <a:rPr lang="en-US" smtClean="0"/>
              <a:t>37</a:t>
            </a:fld>
            <a:endParaRPr lang="en-US"/>
          </a:p>
        </p:txBody>
      </p:sp>
    </p:spTree>
    <p:extLst>
      <p:ext uri="{BB962C8B-B14F-4D97-AF65-F5344CB8AC3E}">
        <p14:creationId xmlns:p14="http://schemas.microsoft.com/office/powerpoint/2010/main" val="26458958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 la </a:t>
            </a:r>
            <a:r>
              <a:rPr lang="en-US" sz="1200" kern="1200" dirty="0" err="1" smtClean="0">
                <a:solidFill>
                  <a:schemeClr val="tx1"/>
                </a:solidFill>
                <a:latin typeface="+mn-lt"/>
                <a:ea typeface="+mn-ea"/>
                <a:cs typeface="+mn-cs"/>
              </a:rPr>
              <a:t>colocación</a:t>
            </a:r>
            <a:r>
              <a:rPr lang="en-US" sz="1200" kern="1200" dirty="0" smtClean="0">
                <a:solidFill>
                  <a:schemeClr val="tx1"/>
                </a:solidFill>
                <a:latin typeface="+mn-lt"/>
                <a:ea typeface="+mn-ea"/>
                <a:cs typeface="+mn-cs"/>
              </a:rPr>
              <a:t> de </a:t>
            </a:r>
            <a:r>
              <a:rPr lang="en-US" sz="1200" kern="1200" dirty="0" err="1" smtClean="0">
                <a:solidFill>
                  <a:schemeClr val="tx1"/>
                </a:solidFill>
                <a:latin typeface="+mn-lt"/>
                <a:ea typeface="+mn-ea"/>
                <a:cs typeface="+mn-cs"/>
              </a:rPr>
              <a:t>una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aguja</a:t>
            </a:r>
            <a:r>
              <a:rPr lang="en-US" sz="1200" kern="1200" dirty="0" smtClean="0">
                <a:solidFill>
                  <a:schemeClr val="tx1"/>
                </a:solidFill>
                <a:latin typeface="+mn-lt"/>
                <a:ea typeface="+mn-ea"/>
                <a:cs typeface="+mn-cs"/>
              </a:rPr>
              <a:t> o </a:t>
            </a:r>
            <a:r>
              <a:rPr lang="en-US" sz="1200" kern="1200" dirty="0" err="1" smtClean="0">
                <a:solidFill>
                  <a:schemeClr val="tx1"/>
                </a:solidFill>
                <a:latin typeface="+mn-lt"/>
                <a:ea typeface="+mn-ea"/>
                <a:cs typeface="+mn-cs"/>
              </a:rPr>
              <a:t>una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sonda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directamente</a:t>
            </a:r>
            <a:r>
              <a:rPr lang="en-US" sz="1200" kern="1200" dirty="0" smtClean="0">
                <a:solidFill>
                  <a:schemeClr val="tx1"/>
                </a:solidFill>
                <a:latin typeface="+mn-lt"/>
                <a:ea typeface="+mn-ea"/>
                <a:cs typeface="+mn-cs"/>
              </a:rPr>
              <a:t> en un tumor y el </a:t>
            </a:r>
            <a:r>
              <a:rPr lang="en-US" sz="1200" kern="1200" dirty="0" err="1" smtClean="0">
                <a:solidFill>
                  <a:schemeClr val="tx1"/>
                </a:solidFill>
                <a:latin typeface="+mn-lt"/>
                <a:ea typeface="+mn-ea"/>
                <a:cs typeface="+mn-cs"/>
              </a:rPr>
              <a:t>uso</a:t>
            </a:r>
            <a:r>
              <a:rPr lang="en-US" sz="1200" kern="1200" dirty="0" smtClean="0">
                <a:solidFill>
                  <a:schemeClr val="tx1"/>
                </a:solidFill>
                <a:latin typeface="+mn-lt"/>
                <a:ea typeface="+mn-ea"/>
                <a:cs typeface="+mn-cs"/>
              </a:rPr>
              <a:t> de </a:t>
            </a:r>
            <a:r>
              <a:rPr lang="en-US" sz="1200" kern="1200" dirty="0" err="1" smtClean="0">
                <a:solidFill>
                  <a:schemeClr val="tx1"/>
                </a:solidFill>
                <a:latin typeface="+mn-lt"/>
                <a:ea typeface="+mn-ea"/>
                <a:cs typeface="+mn-cs"/>
              </a:rPr>
              <a:t>calor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frío</a:t>
            </a:r>
            <a:r>
              <a:rPr lang="en-US" sz="1200" kern="1200" dirty="0" smtClean="0">
                <a:solidFill>
                  <a:schemeClr val="tx1"/>
                </a:solidFill>
                <a:latin typeface="+mn-lt"/>
                <a:ea typeface="+mn-ea"/>
                <a:cs typeface="+mn-cs"/>
              </a:rPr>
              <a:t>, o un </a:t>
            </a:r>
            <a:r>
              <a:rPr lang="en-US" sz="1200" kern="1200" dirty="0" err="1" smtClean="0">
                <a:solidFill>
                  <a:schemeClr val="tx1"/>
                </a:solidFill>
                <a:latin typeface="+mn-lt"/>
                <a:ea typeface="+mn-ea"/>
                <a:cs typeface="+mn-cs"/>
              </a:rPr>
              <a:t>químico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para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destruirlo</a:t>
            </a:r>
            <a:r>
              <a:rPr lang="en-US" sz="1200" kern="1200" dirty="0" smtClean="0">
                <a:solidFill>
                  <a:schemeClr val="tx1"/>
                </a:solidFill>
                <a:latin typeface="+mn-lt"/>
                <a:ea typeface="+mn-ea"/>
                <a:cs typeface="+mn-cs"/>
              </a:rPr>
              <a:t> se le llama </a:t>
            </a:r>
            <a:r>
              <a:rPr lang="en-US" sz="1200" i="1" kern="1200" dirty="0" err="1" smtClean="0">
                <a:solidFill>
                  <a:schemeClr val="tx1"/>
                </a:solidFill>
                <a:latin typeface="+mn-lt"/>
                <a:ea typeface="+mn-ea"/>
                <a:cs typeface="+mn-cs"/>
              </a:rPr>
              <a:t>ablación</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Ésta</a:t>
            </a:r>
            <a:r>
              <a:rPr lang="en-US" sz="1200" i="0" kern="1200" dirty="0" smtClean="0">
                <a:solidFill>
                  <a:schemeClr val="tx1"/>
                </a:solidFill>
                <a:latin typeface="+mn-lt"/>
                <a:ea typeface="+mn-ea"/>
                <a:cs typeface="+mn-cs"/>
              </a:rPr>
              <a:t> se </a:t>
            </a:r>
            <a:r>
              <a:rPr lang="en-US" sz="1200" i="0" kern="1200" dirty="0" err="1" smtClean="0">
                <a:solidFill>
                  <a:schemeClr val="tx1"/>
                </a:solidFill>
                <a:latin typeface="+mn-lt"/>
                <a:ea typeface="+mn-ea"/>
                <a:cs typeface="+mn-cs"/>
              </a:rPr>
              <a:t>puede</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usar</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únicamente</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si</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uno</a:t>
            </a:r>
            <a:r>
              <a:rPr lang="en-US" sz="1200" i="0" kern="1200" dirty="0" smtClean="0">
                <a:solidFill>
                  <a:schemeClr val="tx1"/>
                </a:solidFill>
                <a:latin typeface="+mn-lt"/>
                <a:ea typeface="+mn-ea"/>
                <a:cs typeface="+mn-cs"/>
              </a:rPr>
              <a:t> o dos </a:t>
            </a:r>
            <a:r>
              <a:rPr lang="en-US" sz="1200" i="0" kern="1200" dirty="0" err="1" smtClean="0">
                <a:solidFill>
                  <a:schemeClr val="tx1"/>
                </a:solidFill>
                <a:latin typeface="+mn-lt"/>
                <a:ea typeface="+mn-ea"/>
                <a:cs typeface="+mn-cs"/>
              </a:rPr>
              <a:t>tumores</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óseos</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están</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causando</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problemas</a:t>
            </a:r>
            <a:r>
              <a:rPr lang="en-US" sz="1200" i="0" kern="1200" dirty="0" smtClean="0">
                <a:solidFill>
                  <a:schemeClr val="tx1"/>
                </a:solidFill>
                <a:latin typeface="+mn-lt"/>
                <a:ea typeface="+mn-ea"/>
                <a:cs typeface="+mn-cs"/>
              </a:rPr>
              <a:t>.</a:t>
            </a:r>
          </a:p>
          <a:p>
            <a:r>
              <a:rPr lang="en-US" sz="1200" i="0" kern="1200" dirty="0" smtClean="0">
                <a:solidFill>
                  <a:schemeClr val="tx1"/>
                </a:solidFill>
                <a:latin typeface="+mn-lt"/>
                <a:ea typeface="+mn-ea"/>
                <a:cs typeface="+mn-cs"/>
              </a:rPr>
              <a:t>Un </a:t>
            </a:r>
            <a:r>
              <a:rPr lang="en-US" sz="1200" i="0" kern="1200" dirty="0" err="1" smtClean="0">
                <a:solidFill>
                  <a:schemeClr val="tx1"/>
                </a:solidFill>
                <a:latin typeface="+mn-lt"/>
                <a:ea typeface="+mn-ea"/>
                <a:cs typeface="+mn-cs"/>
              </a:rPr>
              <a:t>tipo</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común</a:t>
            </a:r>
            <a:r>
              <a:rPr lang="en-US" sz="1200" i="0" kern="1200" dirty="0" smtClean="0">
                <a:solidFill>
                  <a:schemeClr val="tx1"/>
                </a:solidFill>
                <a:latin typeface="+mn-lt"/>
                <a:ea typeface="+mn-ea"/>
                <a:cs typeface="+mn-cs"/>
              </a:rPr>
              <a:t> de </a:t>
            </a:r>
            <a:r>
              <a:rPr lang="en-US" sz="1200" i="0" kern="1200" dirty="0" err="1" smtClean="0">
                <a:solidFill>
                  <a:schemeClr val="tx1"/>
                </a:solidFill>
                <a:latin typeface="+mn-lt"/>
                <a:ea typeface="+mn-ea"/>
                <a:cs typeface="+mn-cs"/>
              </a:rPr>
              <a:t>ablación</a:t>
            </a:r>
            <a:r>
              <a:rPr lang="en-US" sz="1200" i="0" kern="1200" dirty="0" smtClean="0">
                <a:solidFill>
                  <a:schemeClr val="tx1"/>
                </a:solidFill>
                <a:latin typeface="+mn-lt"/>
                <a:ea typeface="+mn-ea"/>
                <a:cs typeface="+mn-cs"/>
              </a:rPr>
              <a:t>, la </a:t>
            </a:r>
            <a:r>
              <a:rPr lang="en-US" sz="1200" i="1" kern="1200" dirty="0" err="1" smtClean="0">
                <a:solidFill>
                  <a:schemeClr val="tx1"/>
                </a:solidFill>
                <a:latin typeface="+mn-lt"/>
                <a:ea typeface="+mn-ea"/>
                <a:cs typeface="+mn-cs"/>
              </a:rPr>
              <a:t>ablación</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por</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radiofrecuencia</a:t>
            </a:r>
            <a:r>
              <a:rPr lang="en-US" sz="1200" i="0" kern="1200" dirty="0" smtClean="0">
                <a:solidFill>
                  <a:schemeClr val="tx1"/>
                </a:solidFill>
                <a:latin typeface="+mn-lt"/>
                <a:ea typeface="+mn-ea"/>
                <a:cs typeface="+mn-cs"/>
              </a:rPr>
              <a:t> (RFA)</a:t>
            </a:r>
            <a:r>
              <a:rPr lang="en-US" sz="1200" i="1"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utiliza</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una</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aguja</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que</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transporta</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una</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corriente</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eléctrica</a:t>
            </a:r>
            <a:r>
              <a:rPr lang="en-US" sz="1200" i="0" kern="1200" dirty="0" smtClean="0">
                <a:solidFill>
                  <a:schemeClr val="tx1"/>
                </a:solidFill>
                <a:latin typeface="+mn-lt"/>
                <a:ea typeface="+mn-ea"/>
                <a:cs typeface="+mn-cs"/>
              </a:rPr>
              <a:t>. El </a:t>
            </a:r>
            <a:r>
              <a:rPr lang="en-US" sz="1200" i="0" kern="1200" dirty="0" err="1" smtClean="0">
                <a:solidFill>
                  <a:schemeClr val="tx1"/>
                </a:solidFill>
                <a:latin typeface="+mn-lt"/>
                <a:ea typeface="+mn-ea"/>
                <a:cs typeface="+mn-cs"/>
              </a:rPr>
              <a:t>extremo</a:t>
            </a:r>
            <a:r>
              <a:rPr lang="en-US" sz="1200" i="0" kern="1200" dirty="0" smtClean="0">
                <a:solidFill>
                  <a:schemeClr val="tx1"/>
                </a:solidFill>
                <a:latin typeface="+mn-lt"/>
                <a:ea typeface="+mn-ea"/>
                <a:cs typeface="+mn-cs"/>
              </a:rPr>
              <a:t> de la </a:t>
            </a:r>
            <a:r>
              <a:rPr lang="en-US" sz="1200" i="0" kern="1200" dirty="0" err="1" smtClean="0">
                <a:solidFill>
                  <a:schemeClr val="tx1"/>
                </a:solidFill>
                <a:latin typeface="+mn-lt"/>
                <a:ea typeface="+mn-ea"/>
                <a:cs typeface="+mn-cs"/>
              </a:rPr>
              <a:t>aguja</a:t>
            </a:r>
            <a:r>
              <a:rPr lang="en-US" sz="1200" i="0" kern="1200" dirty="0" smtClean="0">
                <a:solidFill>
                  <a:schemeClr val="tx1"/>
                </a:solidFill>
                <a:latin typeface="+mn-lt"/>
                <a:ea typeface="+mn-ea"/>
                <a:cs typeface="+mn-cs"/>
              </a:rPr>
              <a:t> se </a:t>
            </a:r>
            <a:r>
              <a:rPr lang="en-US" sz="1200" i="0" kern="1200" dirty="0" err="1" smtClean="0">
                <a:solidFill>
                  <a:schemeClr val="tx1"/>
                </a:solidFill>
                <a:latin typeface="+mn-lt"/>
                <a:ea typeface="+mn-ea"/>
                <a:cs typeface="+mn-cs"/>
              </a:rPr>
              <a:t>coloca</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dentro</a:t>
            </a:r>
            <a:r>
              <a:rPr lang="en-US" sz="1200" i="0" kern="1200" dirty="0" smtClean="0">
                <a:solidFill>
                  <a:schemeClr val="tx1"/>
                </a:solidFill>
                <a:latin typeface="+mn-lt"/>
                <a:ea typeface="+mn-ea"/>
                <a:cs typeface="+mn-cs"/>
              </a:rPr>
              <a:t> del tumor en el </a:t>
            </a:r>
            <a:r>
              <a:rPr lang="en-US" sz="1200" i="0" kern="1200" dirty="0" err="1" smtClean="0">
                <a:solidFill>
                  <a:schemeClr val="tx1"/>
                </a:solidFill>
                <a:latin typeface="+mn-lt"/>
                <a:ea typeface="+mn-ea"/>
                <a:cs typeface="+mn-cs"/>
              </a:rPr>
              <a:t>hueso</a:t>
            </a:r>
            <a:r>
              <a:rPr lang="en-US" sz="1200" i="0" kern="1200" dirty="0" smtClean="0">
                <a:solidFill>
                  <a:schemeClr val="tx1"/>
                </a:solidFill>
                <a:latin typeface="+mn-lt"/>
                <a:ea typeface="+mn-ea"/>
                <a:cs typeface="+mn-cs"/>
              </a:rPr>
              <a:t>. Se </a:t>
            </a:r>
            <a:r>
              <a:rPr lang="en-US" sz="1200" i="0" kern="1200" dirty="0" err="1" smtClean="0">
                <a:solidFill>
                  <a:schemeClr val="tx1"/>
                </a:solidFill>
                <a:latin typeface="+mn-lt"/>
                <a:ea typeface="+mn-ea"/>
                <a:cs typeface="+mn-cs"/>
              </a:rPr>
              <a:t>puede</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utilizar</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una</a:t>
            </a:r>
            <a:r>
              <a:rPr lang="en-US" sz="1200" i="0" kern="1200" dirty="0" smtClean="0">
                <a:solidFill>
                  <a:schemeClr val="tx1"/>
                </a:solidFill>
                <a:latin typeface="+mn-lt"/>
                <a:ea typeface="+mn-ea"/>
                <a:cs typeface="+mn-cs"/>
              </a:rPr>
              <a:t> CT </a:t>
            </a:r>
            <a:r>
              <a:rPr lang="en-US" sz="1200" i="0" kern="1200" dirty="0" err="1" smtClean="0">
                <a:solidFill>
                  <a:schemeClr val="tx1"/>
                </a:solidFill>
                <a:latin typeface="+mn-lt"/>
                <a:ea typeface="+mn-ea"/>
                <a:cs typeface="+mn-cs"/>
              </a:rPr>
              <a:t>para</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asegurar</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que</a:t>
            </a:r>
            <a:r>
              <a:rPr lang="en-US" sz="1200" i="0" kern="1200" dirty="0" smtClean="0">
                <a:solidFill>
                  <a:schemeClr val="tx1"/>
                </a:solidFill>
                <a:latin typeface="+mn-lt"/>
                <a:ea typeface="+mn-ea"/>
                <a:cs typeface="+mn-cs"/>
              </a:rPr>
              <a:t> la </a:t>
            </a:r>
            <a:r>
              <a:rPr lang="en-US" sz="1200" i="0" kern="1200" dirty="0" err="1" smtClean="0">
                <a:solidFill>
                  <a:schemeClr val="tx1"/>
                </a:solidFill>
                <a:latin typeface="+mn-lt"/>
                <a:ea typeface="+mn-ea"/>
                <a:cs typeface="+mn-cs"/>
              </a:rPr>
              <a:t>aguja</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está</a:t>
            </a:r>
            <a:r>
              <a:rPr lang="en-US" sz="1200" i="0" kern="1200" dirty="0" smtClean="0">
                <a:solidFill>
                  <a:schemeClr val="tx1"/>
                </a:solidFill>
                <a:latin typeface="+mn-lt"/>
                <a:ea typeface="+mn-ea"/>
                <a:cs typeface="+mn-cs"/>
              </a:rPr>
              <a:t> en el </a:t>
            </a:r>
            <a:r>
              <a:rPr lang="en-US" sz="1200" i="0" kern="1200" dirty="0" err="1" smtClean="0">
                <a:solidFill>
                  <a:schemeClr val="tx1"/>
                </a:solidFill>
                <a:latin typeface="+mn-lt"/>
                <a:ea typeface="+mn-ea"/>
                <a:cs typeface="+mn-cs"/>
              </a:rPr>
              <a:t>lugar</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correcto</a:t>
            </a:r>
            <a:r>
              <a:rPr lang="en-US" sz="1200" i="0" kern="1200" dirty="0" smtClean="0">
                <a:solidFill>
                  <a:schemeClr val="tx1"/>
                </a:solidFill>
                <a:latin typeface="+mn-lt"/>
                <a:ea typeface="+mn-ea"/>
                <a:cs typeface="+mn-cs"/>
              </a:rPr>
              <a:t>. La </a:t>
            </a:r>
            <a:r>
              <a:rPr lang="en-US" sz="1200" i="0" kern="1200" dirty="0" err="1" smtClean="0">
                <a:solidFill>
                  <a:schemeClr val="tx1"/>
                </a:solidFill>
                <a:latin typeface="+mn-lt"/>
                <a:ea typeface="+mn-ea"/>
                <a:cs typeface="+mn-cs"/>
              </a:rPr>
              <a:t>corriente</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eléctrica</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que</a:t>
            </a:r>
            <a:r>
              <a:rPr lang="en-US" sz="1200" i="0" kern="1200" dirty="0" smtClean="0">
                <a:solidFill>
                  <a:schemeClr val="tx1"/>
                </a:solidFill>
                <a:latin typeface="+mn-lt"/>
                <a:ea typeface="+mn-ea"/>
                <a:cs typeface="+mn-cs"/>
              </a:rPr>
              <a:t> se </a:t>
            </a:r>
            <a:r>
              <a:rPr lang="en-US" sz="1200" i="0" kern="1200" dirty="0" err="1" smtClean="0">
                <a:solidFill>
                  <a:schemeClr val="tx1"/>
                </a:solidFill>
                <a:latin typeface="+mn-lt"/>
                <a:ea typeface="+mn-ea"/>
                <a:cs typeface="+mn-cs"/>
              </a:rPr>
              <a:t>administra</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por</a:t>
            </a:r>
            <a:r>
              <a:rPr lang="en-US" sz="1200" i="0" kern="1200" dirty="0" smtClean="0">
                <a:solidFill>
                  <a:schemeClr val="tx1"/>
                </a:solidFill>
                <a:latin typeface="+mn-lt"/>
                <a:ea typeface="+mn-ea"/>
                <a:cs typeface="+mn-cs"/>
              </a:rPr>
              <a:t> la </a:t>
            </a:r>
            <a:r>
              <a:rPr lang="en-US" sz="1200" i="0" kern="1200" dirty="0" err="1" smtClean="0">
                <a:solidFill>
                  <a:schemeClr val="tx1"/>
                </a:solidFill>
                <a:latin typeface="+mn-lt"/>
                <a:ea typeface="+mn-ea"/>
                <a:cs typeface="+mn-cs"/>
              </a:rPr>
              <a:t>aguja</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calienta</a:t>
            </a:r>
            <a:r>
              <a:rPr lang="en-US" sz="1200" i="0" kern="1200" dirty="0" smtClean="0">
                <a:solidFill>
                  <a:schemeClr val="tx1"/>
                </a:solidFill>
                <a:latin typeface="+mn-lt"/>
                <a:ea typeface="+mn-ea"/>
                <a:cs typeface="+mn-cs"/>
              </a:rPr>
              <a:t> el tumor </a:t>
            </a:r>
            <a:r>
              <a:rPr lang="en-US" sz="1200" i="0" kern="1200" dirty="0" err="1" smtClean="0">
                <a:solidFill>
                  <a:schemeClr val="tx1"/>
                </a:solidFill>
                <a:latin typeface="+mn-lt"/>
                <a:ea typeface="+mn-ea"/>
                <a:cs typeface="+mn-cs"/>
              </a:rPr>
              <a:t>para</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destruirlo</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Por</a:t>
            </a:r>
            <a:r>
              <a:rPr lang="en-US" sz="1200" i="0" kern="1200" dirty="0" smtClean="0">
                <a:solidFill>
                  <a:schemeClr val="tx1"/>
                </a:solidFill>
                <a:latin typeface="+mn-lt"/>
                <a:ea typeface="+mn-ea"/>
                <a:cs typeface="+mn-cs"/>
              </a:rPr>
              <a:t> lo general, la RFA se </a:t>
            </a:r>
            <a:r>
              <a:rPr lang="en-US" sz="1200" i="0" kern="1200" dirty="0" err="1" smtClean="0">
                <a:solidFill>
                  <a:schemeClr val="tx1"/>
                </a:solidFill>
                <a:latin typeface="+mn-lt"/>
                <a:ea typeface="+mn-ea"/>
                <a:cs typeface="+mn-cs"/>
              </a:rPr>
              <a:t>hace</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mientras</a:t>
            </a:r>
            <a:r>
              <a:rPr lang="en-US" sz="1200" i="0" kern="1200" dirty="0" smtClean="0">
                <a:solidFill>
                  <a:schemeClr val="tx1"/>
                </a:solidFill>
                <a:latin typeface="+mn-lt"/>
                <a:ea typeface="+mn-ea"/>
                <a:cs typeface="+mn-cs"/>
              </a:rPr>
              <a:t> el </a:t>
            </a:r>
            <a:r>
              <a:rPr lang="en-US" sz="1200" i="0" kern="1200" dirty="0" err="1" smtClean="0">
                <a:solidFill>
                  <a:schemeClr val="tx1"/>
                </a:solidFill>
                <a:latin typeface="+mn-lt"/>
                <a:ea typeface="+mn-ea"/>
                <a:cs typeface="+mn-cs"/>
              </a:rPr>
              <a:t>paciente</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está</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bajo</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anestesia</a:t>
            </a:r>
            <a:r>
              <a:rPr lang="en-US" sz="1200" i="0" kern="1200" dirty="0" smtClean="0">
                <a:solidFill>
                  <a:schemeClr val="tx1"/>
                </a:solidFill>
                <a:latin typeface="+mn-lt"/>
                <a:ea typeface="+mn-ea"/>
                <a:cs typeface="+mn-cs"/>
              </a:rPr>
              <a:t> general (</a:t>
            </a:r>
            <a:r>
              <a:rPr lang="en-US" sz="1200" i="0" kern="1200" dirty="0" err="1" smtClean="0">
                <a:solidFill>
                  <a:schemeClr val="tx1"/>
                </a:solidFill>
                <a:latin typeface="+mn-lt"/>
                <a:ea typeface="+mn-ea"/>
                <a:cs typeface="+mn-cs"/>
              </a:rPr>
              <a:t>dormido</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profundamente</a:t>
            </a:r>
            <a:r>
              <a:rPr lang="en-US" sz="1200" i="0" kern="1200" dirty="0" smtClean="0">
                <a:solidFill>
                  <a:schemeClr val="tx1"/>
                </a:solidFill>
                <a:latin typeface="+mn-lt"/>
                <a:ea typeface="+mn-ea"/>
                <a:cs typeface="+mn-cs"/>
              </a:rPr>
              <a:t> sin </a:t>
            </a:r>
            <a:r>
              <a:rPr lang="en-US" sz="1200" i="0" kern="1200" dirty="0" err="1" smtClean="0">
                <a:solidFill>
                  <a:schemeClr val="tx1"/>
                </a:solidFill>
                <a:latin typeface="+mn-lt"/>
                <a:ea typeface="+mn-ea"/>
                <a:cs typeface="+mn-cs"/>
              </a:rPr>
              <a:t>que</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sienta</a:t>
            </a:r>
            <a:r>
              <a:rPr lang="en-US" sz="1200" i="0" kern="1200" dirty="0" smtClean="0">
                <a:solidFill>
                  <a:schemeClr val="tx1"/>
                </a:solidFill>
                <a:latin typeface="+mn-lt"/>
                <a:ea typeface="+mn-ea"/>
                <a:cs typeface="+mn-cs"/>
              </a:rPr>
              <a:t> dolor).</a:t>
            </a:r>
          </a:p>
          <a:p>
            <a:r>
              <a:rPr lang="en-US" sz="1200" i="0" kern="1200" dirty="0" smtClean="0">
                <a:solidFill>
                  <a:schemeClr val="tx1"/>
                </a:solidFill>
                <a:latin typeface="+mn-lt"/>
                <a:ea typeface="+mn-ea"/>
                <a:cs typeface="+mn-cs"/>
              </a:rPr>
              <a:t>En </a:t>
            </a:r>
            <a:r>
              <a:rPr lang="en-US" sz="1200" i="0" kern="1200" dirty="0" err="1" smtClean="0">
                <a:solidFill>
                  <a:schemeClr val="tx1"/>
                </a:solidFill>
                <a:latin typeface="+mn-lt"/>
                <a:ea typeface="+mn-ea"/>
                <a:cs typeface="+mn-cs"/>
              </a:rPr>
              <a:t>otro</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tipo</a:t>
            </a:r>
            <a:r>
              <a:rPr lang="en-US" sz="1200" i="0" kern="1200" dirty="0" smtClean="0">
                <a:solidFill>
                  <a:schemeClr val="tx1"/>
                </a:solidFill>
                <a:latin typeface="+mn-lt"/>
                <a:ea typeface="+mn-ea"/>
                <a:cs typeface="+mn-cs"/>
              </a:rPr>
              <a:t> de </a:t>
            </a:r>
            <a:r>
              <a:rPr lang="en-US" sz="1200" i="0" kern="1200" dirty="0" err="1" smtClean="0">
                <a:solidFill>
                  <a:schemeClr val="tx1"/>
                </a:solidFill>
                <a:latin typeface="+mn-lt"/>
                <a:ea typeface="+mn-ea"/>
                <a:cs typeface="+mn-cs"/>
              </a:rPr>
              <a:t>ablación</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llamada</a:t>
            </a:r>
            <a:r>
              <a:rPr lang="en-US" sz="1200" i="0"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crioablación</a:t>
            </a:r>
            <a:r>
              <a:rPr lang="en-US" sz="1200" i="0" kern="1200" dirty="0" smtClean="0">
                <a:solidFill>
                  <a:schemeClr val="tx1"/>
                </a:solidFill>
                <a:latin typeface="+mn-lt"/>
                <a:ea typeface="+mn-ea"/>
                <a:cs typeface="+mn-cs"/>
              </a:rPr>
              <a:t>, se </a:t>
            </a:r>
            <a:r>
              <a:rPr lang="en-US" sz="1200" i="0" kern="1200" dirty="0" err="1" smtClean="0">
                <a:solidFill>
                  <a:schemeClr val="tx1"/>
                </a:solidFill>
                <a:latin typeface="+mn-lt"/>
                <a:ea typeface="+mn-ea"/>
                <a:cs typeface="+mn-cs"/>
              </a:rPr>
              <a:t>coloca</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una</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sonda</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muy</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fría</a:t>
            </a:r>
            <a:r>
              <a:rPr lang="en-US" sz="1200" i="0" kern="1200" dirty="0" smtClean="0">
                <a:solidFill>
                  <a:schemeClr val="tx1"/>
                </a:solidFill>
                <a:latin typeface="+mn-lt"/>
                <a:ea typeface="+mn-ea"/>
                <a:cs typeface="+mn-cs"/>
              </a:rPr>
              <a:t> en el tumor </a:t>
            </a:r>
            <a:r>
              <a:rPr lang="en-US" sz="1200" i="0" kern="1200" dirty="0" err="1" smtClean="0">
                <a:solidFill>
                  <a:schemeClr val="tx1"/>
                </a:solidFill>
                <a:latin typeface="+mn-lt"/>
                <a:ea typeface="+mn-ea"/>
                <a:cs typeface="+mn-cs"/>
              </a:rPr>
              <a:t>para</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congelarlo</a:t>
            </a:r>
            <a:r>
              <a:rPr lang="en-US" sz="1200" i="0" kern="1200" dirty="0" smtClean="0">
                <a:solidFill>
                  <a:schemeClr val="tx1"/>
                </a:solidFill>
                <a:latin typeface="+mn-lt"/>
                <a:ea typeface="+mn-ea"/>
                <a:cs typeface="+mn-cs"/>
              </a:rPr>
              <a:t>, lo </a:t>
            </a:r>
            <a:r>
              <a:rPr lang="en-US" sz="1200" i="0" kern="1200" dirty="0" err="1" smtClean="0">
                <a:solidFill>
                  <a:schemeClr val="tx1"/>
                </a:solidFill>
                <a:latin typeface="+mn-lt"/>
                <a:ea typeface="+mn-ea"/>
                <a:cs typeface="+mn-cs"/>
              </a:rPr>
              <a:t>que</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destruye</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las</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células</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cancerosas</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Otros</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métodos</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utilizan</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calor</a:t>
            </a:r>
            <a:r>
              <a:rPr lang="en-US" sz="1200" i="0"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termoterapia</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intersticial</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inducida</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por</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láser</a:t>
            </a:r>
            <a:r>
              <a:rPr lang="en-US" sz="1200" i="0" kern="1200" dirty="0" smtClean="0">
                <a:solidFill>
                  <a:schemeClr val="tx1"/>
                </a:solidFill>
                <a:latin typeface="+mn-lt"/>
                <a:ea typeface="+mn-ea"/>
                <a:cs typeface="+mn-cs"/>
              </a:rPr>
              <a:t>) o alcohol </a:t>
            </a:r>
            <a:r>
              <a:rPr lang="en-US" sz="1200" i="0" kern="1200" dirty="0" err="1" smtClean="0">
                <a:solidFill>
                  <a:schemeClr val="tx1"/>
                </a:solidFill>
                <a:latin typeface="+mn-lt"/>
                <a:ea typeface="+mn-ea"/>
                <a:cs typeface="+mn-cs"/>
              </a:rPr>
              <a:t>para</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destruir</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las</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células</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Una</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vez</a:t>
            </a:r>
            <a:r>
              <a:rPr lang="en-US" sz="1200" i="0" kern="1200" dirty="0" smtClean="0">
                <a:solidFill>
                  <a:schemeClr val="tx1"/>
                </a:solidFill>
                <a:latin typeface="+mn-lt"/>
                <a:ea typeface="+mn-ea"/>
                <a:cs typeface="+mn-cs"/>
              </a:rPr>
              <a:t> se </a:t>
            </a:r>
            <a:r>
              <a:rPr lang="en-US" sz="1200" i="0" kern="1200" dirty="0" err="1" smtClean="0">
                <a:solidFill>
                  <a:schemeClr val="tx1"/>
                </a:solidFill>
                <a:latin typeface="+mn-lt"/>
                <a:ea typeface="+mn-ea"/>
                <a:cs typeface="+mn-cs"/>
              </a:rPr>
              <a:t>destruye</a:t>
            </a:r>
            <a:r>
              <a:rPr lang="en-US" sz="1200" i="0" kern="1200" dirty="0" smtClean="0">
                <a:solidFill>
                  <a:schemeClr val="tx1"/>
                </a:solidFill>
                <a:latin typeface="+mn-lt"/>
                <a:ea typeface="+mn-ea"/>
                <a:cs typeface="+mn-cs"/>
              </a:rPr>
              <a:t> el </a:t>
            </a:r>
            <a:r>
              <a:rPr lang="en-US" sz="1200" i="0" kern="1200" dirty="0" err="1" smtClean="0">
                <a:solidFill>
                  <a:schemeClr val="tx1"/>
                </a:solidFill>
                <a:latin typeface="+mn-lt"/>
                <a:ea typeface="+mn-ea"/>
                <a:cs typeface="+mn-cs"/>
              </a:rPr>
              <a:t>tejido</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canceroso</a:t>
            </a:r>
            <a:r>
              <a:rPr lang="en-US" sz="1200" i="0" kern="1200" dirty="0" smtClean="0">
                <a:solidFill>
                  <a:schemeClr val="tx1"/>
                </a:solidFill>
                <a:latin typeface="+mn-lt"/>
                <a:ea typeface="+mn-ea"/>
                <a:cs typeface="+mn-cs"/>
              </a:rPr>
              <a:t>, el </a:t>
            </a:r>
            <a:r>
              <a:rPr lang="en-US" sz="1200" i="0" kern="1200" dirty="0" err="1" smtClean="0">
                <a:solidFill>
                  <a:schemeClr val="tx1"/>
                </a:solidFill>
                <a:latin typeface="+mn-lt"/>
                <a:ea typeface="+mn-ea"/>
                <a:cs typeface="+mn-cs"/>
              </a:rPr>
              <a:t>espacio</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que</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queda</a:t>
            </a:r>
            <a:r>
              <a:rPr lang="en-US" sz="1200" i="0" kern="1200" dirty="0" smtClean="0">
                <a:solidFill>
                  <a:schemeClr val="tx1"/>
                </a:solidFill>
                <a:latin typeface="+mn-lt"/>
                <a:ea typeface="+mn-ea"/>
                <a:cs typeface="+mn-cs"/>
              </a:rPr>
              <a:t> se </a:t>
            </a:r>
            <a:r>
              <a:rPr lang="en-US" sz="1200" i="0" kern="1200" dirty="0" err="1" smtClean="0">
                <a:solidFill>
                  <a:schemeClr val="tx1"/>
                </a:solidFill>
                <a:latin typeface="+mn-lt"/>
                <a:ea typeface="+mn-ea"/>
                <a:cs typeface="+mn-cs"/>
              </a:rPr>
              <a:t>puede</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llenar</a:t>
            </a:r>
            <a:r>
              <a:rPr lang="en-US" sz="1200" i="0" kern="1200" dirty="0" smtClean="0">
                <a:solidFill>
                  <a:schemeClr val="tx1"/>
                </a:solidFill>
                <a:latin typeface="+mn-lt"/>
                <a:ea typeface="+mn-ea"/>
                <a:cs typeface="+mn-cs"/>
              </a:rPr>
              <a:t> con un </a:t>
            </a:r>
            <a:r>
              <a:rPr lang="en-US" sz="1200" i="0" kern="1200" dirty="0" err="1" smtClean="0">
                <a:solidFill>
                  <a:schemeClr val="tx1"/>
                </a:solidFill>
                <a:latin typeface="+mn-lt"/>
                <a:ea typeface="+mn-ea"/>
                <a:cs typeface="+mn-cs"/>
              </a:rPr>
              <a:t>cemento</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óseo</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discutido</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más</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adelante</a:t>
            </a:r>
            <a:r>
              <a:rPr lang="en-US" sz="1200" i="0" kern="120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8831E4C4-3DAE-C542-B189-EAE60095310C}" type="slidenum">
              <a:rPr lang="en-US" smtClean="0"/>
              <a:t>38</a:t>
            </a:fld>
            <a:endParaRPr lang="en-US"/>
          </a:p>
        </p:txBody>
      </p:sp>
    </p:spTree>
    <p:extLst>
      <p:ext uri="{BB962C8B-B14F-4D97-AF65-F5344CB8AC3E}">
        <p14:creationId xmlns:p14="http://schemas.microsoft.com/office/powerpoint/2010/main" val="26458958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err="1" smtClean="0">
                <a:solidFill>
                  <a:schemeClr val="tx1"/>
                </a:solidFill>
                <a:latin typeface="+mn-lt"/>
                <a:ea typeface="+mn-ea"/>
                <a:cs typeface="+mn-cs"/>
              </a:rPr>
              <a:t>Cemento</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óseo</a:t>
            </a:r>
            <a:endParaRPr lang="en-US" sz="1200" b="1" kern="1200" dirty="0" smtClean="0">
              <a:solidFill>
                <a:schemeClr val="tx1"/>
              </a:solidFill>
              <a:latin typeface="+mn-lt"/>
              <a:ea typeface="+mn-ea"/>
              <a:cs typeface="+mn-cs"/>
            </a:endParaRPr>
          </a:p>
          <a:p>
            <a:r>
              <a:rPr lang="en-US" sz="1200" b="0" kern="1200" dirty="0" err="1" smtClean="0">
                <a:solidFill>
                  <a:schemeClr val="tx1"/>
                </a:solidFill>
                <a:latin typeface="+mn-lt"/>
                <a:ea typeface="+mn-ea"/>
                <a:cs typeface="+mn-cs"/>
              </a:rPr>
              <a:t>Una</a:t>
            </a:r>
            <a:r>
              <a:rPr lang="en-US" sz="1200" b="0" kern="1200" dirty="0" smtClean="0">
                <a:solidFill>
                  <a:schemeClr val="tx1"/>
                </a:solidFill>
                <a:latin typeface="+mn-lt"/>
                <a:ea typeface="+mn-ea"/>
                <a:cs typeface="+mn-cs"/>
              </a:rPr>
              <a:t> </a:t>
            </a:r>
            <a:r>
              <a:rPr lang="en-US" sz="1200" b="0" kern="1200" dirty="0" err="1" smtClean="0">
                <a:solidFill>
                  <a:schemeClr val="tx1"/>
                </a:solidFill>
                <a:latin typeface="+mn-lt"/>
                <a:ea typeface="+mn-ea"/>
                <a:cs typeface="+mn-cs"/>
              </a:rPr>
              <a:t>opción</a:t>
            </a:r>
            <a:r>
              <a:rPr lang="en-US" sz="1200" b="0" kern="1200" dirty="0" smtClean="0">
                <a:solidFill>
                  <a:schemeClr val="tx1"/>
                </a:solidFill>
                <a:latin typeface="+mn-lt"/>
                <a:ea typeface="+mn-ea"/>
                <a:cs typeface="+mn-cs"/>
              </a:rPr>
              <a:t> </a:t>
            </a:r>
            <a:r>
              <a:rPr lang="en-US" sz="1200" b="0" kern="1200" dirty="0" err="1" smtClean="0">
                <a:solidFill>
                  <a:schemeClr val="tx1"/>
                </a:solidFill>
                <a:latin typeface="+mn-lt"/>
                <a:ea typeface="+mn-ea"/>
                <a:cs typeface="+mn-cs"/>
              </a:rPr>
              <a:t>para</a:t>
            </a:r>
            <a:r>
              <a:rPr lang="en-US" sz="1200" b="0" kern="1200" dirty="0" smtClean="0">
                <a:solidFill>
                  <a:schemeClr val="tx1"/>
                </a:solidFill>
                <a:latin typeface="+mn-lt"/>
                <a:ea typeface="+mn-ea"/>
                <a:cs typeface="+mn-cs"/>
              </a:rPr>
              <a:t> </a:t>
            </a:r>
            <a:r>
              <a:rPr lang="en-US" sz="1200" b="0" kern="1200" dirty="0" err="1" smtClean="0">
                <a:solidFill>
                  <a:schemeClr val="tx1"/>
                </a:solidFill>
                <a:latin typeface="+mn-lt"/>
                <a:ea typeface="+mn-ea"/>
                <a:cs typeface="+mn-cs"/>
              </a:rPr>
              <a:t>algunas</a:t>
            </a:r>
            <a:r>
              <a:rPr lang="en-US" sz="1200" b="0" kern="1200" dirty="0" smtClean="0">
                <a:solidFill>
                  <a:schemeClr val="tx1"/>
                </a:solidFill>
                <a:latin typeface="+mn-lt"/>
                <a:ea typeface="+mn-ea"/>
                <a:cs typeface="+mn-cs"/>
              </a:rPr>
              <a:t> personas </a:t>
            </a:r>
            <a:r>
              <a:rPr lang="en-US" sz="1200" b="0" kern="1200" dirty="0" err="1" smtClean="0">
                <a:solidFill>
                  <a:schemeClr val="tx1"/>
                </a:solidFill>
                <a:latin typeface="+mn-lt"/>
                <a:ea typeface="+mn-ea"/>
                <a:cs typeface="+mn-cs"/>
              </a:rPr>
              <a:t>consiste</a:t>
            </a:r>
            <a:r>
              <a:rPr lang="en-US" sz="1200" b="0" kern="1200" dirty="0" smtClean="0">
                <a:solidFill>
                  <a:schemeClr val="tx1"/>
                </a:solidFill>
                <a:latin typeface="+mn-lt"/>
                <a:ea typeface="+mn-ea"/>
                <a:cs typeface="+mn-cs"/>
              </a:rPr>
              <a:t> en </a:t>
            </a:r>
            <a:r>
              <a:rPr lang="en-US" sz="1200" b="0" kern="1200" dirty="0" err="1" smtClean="0">
                <a:solidFill>
                  <a:schemeClr val="tx1"/>
                </a:solidFill>
                <a:latin typeface="+mn-lt"/>
                <a:ea typeface="+mn-ea"/>
                <a:cs typeface="+mn-cs"/>
              </a:rPr>
              <a:t>inyecciones</a:t>
            </a:r>
            <a:r>
              <a:rPr lang="en-US" sz="1200" b="0" kern="1200" dirty="0" smtClean="0">
                <a:solidFill>
                  <a:schemeClr val="tx1"/>
                </a:solidFill>
                <a:latin typeface="+mn-lt"/>
                <a:ea typeface="+mn-ea"/>
                <a:cs typeface="+mn-cs"/>
              </a:rPr>
              <a:t> de un </a:t>
            </a:r>
            <a:r>
              <a:rPr lang="en-US" sz="1200" b="0" kern="1200" dirty="0" err="1" smtClean="0">
                <a:solidFill>
                  <a:schemeClr val="tx1"/>
                </a:solidFill>
                <a:latin typeface="+mn-lt"/>
                <a:ea typeface="+mn-ea"/>
                <a:cs typeface="+mn-cs"/>
              </a:rPr>
              <a:t>cemento</a:t>
            </a:r>
            <a:r>
              <a:rPr lang="en-US" sz="1200" b="0" kern="1200" dirty="0" smtClean="0">
                <a:solidFill>
                  <a:schemeClr val="tx1"/>
                </a:solidFill>
                <a:latin typeface="+mn-lt"/>
                <a:ea typeface="+mn-ea"/>
                <a:cs typeface="+mn-cs"/>
              </a:rPr>
              <a:t> o </a:t>
            </a:r>
            <a:r>
              <a:rPr lang="en-US" sz="1200" b="0" kern="1200" dirty="0" err="1" smtClean="0">
                <a:solidFill>
                  <a:schemeClr val="tx1"/>
                </a:solidFill>
                <a:latin typeface="+mn-lt"/>
                <a:ea typeface="+mn-ea"/>
                <a:cs typeface="+mn-cs"/>
              </a:rPr>
              <a:t>pegamento</a:t>
            </a:r>
            <a:r>
              <a:rPr lang="en-US" sz="1200" b="0" kern="1200" dirty="0" smtClean="0">
                <a:solidFill>
                  <a:schemeClr val="tx1"/>
                </a:solidFill>
                <a:latin typeface="+mn-lt"/>
                <a:ea typeface="+mn-ea"/>
                <a:cs typeface="+mn-cs"/>
              </a:rPr>
              <a:t> </a:t>
            </a:r>
            <a:r>
              <a:rPr lang="en-US" sz="1200" b="0" kern="1200" dirty="0" err="1" smtClean="0">
                <a:solidFill>
                  <a:schemeClr val="tx1"/>
                </a:solidFill>
                <a:latin typeface="+mn-lt"/>
                <a:ea typeface="+mn-ea"/>
                <a:cs typeface="+mn-cs"/>
              </a:rPr>
              <a:t>óseo</a:t>
            </a:r>
            <a:r>
              <a:rPr lang="en-US" sz="1200" b="0" kern="1200" dirty="0" smtClean="0">
                <a:solidFill>
                  <a:schemeClr val="tx1"/>
                </a:solidFill>
                <a:latin typeface="+mn-lt"/>
                <a:ea typeface="+mn-ea"/>
                <a:cs typeface="+mn-cs"/>
              </a:rPr>
              <a:t> de </a:t>
            </a:r>
            <a:r>
              <a:rPr lang="en-US" sz="1200" b="0" kern="1200" dirty="0" err="1" smtClean="0">
                <a:solidFill>
                  <a:schemeClr val="tx1"/>
                </a:solidFill>
                <a:latin typeface="+mn-lt"/>
                <a:ea typeface="+mn-ea"/>
                <a:cs typeface="+mn-cs"/>
              </a:rPr>
              <a:t>rápida</a:t>
            </a:r>
            <a:r>
              <a:rPr lang="en-US" sz="1200" b="0" kern="1200" dirty="0" smtClean="0">
                <a:solidFill>
                  <a:schemeClr val="tx1"/>
                </a:solidFill>
                <a:latin typeface="+mn-lt"/>
                <a:ea typeface="+mn-ea"/>
                <a:cs typeface="+mn-cs"/>
              </a:rPr>
              <a:t> </a:t>
            </a:r>
            <a:r>
              <a:rPr lang="en-US" sz="1200" b="0" kern="1200" dirty="0" err="1" smtClean="0">
                <a:solidFill>
                  <a:schemeClr val="tx1"/>
                </a:solidFill>
                <a:latin typeface="+mn-lt"/>
                <a:ea typeface="+mn-ea"/>
                <a:cs typeface="+mn-cs"/>
              </a:rPr>
              <a:t>acción</a:t>
            </a:r>
            <a:r>
              <a:rPr lang="en-US" sz="1200" b="0" kern="1200" dirty="0" smtClean="0">
                <a:solidFill>
                  <a:schemeClr val="tx1"/>
                </a:solidFill>
                <a:latin typeface="+mn-lt"/>
                <a:ea typeface="+mn-ea"/>
                <a:cs typeface="+mn-cs"/>
              </a:rPr>
              <a:t> </a:t>
            </a:r>
            <a:r>
              <a:rPr lang="en-US" sz="1200" b="0" kern="1200" dirty="0" err="1" smtClean="0">
                <a:solidFill>
                  <a:schemeClr val="tx1"/>
                </a:solidFill>
                <a:latin typeface="+mn-lt"/>
                <a:ea typeface="+mn-ea"/>
                <a:cs typeface="+mn-cs"/>
              </a:rPr>
              <a:t>llamado</a:t>
            </a:r>
            <a:r>
              <a:rPr lang="en-US" sz="1200" b="0" kern="1200" dirty="0" smtClean="0">
                <a:solidFill>
                  <a:schemeClr val="tx1"/>
                </a:solidFill>
                <a:latin typeface="+mn-lt"/>
                <a:ea typeface="+mn-ea"/>
                <a:cs typeface="+mn-cs"/>
              </a:rPr>
              <a:t> </a:t>
            </a:r>
            <a:r>
              <a:rPr lang="en-US" sz="1200" b="0" kern="1200" dirty="0" err="1" smtClean="0">
                <a:solidFill>
                  <a:schemeClr val="tx1"/>
                </a:solidFill>
                <a:latin typeface="+mn-lt"/>
                <a:ea typeface="+mn-ea"/>
                <a:cs typeface="+mn-cs"/>
              </a:rPr>
              <a:t>polimetilmetacrilato</a:t>
            </a:r>
            <a:r>
              <a:rPr lang="en-US" sz="1200" b="0" kern="1200" dirty="0" smtClean="0">
                <a:solidFill>
                  <a:schemeClr val="tx1"/>
                </a:solidFill>
                <a:latin typeface="+mn-lt"/>
                <a:ea typeface="+mn-ea"/>
                <a:cs typeface="+mn-cs"/>
              </a:rPr>
              <a:t> o PMMA </a:t>
            </a:r>
            <a:r>
              <a:rPr lang="en-US" sz="1200" b="0" kern="1200" dirty="0" err="1" smtClean="0">
                <a:solidFill>
                  <a:schemeClr val="tx1"/>
                </a:solidFill>
                <a:latin typeface="+mn-lt"/>
                <a:ea typeface="+mn-ea"/>
                <a:cs typeface="+mn-cs"/>
              </a:rPr>
              <a:t>para</a:t>
            </a:r>
            <a:r>
              <a:rPr lang="en-US" sz="1200" b="0" kern="1200" dirty="0" smtClean="0">
                <a:solidFill>
                  <a:schemeClr val="tx1"/>
                </a:solidFill>
                <a:latin typeface="+mn-lt"/>
                <a:ea typeface="+mn-ea"/>
                <a:cs typeface="+mn-cs"/>
              </a:rPr>
              <a:t> </a:t>
            </a:r>
            <a:r>
              <a:rPr lang="en-US" sz="1200" b="0" kern="1200" dirty="0" err="1" smtClean="0">
                <a:solidFill>
                  <a:schemeClr val="tx1"/>
                </a:solidFill>
                <a:latin typeface="+mn-lt"/>
                <a:ea typeface="+mn-ea"/>
                <a:cs typeface="+mn-cs"/>
              </a:rPr>
              <a:t>fortalecer</a:t>
            </a:r>
            <a:r>
              <a:rPr lang="en-US" sz="1200" b="0" kern="1200" dirty="0" smtClean="0">
                <a:solidFill>
                  <a:schemeClr val="tx1"/>
                </a:solidFill>
                <a:latin typeface="+mn-lt"/>
                <a:ea typeface="+mn-ea"/>
                <a:cs typeface="+mn-cs"/>
              </a:rPr>
              <a:t> y </a:t>
            </a:r>
            <a:r>
              <a:rPr lang="en-US" sz="1200" b="0" kern="1200" dirty="0" err="1" smtClean="0">
                <a:solidFill>
                  <a:schemeClr val="tx1"/>
                </a:solidFill>
                <a:latin typeface="+mn-lt"/>
                <a:ea typeface="+mn-ea"/>
                <a:cs typeface="+mn-cs"/>
              </a:rPr>
              <a:t>estabilizar</a:t>
            </a:r>
            <a:r>
              <a:rPr lang="en-US" sz="1200" b="0" kern="1200" dirty="0" smtClean="0">
                <a:solidFill>
                  <a:schemeClr val="tx1"/>
                </a:solidFill>
                <a:latin typeface="+mn-lt"/>
                <a:ea typeface="+mn-ea"/>
                <a:cs typeface="+mn-cs"/>
              </a:rPr>
              <a:t> un </a:t>
            </a:r>
            <a:r>
              <a:rPr lang="en-US" sz="1200" b="0" kern="1200" dirty="0" err="1" smtClean="0">
                <a:solidFill>
                  <a:schemeClr val="tx1"/>
                </a:solidFill>
                <a:latin typeface="+mn-lt"/>
                <a:ea typeface="+mn-ea"/>
                <a:cs typeface="+mn-cs"/>
              </a:rPr>
              <a:t>hueso</a:t>
            </a:r>
            <a:r>
              <a:rPr lang="en-US" sz="1200" b="0" kern="1200" dirty="0" smtClean="0">
                <a:solidFill>
                  <a:schemeClr val="tx1"/>
                </a:solidFill>
                <a:latin typeface="+mn-lt"/>
                <a:ea typeface="+mn-ea"/>
                <a:cs typeface="+mn-cs"/>
              </a:rPr>
              <a:t>. </a:t>
            </a:r>
            <a:r>
              <a:rPr lang="en-US" sz="1200" b="0" kern="1200" dirty="0" err="1" smtClean="0">
                <a:solidFill>
                  <a:schemeClr val="tx1"/>
                </a:solidFill>
                <a:latin typeface="+mn-lt"/>
                <a:ea typeface="+mn-ea"/>
                <a:cs typeface="+mn-cs"/>
              </a:rPr>
              <a:t>Cuando</a:t>
            </a:r>
            <a:r>
              <a:rPr lang="en-US" sz="1200" b="0" kern="1200" dirty="0" smtClean="0">
                <a:solidFill>
                  <a:schemeClr val="tx1"/>
                </a:solidFill>
                <a:latin typeface="+mn-lt"/>
                <a:ea typeface="+mn-ea"/>
                <a:cs typeface="+mn-cs"/>
              </a:rPr>
              <a:t> el PMMA se </a:t>
            </a:r>
            <a:r>
              <a:rPr lang="en-US" sz="1200" b="0" kern="1200" dirty="0" err="1" smtClean="0">
                <a:solidFill>
                  <a:schemeClr val="tx1"/>
                </a:solidFill>
                <a:latin typeface="+mn-lt"/>
                <a:ea typeface="+mn-ea"/>
                <a:cs typeface="+mn-cs"/>
              </a:rPr>
              <a:t>inyecta</a:t>
            </a:r>
            <a:r>
              <a:rPr lang="en-US" sz="1200" b="0" kern="1200" dirty="0" smtClean="0">
                <a:solidFill>
                  <a:schemeClr val="tx1"/>
                </a:solidFill>
                <a:latin typeface="+mn-lt"/>
                <a:ea typeface="+mn-ea"/>
                <a:cs typeface="+mn-cs"/>
              </a:rPr>
              <a:t> en un </a:t>
            </a:r>
            <a:r>
              <a:rPr lang="en-US" sz="1200" b="0" kern="1200" dirty="0" err="1" smtClean="0">
                <a:solidFill>
                  <a:schemeClr val="tx1"/>
                </a:solidFill>
                <a:latin typeface="+mn-lt"/>
                <a:ea typeface="+mn-ea"/>
                <a:cs typeface="+mn-cs"/>
              </a:rPr>
              <a:t>hueso</a:t>
            </a:r>
            <a:r>
              <a:rPr lang="en-US" sz="1200" b="0" kern="1200" dirty="0" smtClean="0">
                <a:solidFill>
                  <a:schemeClr val="tx1"/>
                </a:solidFill>
                <a:latin typeface="+mn-lt"/>
                <a:ea typeface="+mn-ea"/>
                <a:cs typeface="+mn-cs"/>
              </a:rPr>
              <a:t> vertebral se le llama </a:t>
            </a:r>
            <a:r>
              <a:rPr lang="en-US" sz="1200" b="0" i="1" kern="1200" dirty="0" err="1" smtClean="0">
                <a:solidFill>
                  <a:schemeClr val="tx1"/>
                </a:solidFill>
                <a:latin typeface="+mn-lt"/>
                <a:ea typeface="+mn-ea"/>
                <a:cs typeface="+mn-cs"/>
              </a:rPr>
              <a:t>vertebroplastía</a:t>
            </a:r>
            <a:r>
              <a:rPr lang="en-US" sz="1200" b="0" i="1" kern="1200" dirty="0" smtClean="0">
                <a:solidFill>
                  <a:schemeClr val="tx1"/>
                </a:solidFill>
                <a:latin typeface="+mn-lt"/>
                <a:ea typeface="+mn-ea"/>
                <a:cs typeface="+mn-cs"/>
              </a:rPr>
              <a:t> </a:t>
            </a:r>
            <a:r>
              <a:rPr lang="en-US" sz="1200" b="0" i="0" kern="1200" dirty="0" smtClean="0">
                <a:solidFill>
                  <a:schemeClr val="tx1"/>
                </a:solidFill>
                <a:latin typeface="+mn-lt"/>
                <a:ea typeface="+mn-ea"/>
                <a:cs typeface="+mn-cs"/>
              </a:rPr>
              <a:t>o </a:t>
            </a:r>
            <a:r>
              <a:rPr lang="en-US" sz="1200" b="0" i="1" kern="1200" dirty="0" err="1" smtClean="0">
                <a:solidFill>
                  <a:schemeClr val="tx1"/>
                </a:solidFill>
                <a:latin typeface="+mn-lt"/>
                <a:ea typeface="+mn-ea"/>
                <a:cs typeface="+mn-cs"/>
              </a:rPr>
              <a:t>kifoplastía</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Esto</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ayuda</a:t>
            </a:r>
            <a:r>
              <a:rPr lang="en-US" sz="1200" b="0" i="0" kern="1200" dirty="0" smtClean="0">
                <a:solidFill>
                  <a:schemeClr val="tx1"/>
                </a:solidFill>
                <a:latin typeface="+mn-lt"/>
                <a:ea typeface="+mn-ea"/>
                <a:cs typeface="+mn-cs"/>
              </a:rPr>
              <a:t> a </a:t>
            </a:r>
            <a:r>
              <a:rPr lang="en-US" sz="1200" b="0" i="0" kern="1200" dirty="0" err="1" smtClean="0">
                <a:solidFill>
                  <a:schemeClr val="tx1"/>
                </a:solidFill>
                <a:latin typeface="+mn-lt"/>
                <a:ea typeface="+mn-ea"/>
                <a:cs typeface="+mn-cs"/>
              </a:rPr>
              <a:t>estabilizar</a:t>
            </a:r>
            <a:r>
              <a:rPr lang="en-US" sz="1200" b="0" i="0" kern="1200" dirty="0" smtClean="0">
                <a:solidFill>
                  <a:schemeClr val="tx1"/>
                </a:solidFill>
                <a:latin typeface="+mn-lt"/>
                <a:ea typeface="+mn-ea"/>
                <a:cs typeface="+mn-cs"/>
              </a:rPr>
              <a:t> el </a:t>
            </a:r>
            <a:r>
              <a:rPr lang="en-US" sz="1200" b="0" i="0" kern="1200" dirty="0" err="1" smtClean="0">
                <a:solidFill>
                  <a:schemeClr val="tx1"/>
                </a:solidFill>
                <a:latin typeface="+mn-lt"/>
                <a:ea typeface="+mn-ea"/>
                <a:cs typeface="+mn-cs"/>
              </a:rPr>
              <a:t>hueso</a:t>
            </a:r>
            <a:r>
              <a:rPr lang="en-US" sz="1200" b="0" i="0" kern="1200" dirty="0" smtClean="0">
                <a:solidFill>
                  <a:schemeClr val="tx1"/>
                </a:solidFill>
                <a:latin typeface="+mn-lt"/>
                <a:ea typeface="+mn-ea"/>
                <a:cs typeface="+mn-cs"/>
              </a:rPr>
              <a:t> y a </a:t>
            </a:r>
            <a:r>
              <a:rPr lang="en-US" sz="1200" b="0" i="0" kern="1200" dirty="0" err="1" smtClean="0">
                <a:solidFill>
                  <a:schemeClr val="tx1"/>
                </a:solidFill>
                <a:latin typeface="+mn-lt"/>
                <a:ea typeface="+mn-ea"/>
                <a:cs typeface="+mn-cs"/>
              </a:rPr>
              <a:t>aliviar</a:t>
            </a:r>
            <a:r>
              <a:rPr lang="en-US" sz="1200" b="0" i="0" kern="1200" dirty="0" smtClean="0">
                <a:solidFill>
                  <a:schemeClr val="tx1"/>
                </a:solidFill>
                <a:latin typeface="+mn-lt"/>
                <a:ea typeface="+mn-ea"/>
                <a:cs typeface="+mn-cs"/>
              </a:rPr>
              <a:t> el dolor en la </a:t>
            </a:r>
            <a:r>
              <a:rPr lang="en-US" sz="1200" b="0" i="0" kern="1200" dirty="0" err="1" smtClean="0">
                <a:solidFill>
                  <a:schemeClr val="tx1"/>
                </a:solidFill>
                <a:latin typeface="+mn-lt"/>
                <a:ea typeface="+mn-ea"/>
                <a:cs typeface="+mn-cs"/>
              </a:rPr>
              <a:t>mayoría</a:t>
            </a:r>
            <a:r>
              <a:rPr lang="en-US" sz="1200" b="0" i="0" kern="1200" dirty="0" smtClean="0">
                <a:solidFill>
                  <a:schemeClr val="tx1"/>
                </a:solidFill>
                <a:latin typeface="+mn-lt"/>
                <a:ea typeface="+mn-ea"/>
                <a:cs typeface="+mn-cs"/>
              </a:rPr>
              <a:t> de </a:t>
            </a:r>
            <a:r>
              <a:rPr lang="en-US" sz="1200" b="0" i="0" kern="1200" dirty="0" err="1" smtClean="0">
                <a:solidFill>
                  <a:schemeClr val="tx1"/>
                </a:solidFill>
                <a:latin typeface="+mn-lt"/>
                <a:ea typeface="+mn-ea"/>
                <a:cs typeface="+mn-cs"/>
              </a:rPr>
              <a:t>las</a:t>
            </a:r>
            <a:r>
              <a:rPr lang="en-US" sz="1200" b="0" i="0" kern="1200" dirty="0" smtClean="0">
                <a:solidFill>
                  <a:schemeClr val="tx1"/>
                </a:solidFill>
                <a:latin typeface="+mn-lt"/>
                <a:ea typeface="+mn-ea"/>
                <a:cs typeface="+mn-cs"/>
              </a:rPr>
              <a:t> personas. </a:t>
            </a:r>
            <a:r>
              <a:rPr lang="en-US" sz="1200" b="0" i="0" kern="1200" dirty="0" err="1" smtClean="0">
                <a:solidFill>
                  <a:schemeClr val="tx1"/>
                </a:solidFill>
                <a:latin typeface="+mn-lt"/>
                <a:ea typeface="+mn-ea"/>
                <a:cs typeface="+mn-cs"/>
              </a:rPr>
              <a:t>Cuando</a:t>
            </a:r>
            <a:r>
              <a:rPr lang="en-US" sz="1200" b="0" i="0" kern="1200" dirty="0" smtClean="0">
                <a:solidFill>
                  <a:schemeClr val="tx1"/>
                </a:solidFill>
                <a:latin typeface="+mn-lt"/>
                <a:ea typeface="+mn-ea"/>
                <a:cs typeface="+mn-cs"/>
              </a:rPr>
              <a:t> se </a:t>
            </a:r>
            <a:r>
              <a:rPr lang="en-US" sz="1200" b="0" i="0" kern="1200" dirty="0" err="1" smtClean="0">
                <a:solidFill>
                  <a:schemeClr val="tx1"/>
                </a:solidFill>
                <a:latin typeface="+mn-lt"/>
                <a:ea typeface="+mn-ea"/>
                <a:cs typeface="+mn-cs"/>
              </a:rPr>
              <a:t>inyecta</a:t>
            </a:r>
            <a:r>
              <a:rPr lang="en-US" sz="1200" b="0" i="0" kern="1200" dirty="0" smtClean="0">
                <a:solidFill>
                  <a:schemeClr val="tx1"/>
                </a:solidFill>
                <a:latin typeface="+mn-lt"/>
                <a:ea typeface="+mn-ea"/>
                <a:cs typeface="+mn-cs"/>
              </a:rPr>
              <a:t> el </a:t>
            </a:r>
            <a:r>
              <a:rPr lang="en-US" sz="1200" b="0" i="0" kern="1200" dirty="0" err="1" smtClean="0">
                <a:solidFill>
                  <a:schemeClr val="tx1"/>
                </a:solidFill>
                <a:latin typeface="+mn-lt"/>
                <a:ea typeface="+mn-ea"/>
                <a:cs typeface="+mn-cs"/>
              </a:rPr>
              <a:t>pegamento</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para</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fortalecer</a:t>
            </a:r>
            <a:r>
              <a:rPr lang="en-US" sz="1200" b="0" i="0" kern="1200" dirty="0" smtClean="0">
                <a:solidFill>
                  <a:schemeClr val="tx1"/>
                </a:solidFill>
                <a:latin typeface="+mn-lt"/>
                <a:ea typeface="+mn-ea"/>
                <a:cs typeface="+mn-cs"/>
              </a:rPr>
              <a:t> los </a:t>
            </a:r>
            <a:r>
              <a:rPr lang="en-US" sz="1200" b="0" i="0" kern="1200" dirty="0" err="1" smtClean="0">
                <a:solidFill>
                  <a:schemeClr val="tx1"/>
                </a:solidFill>
                <a:latin typeface="+mn-lt"/>
                <a:ea typeface="+mn-ea"/>
                <a:cs typeface="+mn-cs"/>
              </a:rPr>
              <a:t>huesos</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que</a:t>
            </a:r>
            <a:r>
              <a:rPr lang="en-US" sz="1200" b="0" i="0" kern="1200" dirty="0" smtClean="0">
                <a:solidFill>
                  <a:schemeClr val="tx1"/>
                </a:solidFill>
                <a:latin typeface="+mn-lt"/>
                <a:ea typeface="+mn-ea"/>
                <a:cs typeface="+mn-cs"/>
              </a:rPr>
              <a:t> no </a:t>
            </a:r>
            <a:r>
              <a:rPr lang="en-US" sz="1200" b="0" i="0" kern="1200" dirty="0" err="1" smtClean="0">
                <a:solidFill>
                  <a:schemeClr val="tx1"/>
                </a:solidFill>
                <a:latin typeface="+mn-lt"/>
                <a:ea typeface="+mn-ea"/>
                <a:cs typeface="+mn-cs"/>
              </a:rPr>
              <a:t>sean</a:t>
            </a:r>
            <a:r>
              <a:rPr lang="en-US" sz="1200" b="0" i="0" kern="1200" dirty="0" smtClean="0">
                <a:solidFill>
                  <a:schemeClr val="tx1"/>
                </a:solidFill>
                <a:latin typeface="+mn-lt"/>
                <a:ea typeface="+mn-ea"/>
                <a:cs typeface="+mn-cs"/>
              </a:rPr>
              <a:t> los de la </a:t>
            </a:r>
            <a:r>
              <a:rPr lang="en-US" sz="1200" b="0" i="0" kern="1200" dirty="0" err="1" smtClean="0">
                <a:solidFill>
                  <a:schemeClr val="tx1"/>
                </a:solidFill>
                <a:latin typeface="+mn-lt"/>
                <a:ea typeface="+mn-ea"/>
                <a:cs typeface="+mn-cs"/>
              </a:rPr>
              <a:t>columna</a:t>
            </a:r>
            <a:r>
              <a:rPr lang="en-US" sz="1200" b="0" i="0" kern="1200" dirty="0" smtClean="0">
                <a:solidFill>
                  <a:schemeClr val="tx1"/>
                </a:solidFill>
                <a:latin typeface="+mn-lt"/>
                <a:ea typeface="+mn-ea"/>
                <a:cs typeface="+mn-cs"/>
              </a:rPr>
              <a:t> vertebral, se le llama </a:t>
            </a:r>
            <a:r>
              <a:rPr lang="en-US" sz="1200" b="0" i="1" kern="1200" dirty="0" err="1" smtClean="0">
                <a:solidFill>
                  <a:schemeClr val="tx1"/>
                </a:solidFill>
                <a:latin typeface="+mn-lt"/>
                <a:ea typeface="+mn-ea"/>
                <a:cs typeface="+mn-cs"/>
              </a:rPr>
              <a:t>cementoplastía</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Algunas</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veces</a:t>
            </a:r>
            <a:r>
              <a:rPr lang="en-US" sz="1200" b="0" i="0" kern="1200" dirty="0" smtClean="0">
                <a:solidFill>
                  <a:schemeClr val="tx1"/>
                </a:solidFill>
                <a:latin typeface="+mn-lt"/>
                <a:ea typeface="+mn-ea"/>
                <a:cs typeface="+mn-cs"/>
              </a:rPr>
              <a:t>, el </a:t>
            </a:r>
            <a:r>
              <a:rPr lang="en-US" sz="1200" b="0" i="0" kern="1200" dirty="0" err="1" smtClean="0">
                <a:solidFill>
                  <a:schemeClr val="tx1"/>
                </a:solidFill>
                <a:latin typeface="+mn-lt"/>
                <a:ea typeface="+mn-ea"/>
                <a:cs typeface="+mn-cs"/>
              </a:rPr>
              <a:t>pegamento</a:t>
            </a:r>
            <a:r>
              <a:rPr lang="en-US" sz="1200" b="0" i="0" kern="1200" dirty="0" smtClean="0">
                <a:solidFill>
                  <a:schemeClr val="tx1"/>
                </a:solidFill>
                <a:latin typeface="+mn-lt"/>
                <a:ea typeface="+mn-ea"/>
                <a:cs typeface="+mn-cs"/>
              </a:rPr>
              <a:t> se </a:t>
            </a:r>
            <a:r>
              <a:rPr lang="en-US" sz="1200" b="0" i="0" kern="1200" dirty="0" err="1" smtClean="0">
                <a:solidFill>
                  <a:schemeClr val="tx1"/>
                </a:solidFill>
                <a:latin typeface="+mn-lt"/>
                <a:ea typeface="+mn-ea"/>
                <a:cs typeface="+mn-cs"/>
              </a:rPr>
              <a:t>usa</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junto</a:t>
            </a:r>
            <a:r>
              <a:rPr lang="en-US" sz="1200" b="0" i="0" kern="1200" dirty="0" smtClean="0">
                <a:solidFill>
                  <a:schemeClr val="tx1"/>
                </a:solidFill>
                <a:latin typeface="+mn-lt"/>
                <a:ea typeface="+mn-ea"/>
                <a:cs typeface="+mn-cs"/>
              </a:rPr>
              <a:t> con la </a:t>
            </a:r>
            <a:r>
              <a:rPr lang="en-US" sz="1200" b="0" i="0" kern="1200" dirty="0" err="1" smtClean="0">
                <a:solidFill>
                  <a:schemeClr val="tx1"/>
                </a:solidFill>
                <a:latin typeface="+mn-lt"/>
                <a:ea typeface="+mn-ea"/>
                <a:cs typeface="+mn-cs"/>
              </a:rPr>
              <a:t>cirugía</a:t>
            </a:r>
            <a:r>
              <a:rPr lang="en-US" sz="1200" b="0" i="0" kern="1200" dirty="0" smtClean="0">
                <a:solidFill>
                  <a:schemeClr val="tx1"/>
                </a:solidFill>
                <a:latin typeface="+mn-lt"/>
                <a:ea typeface="+mn-ea"/>
                <a:cs typeface="+mn-cs"/>
              </a:rPr>
              <a:t>, la </a:t>
            </a:r>
            <a:r>
              <a:rPr lang="en-US" sz="1200" b="0" i="0" kern="1200" dirty="0" err="1" smtClean="0">
                <a:solidFill>
                  <a:schemeClr val="tx1"/>
                </a:solidFill>
                <a:latin typeface="+mn-lt"/>
                <a:ea typeface="+mn-ea"/>
                <a:cs typeface="+mn-cs"/>
              </a:rPr>
              <a:t>radiación</a:t>
            </a:r>
            <a:r>
              <a:rPr lang="en-US" sz="1200" b="0" i="0" kern="1200" dirty="0" smtClean="0">
                <a:solidFill>
                  <a:schemeClr val="tx1"/>
                </a:solidFill>
                <a:latin typeface="+mn-lt"/>
                <a:ea typeface="+mn-ea"/>
                <a:cs typeface="+mn-cs"/>
              </a:rPr>
              <a:t>, la </a:t>
            </a:r>
            <a:r>
              <a:rPr lang="en-US" sz="1200" b="0" i="0" kern="1200" dirty="0" err="1" smtClean="0">
                <a:solidFill>
                  <a:schemeClr val="tx1"/>
                </a:solidFill>
                <a:latin typeface="+mn-lt"/>
                <a:ea typeface="+mn-ea"/>
                <a:cs typeface="+mn-cs"/>
              </a:rPr>
              <a:t>ablación</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por</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radiofrecuencia</a:t>
            </a:r>
            <a:r>
              <a:rPr lang="en-US" sz="1200" b="0" i="0" kern="1200" dirty="0" smtClean="0">
                <a:solidFill>
                  <a:schemeClr val="tx1"/>
                </a:solidFill>
                <a:latin typeface="+mn-lt"/>
                <a:ea typeface="+mn-ea"/>
                <a:cs typeface="+mn-cs"/>
              </a:rPr>
              <a:t>, u </a:t>
            </a:r>
            <a:r>
              <a:rPr lang="en-US" sz="1200" b="0" i="0" kern="1200" dirty="0" err="1" smtClean="0">
                <a:solidFill>
                  <a:schemeClr val="tx1"/>
                </a:solidFill>
                <a:latin typeface="+mn-lt"/>
                <a:ea typeface="+mn-ea"/>
                <a:cs typeface="+mn-cs"/>
              </a:rPr>
              <a:t>otros</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tratamientos</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dependiendo</a:t>
            </a:r>
            <a:r>
              <a:rPr lang="en-US" sz="1200" b="0" i="0" kern="1200" dirty="0" smtClean="0">
                <a:solidFill>
                  <a:schemeClr val="tx1"/>
                </a:solidFill>
                <a:latin typeface="+mn-lt"/>
                <a:ea typeface="+mn-ea"/>
                <a:cs typeface="+mn-cs"/>
              </a:rPr>
              <a:t> de la </a:t>
            </a:r>
            <a:r>
              <a:rPr lang="en-US" sz="1200" b="0" i="0" kern="1200" dirty="0" err="1" smtClean="0">
                <a:solidFill>
                  <a:schemeClr val="tx1"/>
                </a:solidFill>
                <a:latin typeface="+mn-lt"/>
                <a:ea typeface="+mn-ea"/>
                <a:cs typeface="+mn-cs"/>
              </a:rPr>
              <a:t>situación</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médica</a:t>
            </a:r>
            <a:r>
              <a:rPr lang="en-US" sz="1200" b="0" i="0" kern="1200" dirty="0" smtClean="0">
                <a:solidFill>
                  <a:schemeClr val="tx1"/>
                </a:solidFill>
                <a:latin typeface="+mn-lt"/>
                <a:ea typeface="+mn-ea"/>
                <a:cs typeface="+mn-cs"/>
              </a:rPr>
              <a:t> de la persona. </a:t>
            </a:r>
            <a:r>
              <a:rPr lang="en-US" sz="1200" b="0" i="0" kern="1200" dirty="0" err="1" smtClean="0">
                <a:solidFill>
                  <a:schemeClr val="tx1"/>
                </a:solidFill>
                <a:latin typeface="+mn-lt"/>
                <a:ea typeface="+mn-ea"/>
                <a:cs typeface="+mn-cs"/>
              </a:rPr>
              <a:t>Una</a:t>
            </a:r>
            <a:r>
              <a:rPr lang="en-US" sz="1200" b="0" i="0" kern="1200" dirty="0" smtClean="0">
                <a:solidFill>
                  <a:schemeClr val="tx1"/>
                </a:solidFill>
                <a:latin typeface="+mn-lt"/>
                <a:ea typeface="+mn-ea"/>
                <a:cs typeface="+mn-cs"/>
              </a:rPr>
              <a:t> persona con </a:t>
            </a:r>
            <a:r>
              <a:rPr lang="en-US" sz="1200" b="0" i="0" kern="1200" dirty="0" err="1" smtClean="0">
                <a:solidFill>
                  <a:schemeClr val="tx1"/>
                </a:solidFill>
                <a:latin typeface="+mn-lt"/>
                <a:ea typeface="+mn-ea"/>
                <a:cs typeface="+mn-cs"/>
              </a:rPr>
              <a:t>compresión</a:t>
            </a:r>
            <a:r>
              <a:rPr lang="en-US" sz="1200" b="0" i="0" kern="1200" dirty="0" smtClean="0">
                <a:solidFill>
                  <a:schemeClr val="tx1"/>
                </a:solidFill>
                <a:latin typeface="+mn-lt"/>
                <a:ea typeface="+mn-ea"/>
                <a:cs typeface="+mn-cs"/>
              </a:rPr>
              <a:t> de la </a:t>
            </a:r>
            <a:r>
              <a:rPr lang="en-US" sz="1200" b="0" i="0" kern="1200" dirty="0" err="1" smtClean="0">
                <a:solidFill>
                  <a:schemeClr val="tx1"/>
                </a:solidFill>
                <a:latin typeface="+mn-lt"/>
                <a:ea typeface="+mn-ea"/>
                <a:cs typeface="+mn-cs"/>
              </a:rPr>
              <a:t>médula</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espinal</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una</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infección</a:t>
            </a:r>
            <a:r>
              <a:rPr lang="en-US" sz="1200" b="0" i="0" kern="1200" dirty="0" smtClean="0">
                <a:solidFill>
                  <a:schemeClr val="tx1"/>
                </a:solidFill>
                <a:latin typeface="+mn-lt"/>
                <a:ea typeface="+mn-ea"/>
                <a:cs typeface="+mn-cs"/>
              </a:rPr>
              <a:t> o con </a:t>
            </a:r>
            <a:r>
              <a:rPr lang="en-US" sz="1200" b="0" i="0" kern="1200" dirty="0" err="1" smtClean="0">
                <a:solidFill>
                  <a:schemeClr val="tx1"/>
                </a:solidFill>
                <a:latin typeface="+mn-lt"/>
                <a:ea typeface="+mn-ea"/>
                <a:cs typeface="+mn-cs"/>
              </a:rPr>
              <a:t>salud</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desfavorable</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puede</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que</a:t>
            </a:r>
            <a:r>
              <a:rPr lang="en-US" sz="1200" b="0" i="0" kern="1200" dirty="0" smtClean="0">
                <a:solidFill>
                  <a:schemeClr val="tx1"/>
                </a:solidFill>
                <a:latin typeface="+mn-lt"/>
                <a:ea typeface="+mn-ea"/>
                <a:cs typeface="+mn-cs"/>
              </a:rPr>
              <a:t> no </a:t>
            </a:r>
            <a:r>
              <a:rPr lang="en-US" sz="1200" b="0" i="0" kern="1200" dirty="0" err="1" smtClean="0">
                <a:solidFill>
                  <a:schemeClr val="tx1"/>
                </a:solidFill>
                <a:latin typeface="+mn-lt"/>
                <a:ea typeface="+mn-ea"/>
                <a:cs typeface="+mn-cs"/>
              </a:rPr>
              <a:t>tolere</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bien</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este</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tratamiento</a:t>
            </a:r>
            <a:r>
              <a:rPr lang="en-US" sz="1200" b="0" i="0" kern="120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8831E4C4-3DAE-C542-B189-EAE60095310C}" type="slidenum">
              <a:rPr lang="en-US" smtClean="0"/>
              <a:t>39</a:t>
            </a:fld>
            <a:endParaRPr lang="en-US"/>
          </a:p>
        </p:txBody>
      </p:sp>
    </p:spTree>
    <p:extLst>
      <p:ext uri="{BB962C8B-B14F-4D97-AF65-F5344CB8AC3E}">
        <p14:creationId xmlns:p14="http://schemas.microsoft.com/office/powerpoint/2010/main" val="26458958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5"/>
          <p:cNvSpPr>
            <a:spLocks noGrp="1" noChangeArrowheads="1"/>
          </p:cNvSpPr>
          <p:nvPr>
            <p:ph type="sldNum" sz="quarter" idx="5"/>
          </p:nvPr>
        </p:nvSpPr>
        <p:spPr>
          <a:noFill/>
        </p:spPr>
        <p:txBody>
          <a:bodyPr/>
          <a:lstStyle/>
          <a:p>
            <a:fld id="{A2BD0E2B-56AE-49FF-8432-B2DDF1E879B5}" type="slidenum">
              <a:rPr lang="en-US" altLang="en-US"/>
              <a:pPr/>
              <a:t>45</a:t>
            </a:fld>
            <a:endParaRPr lang="en-US" altLang="en-US"/>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w="9525"/>
        </p:spPr>
        <p:txBody>
          <a:bodyPr/>
          <a:lstStyle/>
          <a:p>
            <a:pPr marL="190500" indent="-190500" algn="just"/>
            <a:r>
              <a:rPr lang="es-ES_tradnl" smtClean="0">
                <a:latin typeface="News Gothic MT"/>
              </a:rPr>
              <a:t>La estructura molecular de los bisfosfonatos está bien definida, siendo muy característica, y a la que obedece su nombre, por constar de 2 partes:</a:t>
            </a:r>
          </a:p>
          <a:p>
            <a:pPr marL="190500" indent="-190500" algn="just">
              <a:buFontTx/>
              <a:buAutoNum type="arabicPeriod"/>
            </a:pPr>
            <a:r>
              <a:rPr lang="es-ES_tradnl" smtClean="0">
                <a:latin typeface="News Gothic MT"/>
              </a:rPr>
              <a:t>El grupo pirofosfato P-C-P, por lo que son llamados bisfosfonatos (anteriormente llamados difosfonatos) y que posee una gran afinidad por la matriz mineral ósea (calcio e hidroxiapatita del hueso).</a:t>
            </a:r>
          </a:p>
          <a:p>
            <a:pPr marL="190500" indent="-190500" algn="just">
              <a:buFontTx/>
              <a:buAutoNum type="arabicPeriod"/>
            </a:pPr>
            <a:r>
              <a:rPr lang="es-ES_tradnl" smtClean="0">
                <a:latin typeface="News Gothic MT"/>
              </a:rPr>
              <a:t>Las Cadenas laterales que son variables en los radicales 1 (R1) y 2 (R2). La cadena lateral R1 es generalmente un grupo hidroxilo que aumenta la afinidad de la molécula por el hueso. La cadena lateral R2 actualmente es un grupo amino y se sabe que es el que determina la potencia antirresortiva del fármaco. Así, los que contienen un grupo amino secundario o terciario, como el ibandronato, risendronato o zoledronato, son mucho más potentes que los que contenían un sólo grupo amino, como el pamidronato o alendronato, o ninguno, como el etidronato o clodronato.</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27" tIns="45713" rIns="91427" bIns="45713" anchor="b"/>
          <a:lstStyle/>
          <a:p>
            <a:pPr algn="r"/>
            <a:fld id="{E54770D8-0579-4EE3-8253-160FFA0BC79F}" type="slidenum">
              <a:rPr lang="en-US" sz="1100">
                <a:ea typeface="ＭＳ Ｐゴシック" pitchFamily="34" charset="-128"/>
              </a:rPr>
              <a:pPr algn="r"/>
              <a:t>46</a:t>
            </a:fld>
            <a:endParaRPr lang="en-US" sz="1100">
              <a:ea typeface="ＭＳ Ｐゴシック" pitchFamily="34" charset="-128"/>
            </a:endParaRPr>
          </a:p>
        </p:txBody>
      </p:sp>
      <p:sp>
        <p:nvSpPr>
          <p:cNvPr id="174083" name="Rectangle 2"/>
          <p:cNvSpPr>
            <a:spLocks noGrp="1" noRot="1" noChangeAspect="1" noChangeArrowheads="1" noTextEdit="1"/>
          </p:cNvSpPr>
          <p:nvPr>
            <p:ph type="sldImg"/>
          </p:nvPr>
        </p:nvSpPr>
        <p:spPr>
          <a:xfrm>
            <a:off x="1144588" y="687388"/>
            <a:ext cx="4568825" cy="3427412"/>
          </a:xfrm>
          <a:solidFill>
            <a:srgbClr val="FFFFFF"/>
          </a:solidFill>
          <a:ln/>
        </p:spPr>
      </p:sp>
      <p:sp>
        <p:nvSpPr>
          <p:cNvPr id="174084" name="Rectangle 3"/>
          <p:cNvSpPr>
            <a:spLocks noGrp="1" noChangeArrowheads="1"/>
          </p:cNvSpPr>
          <p:nvPr>
            <p:ph type="body" idx="1"/>
          </p:nvPr>
        </p:nvSpPr>
        <p:spPr>
          <a:xfrm>
            <a:off x="915988" y="4343400"/>
            <a:ext cx="5026025" cy="4113213"/>
          </a:xfrm>
          <a:solidFill>
            <a:srgbClr val="FFFFFF"/>
          </a:solidFill>
          <a:ln>
            <a:solidFill>
              <a:srgbClr val="000000"/>
            </a:solidFill>
          </a:ln>
        </p:spPr>
        <p:txBody>
          <a:bodyPr/>
          <a:lstStyle/>
          <a:p>
            <a:r>
              <a:rPr lang="en-US" i="1" smtClean="0">
                <a:latin typeface="Times New Roman" pitchFamily="18" charset="0"/>
              </a:rPr>
              <a:t>BMP, bone morphogenetic protein; CSF-1 colony-stimulating factor 1; FGFs, fibroblast growth factors; IGFs, insulin-like growth factors; IL, interleukin; PDGF, platelet-derived growth factor; PGE2, prostaglandin E2; PTHrP parathyroid hormone–related protein; TGF-ß, transforming growth factor beta; TNF-α , tumor necrosis factor alpha. </a:t>
            </a:r>
            <a:endParaRPr lang="en-US" smtClean="0">
              <a:latin typeface="Times New Roman" pitchFamily="18" charset="0"/>
            </a:endParaRPr>
          </a:p>
          <a:p>
            <a:r>
              <a:rPr lang="en-US" i="1" smtClean="0">
                <a:latin typeface="Times New Roman" pitchFamily="18" charset="0"/>
              </a:rPr>
              <a:t> </a:t>
            </a:r>
            <a:endParaRPr lang="en-US" smtClean="0">
              <a:latin typeface="Times New Roman" pitchFamily="18" charset="0"/>
            </a:endParaRPr>
          </a:p>
          <a:p>
            <a:r>
              <a:rPr lang="en-US" smtClean="0">
                <a:latin typeface="Times New Roman" pitchFamily="18" charset="0"/>
              </a:rPr>
              <a:t>Bisphosphonates are bone-targeted agents that adhere to the bone surface and inhibit osteoclast function. Inhibition of osteoclasts reduces the release of bone-derived growth factors, reversing the favorable environment for the tumor cells, which then become less active and produce fewer growth factors and cytokines. Therefore, bone resorption is decreased and the vicious cycle is interrupted.</a:t>
            </a:r>
          </a:p>
          <a:p>
            <a:r>
              <a:rPr lang="en-US" smtClean="0">
                <a:latin typeface="Times New Roman" pitchFamily="18" charset="0"/>
              </a:rPr>
              <a:t> </a:t>
            </a:r>
          </a:p>
          <a:p>
            <a:endParaRPr lang="en-US" smtClean="0">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Comic Sans MS"/>
                <a:cs typeface="Comic Sans MS"/>
              </a:rPr>
              <a:t>Las </a:t>
            </a:r>
            <a:r>
              <a:rPr lang="en-US" dirty="0" err="1" smtClean="0">
                <a:latin typeface="Comic Sans MS"/>
                <a:cs typeface="Comic Sans MS"/>
              </a:rPr>
              <a:t>mtx</a:t>
            </a:r>
            <a:r>
              <a:rPr lang="en-US" dirty="0" smtClean="0">
                <a:latin typeface="Comic Sans MS"/>
                <a:cs typeface="Comic Sans MS"/>
              </a:rPr>
              <a:t> </a:t>
            </a:r>
            <a:r>
              <a:rPr lang="en-US" dirty="0" err="1" smtClean="0">
                <a:latin typeface="Comic Sans MS"/>
                <a:cs typeface="Comic Sans MS"/>
              </a:rPr>
              <a:t>óseas</a:t>
            </a:r>
            <a:r>
              <a:rPr lang="en-US" dirty="0" smtClean="0">
                <a:latin typeface="Comic Sans MS"/>
                <a:cs typeface="Comic Sans MS"/>
              </a:rPr>
              <a:t> </a:t>
            </a:r>
            <a:r>
              <a:rPr lang="en-US" dirty="0" err="1" smtClean="0">
                <a:latin typeface="Comic Sans MS"/>
                <a:cs typeface="Comic Sans MS"/>
              </a:rPr>
              <a:t>representan</a:t>
            </a:r>
            <a:r>
              <a:rPr lang="en-US" dirty="0" smtClean="0">
                <a:latin typeface="Comic Sans MS"/>
                <a:cs typeface="Comic Sans MS"/>
              </a:rPr>
              <a:t> un </a:t>
            </a:r>
            <a:r>
              <a:rPr lang="en-US" dirty="0" err="1" smtClean="0">
                <a:latin typeface="Comic Sans MS"/>
                <a:cs typeface="Comic Sans MS"/>
              </a:rPr>
              <a:t>fuente</a:t>
            </a:r>
            <a:r>
              <a:rPr lang="en-US" dirty="0" smtClean="0">
                <a:latin typeface="Comic Sans MS"/>
                <a:cs typeface="Comic Sans MS"/>
              </a:rPr>
              <a:t> de </a:t>
            </a:r>
            <a:r>
              <a:rPr lang="en-US" dirty="0" err="1" smtClean="0">
                <a:latin typeface="Comic Sans MS"/>
                <a:cs typeface="Comic Sans MS"/>
              </a:rPr>
              <a:t>importante</a:t>
            </a:r>
            <a:r>
              <a:rPr lang="en-US" dirty="0" smtClean="0">
                <a:latin typeface="Comic Sans MS"/>
                <a:cs typeface="Comic Sans MS"/>
              </a:rPr>
              <a:t> </a:t>
            </a:r>
            <a:r>
              <a:rPr lang="en-US" dirty="0" err="1" smtClean="0">
                <a:latin typeface="Comic Sans MS"/>
                <a:cs typeface="Comic Sans MS"/>
              </a:rPr>
              <a:t>comorbilidad</a:t>
            </a:r>
            <a:endParaRPr lang="en-US" dirty="0" smtClean="0">
              <a:latin typeface="Comic Sans MS"/>
              <a:cs typeface="Comic Sans MS"/>
            </a:endParaRPr>
          </a:p>
          <a:p>
            <a:endParaRPr lang="en-US" dirty="0"/>
          </a:p>
        </p:txBody>
      </p:sp>
      <p:sp>
        <p:nvSpPr>
          <p:cNvPr id="4" name="Slide Number Placeholder 3"/>
          <p:cNvSpPr>
            <a:spLocks noGrp="1"/>
          </p:cNvSpPr>
          <p:nvPr>
            <p:ph type="sldNum" sz="quarter" idx="10"/>
          </p:nvPr>
        </p:nvSpPr>
        <p:spPr/>
        <p:txBody>
          <a:bodyPr/>
          <a:lstStyle/>
          <a:p>
            <a:fld id="{8831E4C4-3DAE-C542-B189-EAE60095310C}" type="slidenum">
              <a:rPr lang="en-US" smtClean="0"/>
              <a:t>4</a:t>
            </a:fld>
            <a:endParaRPr lang="en-US"/>
          </a:p>
        </p:txBody>
      </p:sp>
    </p:spTree>
    <p:extLst>
      <p:ext uri="{BB962C8B-B14F-4D97-AF65-F5344CB8AC3E}">
        <p14:creationId xmlns:p14="http://schemas.microsoft.com/office/powerpoint/2010/main" val="31727059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5"/>
          <p:cNvSpPr>
            <a:spLocks noGrp="1" noChangeArrowheads="1"/>
          </p:cNvSpPr>
          <p:nvPr>
            <p:ph type="sldNum" sz="quarter" idx="5"/>
          </p:nvPr>
        </p:nvSpPr>
        <p:spPr>
          <a:noFill/>
        </p:spPr>
        <p:txBody>
          <a:bodyPr/>
          <a:lstStyle/>
          <a:p>
            <a:fld id="{C71060DA-5D7B-4131-8AA2-BA3B3BAE7AB8}" type="slidenum">
              <a:rPr lang="en-US" altLang="en-US"/>
              <a:pPr/>
              <a:t>47</a:t>
            </a:fld>
            <a:endParaRPr lang="en-US" altLang="en-US"/>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w="9525"/>
        </p:spPr>
        <p:txBody>
          <a:bodyPr/>
          <a:lstStyle/>
          <a:p>
            <a:pPr algn="just"/>
            <a:r>
              <a:rPr lang="es-ES_tradnl" dirty="0" smtClean="0">
                <a:latin typeface="News Gothic MT"/>
              </a:rPr>
              <a:t>Este grupo </a:t>
            </a:r>
            <a:r>
              <a:rPr lang="es-ES_tradnl" dirty="0" err="1" smtClean="0">
                <a:latin typeface="News Gothic MT"/>
              </a:rPr>
              <a:t>imidazol</a:t>
            </a:r>
            <a:r>
              <a:rPr lang="es-ES_tradnl" dirty="0" smtClean="0">
                <a:latin typeface="News Gothic MT"/>
              </a:rPr>
              <a:t> es responsable de su mecanismo de acción, que le confiere una mayor potencia que el resto de </a:t>
            </a:r>
            <a:r>
              <a:rPr lang="es-ES_tradnl" dirty="0" err="1" smtClean="0">
                <a:latin typeface="News Gothic MT"/>
              </a:rPr>
              <a:t>bisfosfonatos</a:t>
            </a:r>
            <a:r>
              <a:rPr lang="es-ES_tradnl" dirty="0" smtClean="0">
                <a:latin typeface="News Gothic MT"/>
              </a:rPr>
              <a:t> conocidos, consistiendo en la inhibición de la vía de la biosíntesis del </a:t>
            </a:r>
            <a:r>
              <a:rPr lang="es-ES_tradnl" dirty="0" err="1" smtClean="0">
                <a:latin typeface="News Gothic MT"/>
              </a:rPr>
              <a:t>mevalonato</a:t>
            </a:r>
            <a:r>
              <a:rPr lang="es-ES_tradnl" dirty="0" smtClean="0">
                <a:latin typeface="News Gothic MT"/>
              </a:rPr>
              <a:t>, responsable a su vez de la biosíntesis de lípidos </a:t>
            </a:r>
            <a:r>
              <a:rPr lang="es-ES_tradnl" dirty="0" err="1" smtClean="0">
                <a:latin typeface="News Gothic MT"/>
              </a:rPr>
              <a:t>isoprenoides</a:t>
            </a:r>
            <a:r>
              <a:rPr lang="es-ES_tradnl" dirty="0" smtClean="0">
                <a:latin typeface="News Gothic MT"/>
              </a:rPr>
              <a:t>, vitales para la activación de pequeñas enzimas (GTP-asas) que son muy importantes en los procesos intracelulares de los osteoclastos y que mantienen la morfología celular, su función y supervivencia. </a:t>
            </a:r>
          </a:p>
          <a:p>
            <a:pPr algn="just"/>
            <a:r>
              <a:rPr lang="es-ES_tradnl" dirty="0" smtClean="0">
                <a:latin typeface="News Gothic MT"/>
              </a:rPr>
              <a:t>Esta ha sido la primera evidencia de que cambios en la estructura de los </a:t>
            </a:r>
            <a:r>
              <a:rPr lang="es-ES_tradnl" dirty="0" err="1" smtClean="0">
                <a:latin typeface="News Gothic MT"/>
              </a:rPr>
              <a:t>bisfosfonatos</a:t>
            </a:r>
            <a:r>
              <a:rPr lang="es-ES_tradnl" dirty="0" smtClean="0">
                <a:latin typeface="News Gothic MT"/>
              </a:rPr>
              <a:t> provocan un efecto bioquímico directo intracelular (en osteoclastos).</a:t>
            </a:r>
          </a:p>
          <a:p>
            <a:pPr algn="just"/>
            <a:r>
              <a:rPr lang="es-ES_tradnl" dirty="0" smtClean="0">
                <a:latin typeface="News Gothic MT"/>
              </a:rPr>
              <a:t>Estudios in vivo han demostrado este hecho, confirmando que el ácido </a:t>
            </a:r>
            <a:r>
              <a:rPr lang="es-ES_tradnl" dirty="0" err="1" smtClean="0">
                <a:latin typeface="News Gothic MT"/>
              </a:rPr>
              <a:t>zoledrónico</a:t>
            </a:r>
            <a:r>
              <a:rPr lang="es-ES_tradnl" dirty="0" smtClean="0">
                <a:latin typeface="News Gothic MT"/>
              </a:rPr>
              <a:t> es el inhibidor más potente de la actividad </a:t>
            </a:r>
            <a:r>
              <a:rPr lang="es-ES_tradnl" dirty="0" err="1" smtClean="0">
                <a:latin typeface="News Gothic MT"/>
              </a:rPr>
              <a:t>osteoclástica</a:t>
            </a:r>
            <a:r>
              <a:rPr lang="es-ES_tradnl" dirty="0" smtClean="0">
                <a:latin typeface="News Gothic MT"/>
              </a:rPr>
              <a:t> de entre todos los </a:t>
            </a:r>
            <a:r>
              <a:rPr lang="es-ES_tradnl" dirty="0" err="1" smtClean="0">
                <a:latin typeface="News Gothic MT"/>
              </a:rPr>
              <a:t>bisfosfonatos</a:t>
            </a:r>
            <a:r>
              <a:rPr lang="es-ES_tradnl" dirty="0" smtClean="0">
                <a:latin typeface="News Gothic MT"/>
              </a:rPr>
              <a:t> investigados.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CB936C63-44FC-49AB-B386-4FAFDBB13522}" type="slidenum">
              <a:rPr lang="es-ES" smtClean="0">
                <a:latin typeface="Arial" pitchFamily="34" charset="0"/>
              </a:rPr>
              <a:pPr/>
              <a:t>48</a:t>
            </a:fld>
            <a:endParaRPr lang="es-ES" smtClean="0">
              <a:latin typeface="Arial" pitchFamily="34"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s-ES" smtClean="0">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7B7F9A-00F8-4508-A9AF-C5063A00422B}" type="slidenum">
              <a:rPr lang="en-US"/>
              <a:pPr/>
              <a:t>49</a:t>
            </a:fld>
            <a:endParaRPr lang="en-US"/>
          </a:p>
        </p:txBody>
      </p:sp>
      <p:sp>
        <p:nvSpPr>
          <p:cNvPr id="31746" name="Rectangle 2"/>
          <p:cNvSpPr>
            <a:spLocks noGrp="1" noRot="1" noChangeAspect="1" noChangeArrowheads="1" noTextEdit="1"/>
          </p:cNvSpPr>
          <p:nvPr>
            <p:ph type="sldImg"/>
          </p:nvPr>
        </p:nvSpPr>
        <p:spPr>
          <a:xfrm>
            <a:off x="1160463" y="682625"/>
            <a:ext cx="4541837" cy="3406775"/>
          </a:xfrm>
          <a:ln/>
        </p:spPr>
      </p:sp>
      <p:sp>
        <p:nvSpPr>
          <p:cNvPr id="31747" name="Rectangle 3"/>
          <p:cNvSpPr>
            <a:spLocks noGrp="1" noChangeArrowheads="1"/>
          </p:cNvSpPr>
          <p:nvPr>
            <p:ph type="body" idx="1"/>
          </p:nvPr>
        </p:nvSpPr>
        <p:spPr>
          <a:xfrm>
            <a:off x="913158" y="4344025"/>
            <a:ext cx="5031685" cy="4114488"/>
          </a:xfrm>
        </p:spPr>
        <p:txBody>
          <a:bodyPr/>
          <a:lstStyle/>
          <a:p>
            <a:endParaRPr lang="es-E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Number Placeholder 6"/>
          <p:cNvSpPr txBox="1">
            <a:spLocks noGrp="1"/>
          </p:cNvSpPr>
          <p:nvPr/>
        </p:nvSpPr>
        <p:spPr bwMode="auto">
          <a:xfrm>
            <a:off x="3886200" y="8686800"/>
            <a:ext cx="2970213" cy="455613"/>
          </a:xfrm>
          <a:prstGeom prst="rect">
            <a:avLst/>
          </a:prstGeom>
          <a:noFill/>
          <a:ln w="9525">
            <a:noFill/>
            <a:miter lim="800000"/>
            <a:headEnd/>
            <a:tailEnd/>
          </a:ln>
        </p:spPr>
        <p:txBody>
          <a:bodyPr lIns="96003" tIns="48001" rIns="96003" bIns="48001" anchor="b"/>
          <a:lstStyle/>
          <a:p>
            <a:pPr algn="r" defTabSz="960438"/>
            <a:fld id="{7C026EFB-0B5F-4B72-B2D0-B45A1F9D1245}" type="slidenum">
              <a:rPr lang="en-GB" sz="1300">
                <a:latin typeface="Calibri" pitchFamily="34" charset="0"/>
              </a:rPr>
              <a:pPr algn="r" defTabSz="960438"/>
              <a:t>50</a:t>
            </a:fld>
            <a:endParaRPr lang="en-GB" sz="1300">
              <a:latin typeface="Calibri" pitchFamily="34" charset="0"/>
            </a:endParaRPr>
          </a:p>
        </p:txBody>
      </p:sp>
      <p:sp>
        <p:nvSpPr>
          <p:cNvPr id="181251" name="Rectangle 2"/>
          <p:cNvSpPr>
            <a:spLocks noGrp="1" noRot="1" noChangeAspect="1" noTextEdit="1"/>
          </p:cNvSpPr>
          <p:nvPr>
            <p:ph type="sldImg"/>
          </p:nvPr>
        </p:nvSpPr>
        <p:spPr>
          <a:xfrm>
            <a:off x="1144588" y="684213"/>
            <a:ext cx="4572000" cy="3429000"/>
          </a:xfrm>
          <a:ln/>
        </p:spPr>
      </p:sp>
      <p:sp>
        <p:nvSpPr>
          <p:cNvPr id="181252" name="Rectangle 3"/>
          <p:cNvSpPr>
            <a:spLocks noGrp="1"/>
          </p:cNvSpPr>
          <p:nvPr>
            <p:ph type="body" idx="1"/>
          </p:nvPr>
        </p:nvSpPr>
        <p:spPr>
          <a:xfrm>
            <a:off x="684213" y="4340225"/>
            <a:ext cx="5489575" cy="4119563"/>
          </a:xfrm>
          <a:noFill/>
          <a:ln/>
        </p:spPr>
        <p:txBody>
          <a:bodyPr lIns="96003" tIns="48001" rIns="96003" bIns="48001"/>
          <a:lstStyle/>
          <a:p>
            <a:pPr marL="190500" indent="-190500" eaLnBrk="1" hangingPunct="1">
              <a:buFontTx/>
              <a:buChar char="•"/>
            </a:pPr>
            <a:r>
              <a:rPr lang="en-US" smtClean="0">
                <a:latin typeface="Arial" pitchFamily="34" charset="0"/>
              </a:rPr>
              <a:t>In patients with bone metastases, increased RANK Ligand helps drive a vicious cycle of bone destruction, which can lead to devastating SREs and may perpetuate tumour activity.</a:t>
            </a:r>
            <a:r>
              <a:rPr lang="en-US" baseline="30000" smtClean="0">
                <a:latin typeface="Arial" pitchFamily="34" charset="0"/>
              </a:rPr>
              <a:t>1,2</a:t>
            </a:r>
            <a:endParaRPr lang="en-US" smtClean="0">
              <a:latin typeface="Arial" pitchFamily="34" charset="0"/>
            </a:endParaRPr>
          </a:p>
          <a:p>
            <a:pPr marL="190500" indent="-190500" eaLnBrk="1" hangingPunct="1">
              <a:buFontTx/>
              <a:buChar char="•"/>
            </a:pPr>
            <a:r>
              <a:rPr lang="en-US" smtClean="0">
                <a:latin typeface="Arial" pitchFamily="34" charset="0"/>
              </a:rPr>
              <a:t>Tumour cells that have invaded bone secrete factors that increase RANK Ligand expression by osteoblasts.</a:t>
            </a:r>
            <a:endParaRPr lang="en-US" baseline="30000" smtClean="0">
              <a:latin typeface="Arial" pitchFamily="34" charset="0"/>
            </a:endParaRPr>
          </a:p>
          <a:p>
            <a:pPr marL="190500" indent="-190500" eaLnBrk="1" hangingPunct="1">
              <a:buFontTx/>
              <a:buChar char="•"/>
            </a:pPr>
            <a:r>
              <a:rPr lang="en-US" smtClean="0">
                <a:latin typeface="Arial" pitchFamily="34" charset="0"/>
              </a:rPr>
              <a:t>The increased expression of RANK Ligand results in excessive osteoclast activity.</a:t>
            </a:r>
          </a:p>
          <a:p>
            <a:pPr marL="190500" indent="-190500" eaLnBrk="1" hangingPunct="1">
              <a:buFontTx/>
              <a:buChar char="•"/>
            </a:pPr>
            <a:r>
              <a:rPr lang="en-US" smtClean="0">
                <a:latin typeface="Arial" pitchFamily="34" charset="0"/>
              </a:rPr>
              <a:t>This activity drives increased bone resorption, releasing growth factors from the bone matrix that may perpetuate tumour activity and drive the vicious cycle of bone destruction, potentially leading to devastating SREs.</a:t>
            </a:r>
          </a:p>
          <a:p>
            <a:pPr marL="190500" indent="-190500" eaLnBrk="1" hangingPunct="1">
              <a:buFontTx/>
              <a:buChar char="•"/>
            </a:pPr>
            <a:endParaRPr lang="en-US" smtClean="0">
              <a:latin typeface="Arial" pitchFamily="34" charset="0"/>
            </a:endParaRPr>
          </a:p>
          <a:p>
            <a:pPr marL="190500" indent="-190500" eaLnBrk="1" hangingPunct="1"/>
            <a:r>
              <a:rPr lang="en-US" b="1" smtClean="0">
                <a:latin typeface="Arial" pitchFamily="34" charset="0"/>
              </a:rPr>
              <a:t>References</a:t>
            </a:r>
          </a:p>
          <a:p>
            <a:pPr marL="190500" indent="-190500">
              <a:buFont typeface="Calibri" pitchFamily="34" charset="0"/>
              <a:buAutoNum type="arabicPeriod"/>
            </a:pPr>
            <a:r>
              <a:rPr lang="en-US" smtClean="0">
                <a:latin typeface="Arial" pitchFamily="34" charset="0"/>
              </a:rPr>
              <a:t>Roodman GD. Mechanisms of bone metastasis. N Engl J Med 2004;350:1655–64.</a:t>
            </a:r>
          </a:p>
          <a:p>
            <a:pPr marL="190500" indent="-190500">
              <a:buFont typeface="Calibri" pitchFamily="34" charset="0"/>
              <a:buAutoNum type="arabicPeriod"/>
            </a:pPr>
            <a:r>
              <a:rPr lang="en-US" smtClean="0">
                <a:latin typeface="Arial" pitchFamily="34" charset="0"/>
              </a:rPr>
              <a:t>Mundy GR. Metastasis to bone: causes, consequences and therapeutic opportunities. Nat Rev Cancer 2002;2:584–93.</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Number Placeholder 6"/>
          <p:cNvSpPr txBox="1">
            <a:spLocks noGrp="1"/>
          </p:cNvSpPr>
          <p:nvPr/>
        </p:nvSpPr>
        <p:spPr bwMode="auto">
          <a:xfrm>
            <a:off x="3886200" y="8686800"/>
            <a:ext cx="2970213" cy="455613"/>
          </a:xfrm>
          <a:prstGeom prst="rect">
            <a:avLst/>
          </a:prstGeom>
          <a:noFill/>
          <a:ln w="9525">
            <a:noFill/>
            <a:miter lim="800000"/>
            <a:headEnd/>
            <a:tailEnd/>
          </a:ln>
        </p:spPr>
        <p:txBody>
          <a:bodyPr lIns="96003" tIns="48001" rIns="96003" bIns="48001" anchor="b"/>
          <a:lstStyle/>
          <a:p>
            <a:pPr algn="r" defTabSz="960438"/>
            <a:fld id="{9F91B505-4AAF-4E3A-B7B2-60F643E747FD}" type="slidenum">
              <a:rPr lang="en-GB" sz="1300">
                <a:latin typeface="Calibri" pitchFamily="34" charset="0"/>
              </a:rPr>
              <a:pPr algn="r" defTabSz="960438"/>
              <a:t>51</a:t>
            </a:fld>
            <a:endParaRPr lang="en-GB" sz="1300">
              <a:latin typeface="Calibri" pitchFamily="34" charset="0"/>
            </a:endParaRPr>
          </a:p>
        </p:txBody>
      </p:sp>
      <p:sp>
        <p:nvSpPr>
          <p:cNvPr id="121859" name="Rectangle 2"/>
          <p:cNvSpPr>
            <a:spLocks noGrp="1" noRot="1" noChangeAspect="1" noChangeArrowheads="1" noTextEdit="1"/>
          </p:cNvSpPr>
          <p:nvPr>
            <p:ph type="sldImg"/>
          </p:nvPr>
        </p:nvSpPr>
        <p:spPr>
          <a:xfrm>
            <a:off x="1141413" y="684213"/>
            <a:ext cx="4575175" cy="3430587"/>
          </a:xfrm>
          <a:ln>
            <a:solidFill>
              <a:schemeClr val="tx1"/>
            </a:solidFill>
          </a:ln>
        </p:spPr>
      </p:sp>
      <p:sp>
        <p:nvSpPr>
          <p:cNvPr id="121860" name="Rectangle 3"/>
          <p:cNvSpPr>
            <a:spLocks noGrp="1" noChangeArrowheads="1"/>
          </p:cNvSpPr>
          <p:nvPr>
            <p:ph type="body" idx="1"/>
          </p:nvPr>
        </p:nvSpPr>
        <p:spPr>
          <a:xfrm>
            <a:off x="685800" y="4351338"/>
            <a:ext cx="5726113" cy="3965575"/>
          </a:xfrm>
          <a:noFill/>
          <a:ln/>
        </p:spPr>
        <p:txBody>
          <a:bodyPr lIns="92464" tIns="46232" rIns="92464" bIns="46232"/>
          <a:lstStyle/>
          <a:p>
            <a:pPr marL="180975" lvl="1" indent="-179388" eaLnBrk="1" hangingPunct="1">
              <a:spcBef>
                <a:spcPts val="600"/>
              </a:spcBef>
              <a:buFontTx/>
              <a:buChar char="•"/>
            </a:pPr>
            <a:r>
              <a:rPr lang="en-US" smtClean="0">
                <a:latin typeface="Arial" pitchFamily="34" charset="0"/>
              </a:rPr>
              <a:t>Denosumab is a fully human monoclonal antibody of the immunoglobulin G</a:t>
            </a:r>
            <a:r>
              <a:rPr lang="en-US" baseline="-25000" smtClean="0">
                <a:latin typeface="Arial" pitchFamily="34" charset="0"/>
              </a:rPr>
              <a:t>2</a:t>
            </a:r>
            <a:r>
              <a:rPr lang="en-US" smtClean="0">
                <a:latin typeface="Arial" pitchFamily="34" charset="0"/>
              </a:rPr>
              <a:t> isotype that binds human RANK Ligand with high affinity and specificity.</a:t>
            </a:r>
            <a:r>
              <a:rPr lang="en-US" baseline="30000" smtClean="0">
                <a:latin typeface="Arial" pitchFamily="34" charset="0"/>
              </a:rPr>
              <a:t>1</a:t>
            </a:r>
            <a:endParaRPr lang="en-US" smtClean="0">
              <a:latin typeface="Arial" pitchFamily="34" charset="0"/>
            </a:endParaRPr>
          </a:p>
          <a:p>
            <a:pPr marL="180975" lvl="1" indent="-179388" eaLnBrk="1" hangingPunct="1">
              <a:spcBef>
                <a:spcPts val="600"/>
              </a:spcBef>
              <a:buFontTx/>
              <a:buChar char="•"/>
            </a:pPr>
            <a:r>
              <a:rPr lang="en-US" smtClean="0">
                <a:latin typeface="Arial" pitchFamily="34" charset="0"/>
              </a:rPr>
              <a:t>By binding to RANK Ligand, denosumab prevents RANK Ligand from activating its receptor, RANK, on the surface of osteoclasts and their precursors,</a:t>
            </a:r>
            <a:r>
              <a:rPr lang="en-US" baseline="30000" smtClean="0">
                <a:latin typeface="Arial" pitchFamily="34" charset="0"/>
              </a:rPr>
              <a:t>1 </a:t>
            </a:r>
            <a:r>
              <a:rPr lang="en-US" smtClean="0">
                <a:latin typeface="Arial" pitchFamily="34" charset="0"/>
              </a:rPr>
              <a:t>thereby blocking RANK/RANK Ligand signaling.</a:t>
            </a:r>
          </a:p>
          <a:p>
            <a:pPr marL="180975" lvl="1" indent="-179388" eaLnBrk="1" hangingPunct="1">
              <a:spcBef>
                <a:spcPts val="600"/>
              </a:spcBef>
              <a:buFontTx/>
              <a:buChar char="•"/>
            </a:pPr>
            <a:r>
              <a:rPr lang="en-US" smtClean="0">
                <a:latin typeface="Arial" pitchFamily="34" charset="0"/>
              </a:rPr>
              <a:t>It is important to recognise that denosumab has been developed as two products with different dosing regimens that are appropriate for the pathophysiology of the condition being treated; the two products have different therapeutic indications:</a:t>
            </a:r>
          </a:p>
          <a:p>
            <a:pPr marL="628650" lvl="2" indent="-179388" eaLnBrk="1" hangingPunct="1">
              <a:spcBef>
                <a:spcPts val="600"/>
              </a:spcBef>
              <a:buFontTx/>
              <a:buChar char="•"/>
            </a:pPr>
            <a:r>
              <a:rPr lang="en-US" smtClean="0">
                <a:latin typeface="Arial" pitchFamily="34" charset="0"/>
              </a:rPr>
              <a:t>Denosumab at a dose of 60 mg subcutaneously (SC) every 6 months (Prolia®) is indicated for treatment of bone loss associated with hormone ablation in men with prostate cancer at increased risk of fractures  and treatment of osteoporosis in postmenopausal women at increased risk of fractures.</a:t>
            </a:r>
            <a:r>
              <a:rPr lang="en-US" baseline="30000" smtClean="0">
                <a:latin typeface="Arial" pitchFamily="34" charset="0"/>
              </a:rPr>
              <a:t>2</a:t>
            </a:r>
          </a:p>
          <a:p>
            <a:pPr marL="628650" lvl="2" indent="-179388" eaLnBrk="1" hangingPunct="1">
              <a:spcBef>
                <a:spcPts val="600"/>
              </a:spcBef>
              <a:buFontTx/>
              <a:buChar char="•"/>
            </a:pPr>
            <a:r>
              <a:rPr lang="en-US" smtClean="0">
                <a:latin typeface="Arial" pitchFamily="34" charset="0"/>
              </a:rPr>
              <a:t>Denosumab at a dose of 120 mg SC every 4 weeks (XGEVA</a:t>
            </a:r>
            <a:r>
              <a:rPr lang="en-US" baseline="30000" smtClean="0">
                <a:latin typeface="Arial" pitchFamily="34" charset="0"/>
              </a:rPr>
              <a:t>TM</a:t>
            </a:r>
            <a:r>
              <a:rPr lang="en-US" smtClean="0">
                <a:latin typeface="Arial" pitchFamily="34" charset="0"/>
              </a:rPr>
              <a:t>) is approved in the USA for prevention of SREs in patients with bone metastases from solid tumours.</a:t>
            </a:r>
            <a:endParaRPr lang="en-US" baseline="30000" smtClean="0">
              <a:latin typeface="Arial" pitchFamily="34" charset="0"/>
            </a:endParaRPr>
          </a:p>
          <a:p>
            <a:pPr marL="628650" lvl="2" indent="-179388" eaLnBrk="1" hangingPunct="1">
              <a:spcBef>
                <a:spcPts val="600"/>
              </a:spcBef>
            </a:pPr>
            <a:endParaRPr lang="en-US" smtClean="0">
              <a:latin typeface="Arial" pitchFamily="34" charset="0"/>
            </a:endParaRPr>
          </a:p>
          <a:p>
            <a:pPr eaLnBrk="1" hangingPunct="1">
              <a:spcBef>
                <a:spcPts val="600"/>
              </a:spcBef>
            </a:pPr>
            <a:r>
              <a:rPr lang="en-US" b="1" smtClean="0">
                <a:latin typeface="Arial" pitchFamily="34" charset="0"/>
              </a:rPr>
              <a:t>References</a:t>
            </a:r>
          </a:p>
          <a:p>
            <a:pPr marL="180975" lvl="1" indent="-179388" eaLnBrk="1" hangingPunct="1">
              <a:spcBef>
                <a:spcPts val="600"/>
              </a:spcBef>
              <a:buFontTx/>
              <a:buAutoNum type="arabicPeriod"/>
            </a:pPr>
            <a:r>
              <a:rPr lang="en-US" smtClean="0">
                <a:latin typeface="Arial" pitchFamily="34" charset="0"/>
              </a:rPr>
              <a:t>McClung MR, Lewiecki EM, Cohen SB et al. Denosumab in postmenopausal women with low bone mineral density. N Engl J Med 2006;354:821–31.</a:t>
            </a:r>
          </a:p>
          <a:p>
            <a:pPr marL="180975" lvl="1" indent="-179388" eaLnBrk="1" hangingPunct="1">
              <a:spcBef>
                <a:spcPts val="600"/>
              </a:spcBef>
              <a:buFontTx/>
              <a:buAutoNum type="arabicPeriod"/>
            </a:pPr>
            <a:r>
              <a:rPr lang="da-DK" smtClean="0">
                <a:latin typeface="Arial" pitchFamily="34" charset="0"/>
              </a:rPr>
              <a:t>Prolia</a:t>
            </a:r>
            <a:r>
              <a:rPr lang="da-DK" baseline="30000" smtClean="0">
                <a:latin typeface="Arial" pitchFamily="34" charset="0"/>
                <a:sym typeface="Symbol" pitchFamily="18" charset="2"/>
              </a:rPr>
              <a:t> </a:t>
            </a:r>
            <a:r>
              <a:rPr lang="da-DK" smtClean="0">
                <a:latin typeface="Arial" pitchFamily="34" charset="0"/>
              </a:rPr>
              <a:t>(Denosumab) Summary of product characteristics, Amgen.</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1026"/>
          <p:cNvSpPr>
            <a:spLocks noGrp="1" noRot="1" noChangeAspect="1" noChangeArrowheads="1" noTextEdit="1"/>
          </p:cNvSpPr>
          <p:nvPr>
            <p:ph type="sldImg"/>
          </p:nvPr>
        </p:nvSpPr>
        <p:spPr>
          <a:solidFill>
            <a:srgbClr val="FFFFFF"/>
          </a:solidFill>
          <a:ln/>
        </p:spPr>
      </p:sp>
      <p:sp>
        <p:nvSpPr>
          <p:cNvPr id="172035" name="Rectangle 1027"/>
          <p:cNvSpPr>
            <a:spLocks noGrp="1" noChangeArrowheads="1"/>
          </p:cNvSpPr>
          <p:nvPr>
            <p:ph type="body" idx="1"/>
          </p:nvPr>
        </p:nvSpPr>
        <p:spPr>
          <a:solidFill>
            <a:srgbClr val="FFFFFF"/>
          </a:solidFill>
          <a:ln>
            <a:solidFill>
              <a:srgbClr val="000000"/>
            </a:solidFill>
          </a:ln>
        </p:spPr>
        <p:txBody>
          <a:bodyPr lIns="90558" tIns="45280" rIns="90558" bIns="45280"/>
          <a:lstStyle/>
          <a:p>
            <a:endParaRPr lang="es-ES" sz="700" smtClean="0">
              <a:latin typeface="Times New Roman" pitchFamily="18"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i="1">
                <a:latin typeface="Calibri" charset="0"/>
              </a:rPr>
              <a:t>Patients </a:t>
            </a:r>
            <a:endParaRPr lang="en-US">
              <a:latin typeface="Calibri" charset="0"/>
            </a:endParaRPr>
          </a:p>
          <a:p>
            <a:r>
              <a:rPr lang="en-US">
                <a:latin typeface="Calibri" charset="0"/>
              </a:rPr>
              <a:t>Eligible patients were age 􏰁 18 years with histologically or cytologically confirmed breast adenocarcinoma, current or prior radiographic (x-ray, com- puted tomography, or magnetic resonance imaging) evidence of at least one bone metastasis, with adequate organ function (including albumin-adjusted serum calcium 􏰁 2.0 mmol/L [􏰁 8.0 mg/dL] and 􏰂 2.9 mmol/L [􏰂 11.5 mg/dL] calculated by central laboratory), and Eastern Cooperative Oncology Group (ECOG) performance status of 0, 1, or 2. Patients with creatinine clearance 􏰅 30 mL/min (Cockcroft-Gault formula) were excluded because zoledronic acid is contraindicated in this patient population.9 Other key ex- clusion criteria included prior intravenous bisphosphonate treatment, current or prior oral bisphosphonates for treatment of bone metastases, nonhealed dental/oral surgery, and prior malignancy within 3 years before random as- signment. History of breast cancer (diagnosis, hormone receptor status, hu- </a:t>
            </a:r>
          </a:p>
          <a:p>
            <a:r>
              <a:rPr lang="en-US" b="1">
                <a:latin typeface="Calibri" charset="0"/>
              </a:rPr>
              <a:t>Denosumab for Treatment of Breast Cancer–Related Bone Metastases </a:t>
            </a:r>
            <a:endParaRPr lang="en-US">
              <a:latin typeface="Calibri" charset="0"/>
            </a:endParaRPr>
          </a:p>
          <a:p>
            <a:r>
              <a:rPr lang="en-US" i="1">
                <a:latin typeface="Calibri" charset="0"/>
              </a:rPr>
              <a:t>www.jco.org </a:t>
            </a:r>
            <a:endParaRPr lang="en-US">
              <a:latin typeface="Calibri" charset="0"/>
            </a:endParaRPr>
          </a:p>
          <a:p>
            <a:r>
              <a:rPr lang="en-US">
                <a:latin typeface="Calibri" charset="0"/>
              </a:rPr>
              <a:t>man epidermal growth factor receptor 2 [HER2] status, and location of metastatic bone disease) and SREs were also obtained. </a:t>
            </a:r>
          </a:p>
          <a:p>
            <a:r>
              <a:rPr lang="en-US" b="1" i="1">
                <a:latin typeface="Calibri" charset="0"/>
              </a:rPr>
              <a:t>Study Design </a:t>
            </a:r>
            <a:endParaRPr lang="en-US">
              <a:latin typeface="Calibri" charset="0"/>
            </a:endParaRPr>
          </a:p>
          <a:p>
            <a:r>
              <a:rPr lang="en-US">
                <a:latin typeface="Calibri" charset="0"/>
              </a:rPr>
              <a:t>This international, randomized, double-blind, double-dummy, active- controlled study compared denosumab with zoledronic acid for the treatment of bone metastases in breast cancer patients and involved 322 centers in Europe, North America, South America, Japan, Australia, India, and South Africa. Patients were randomly assigned to receive either a subcutaneous injection of denosumab 120 mg and an intravenous infusion of placebo every 4 weeks or an intravenous infusion (lasting no less than 15 minutes) of zoledronic acid 4 mg and a subcutaneous injection of placebo every 4 weeks. Intravenous products (placebo or zoledronic acid) were dose-adjusted on the basis of baseline creatinine clearance 􏰂 60 mL/min and were held for renal function deterioration on-study (until serum creatinine returned to within 10% of baseline values), per zoledronic acid prescribing information. There was no requirement for dose adjustment with denosumab. Randomization was stratified by prior SRE, prior oral bisphosphonate use, current chemotherapy, and geographic region (Japan or Other). </a:t>
            </a:r>
          </a:p>
          <a:p>
            <a:r>
              <a:rPr lang="en-US">
                <a:latin typeface="Calibri" charset="0"/>
              </a:rPr>
              <a:t>Daily supplementation with calcium (􏰁 500 mg) and vitamin D (􏰁 400 U) was strongly recommended. All cancer-specific therapies such as chemotherapy and hormonal therapy were allowed, except for oral or intravenous bisphosphonates or unapproved investigational products or devices. Patients who discontinued investigational product but continued with scheduled visits were followed for SREs through the primary analysis data cutoff date (March 2009), and all patients were followed for survival unless they withdrew consent or were lost to follow-up. The study duration from first patient enrollment to the primary analysis was approximately 34 months. </a:t>
            </a:r>
          </a:p>
          <a:p>
            <a:r>
              <a:rPr lang="en-US">
                <a:latin typeface="Calibri" charset="0"/>
              </a:rPr>
              <a:t>All patients provided written informed consent before any study-specific procedure was performed, except for three patients in the zoledronic acid group who were excluded from analysis because properly documented in- formed consent was not obtained (Fig 1). The study was approved by the institutional review board or ethics committee for each site. </a:t>
            </a:r>
          </a:p>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CC3ACE78-9237-4C45-A538-25F4F06216DA}" type="slidenum">
              <a:rPr lang="en-US" smtClean="0"/>
              <a:pPr>
                <a:defRPr/>
              </a:pPr>
              <a:t>53</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68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i="1">
                <a:latin typeface="Calibri" charset="0"/>
              </a:rPr>
              <a:t>Efficacy </a:t>
            </a:r>
            <a:endParaRPr lang="en-US">
              <a:latin typeface="Calibri" charset="0"/>
            </a:endParaRPr>
          </a:p>
          <a:p>
            <a:r>
              <a:rPr lang="en-US">
                <a:latin typeface="Calibri" charset="0"/>
              </a:rPr>
              <a:t>Denosumab significantly delayed time to first on-study SRE by 18% compared with zoledronic acid (HR, 0.82; 95% CI, 0.71 to 0.95; </a:t>
            </a:r>
            <a:r>
              <a:rPr lang="en-US" i="1">
                <a:latin typeface="Calibri" charset="0"/>
              </a:rPr>
              <a:t>P </a:t>
            </a:r>
            <a:r>
              <a:rPr lang="en-US">
                <a:latin typeface="Calibri" charset="0"/>
              </a:rPr>
              <a:t>􏰅 .001 noninferiority; </a:t>
            </a:r>
            <a:r>
              <a:rPr lang="en-US" i="1">
                <a:latin typeface="Calibri" charset="0"/>
              </a:rPr>
              <a:t>P </a:t>
            </a:r>
            <a:r>
              <a:rPr lang="en-US">
                <a:latin typeface="Calibri" charset="0"/>
              </a:rPr>
              <a:t>􏰄 .01 superiority; Fig 2A). The treatment effect of denosumab was consistent over time compared with zoledronic acid. Median time to first on-study SRE was 26.4 months for the zoledronic acid group and has not yet been reached for the denosumab group. </a:t>
            </a:r>
          </a:p>
          <a:p>
            <a:endParaRPr lang="en-US">
              <a:latin typeface="Calibri" charset="0"/>
            </a:endParaRPr>
          </a:p>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2625BA70-FE04-0D45-B01A-0B4D4EC012FA}" type="slidenum">
              <a:rPr lang="en-US" smtClean="0"/>
              <a:pPr>
                <a:defRPr/>
              </a:pPr>
              <a:t>54</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88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Denosumab reduced the risk of developing multiple SREs (time to first and subsequent SREs) by 23% compared with zoledronic acid (rate ratio, 0.77; 95% CI, 0.66 to 0.89; </a:t>
            </a:r>
            <a:r>
              <a:rPr lang="en-US" i="1">
                <a:latin typeface="Calibri" charset="0"/>
              </a:rPr>
              <a:t>P </a:t>
            </a:r>
            <a:r>
              <a:rPr lang="en-US">
                <a:latin typeface="Calibri" charset="0"/>
              </a:rPr>
              <a:t>􏰄 .001; Fig 2B). </a:t>
            </a:r>
          </a:p>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D60F773C-E281-C244-9E5B-0698E027B2F8}" type="slidenum">
              <a:rPr lang="en-US" smtClean="0"/>
              <a:pPr>
                <a:defRPr/>
              </a:pPr>
              <a:t>55</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08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0ED59411-3E6D-B44D-8177-B12118B83E40}" type="slidenum">
              <a:rPr lang="en-US" smtClean="0"/>
              <a:pPr>
                <a:defRPr/>
              </a:pPr>
              <a:t>56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B0A4788B-0703-42B5-934B-F5949A3C10B8}" type="slidenum">
              <a:rPr lang="en-US" smtClean="0">
                <a:latin typeface="Arial" pitchFamily="34" charset="0"/>
              </a:rPr>
              <a:pPr/>
              <a:t>5</a:t>
            </a:fld>
            <a:endParaRPr lang="en-US" smtClean="0">
              <a:latin typeface="Arial" pitchFamily="34" charset="0"/>
            </a:endParaRPr>
          </a:p>
        </p:txBody>
      </p:sp>
      <p:sp>
        <p:nvSpPr>
          <p:cNvPr id="137219" name="Rectangle 2"/>
          <p:cNvSpPr>
            <a:spLocks noGrp="1" noRot="1" noChangeAspect="1" noChangeArrowheads="1" noTextEdit="1"/>
          </p:cNvSpPr>
          <p:nvPr>
            <p:ph type="sldImg"/>
          </p:nvPr>
        </p:nvSpPr>
        <p:spPr>
          <a:xfrm>
            <a:off x="1166813" y="679450"/>
            <a:ext cx="4541837" cy="3408363"/>
          </a:xfrm>
          <a:ln/>
        </p:spPr>
      </p:sp>
      <p:sp>
        <p:nvSpPr>
          <p:cNvPr id="137220" name="Text Box 3"/>
          <p:cNvSpPr txBox="1">
            <a:spLocks noChangeArrowheads="1"/>
          </p:cNvSpPr>
          <p:nvPr/>
        </p:nvSpPr>
        <p:spPr bwMode="auto">
          <a:xfrm>
            <a:off x="623888" y="6905625"/>
            <a:ext cx="5919787" cy="2082800"/>
          </a:xfrm>
          <a:prstGeom prst="rect">
            <a:avLst/>
          </a:prstGeom>
          <a:noFill/>
          <a:ln w="9525">
            <a:noFill/>
            <a:miter lim="800000"/>
            <a:headEnd/>
            <a:tailEnd/>
          </a:ln>
        </p:spPr>
        <p:txBody>
          <a:bodyPr lIns="0" tIns="0" rIns="0" bIns="0">
            <a:spAutoFit/>
          </a:bodyPr>
          <a:lstStyle/>
          <a:p>
            <a:pPr marL="165100" indent="-165100" defTabSz="889000"/>
            <a:r>
              <a:rPr lang="en-US" sz="900">
                <a:ea typeface="ＭＳ Ｐゴシック" pitchFamily="34" charset="-128"/>
              </a:rPr>
              <a:t>References</a:t>
            </a:r>
          </a:p>
          <a:p>
            <a:pPr marL="165100" indent="-165100" defTabSz="889000" eaLnBrk="0" hangingPunct="0"/>
            <a:r>
              <a:rPr lang="en-US" sz="900">
                <a:ea typeface="ＭＳ Ｐゴシック" pitchFamily="34" charset="-128"/>
              </a:rPr>
              <a:t>1.  Lipton A, Theriault RL, Hortobagyi GN, et al. Pamidronate prevents skeletal complications and is effective palliative treatment in women with breast carcinoma and osteolytic bone metastases: long term follow-up of two randomized, placebo-controlled trials. </a:t>
            </a:r>
            <a:r>
              <a:rPr lang="en-US" sz="900" i="1">
                <a:ea typeface="ＭＳ Ｐゴシック" pitchFamily="34" charset="-128"/>
              </a:rPr>
              <a:t>Cancer</a:t>
            </a:r>
            <a:r>
              <a:rPr lang="en-US" sz="900">
                <a:ea typeface="ＭＳ Ｐゴシック" pitchFamily="34" charset="-128"/>
              </a:rPr>
              <a:t>. 2000;88:1082-1090.</a:t>
            </a:r>
          </a:p>
          <a:p>
            <a:pPr marL="165100" indent="-165100" defTabSz="889000" eaLnBrk="0" hangingPunct="0"/>
            <a:r>
              <a:rPr lang="en-US" sz="900">
                <a:ea typeface="ＭＳ Ｐゴシック" pitchFamily="34" charset="-128"/>
              </a:rPr>
              <a:t>2.  Berenson JR, Lichtenstein A, Porter L, et al. Long term pamidronate treatment of advanced multiple myeloma patients reduces skeletal events. </a:t>
            </a:r>
            <a:r>
              <a:rPr lang="en-US" sz="900" i="1">
                <a:ea typeface="ＭＳ Ｐゴシック" pitchFamily="34" charset="-128"/>
              </a:rPr>
              <a:t>J Clin Oncol</a:t>
            </a:r>
            <a:r>
              <a:rPr lang="en-US" sz="900">
                <a:ea typeface="ＭＳ Ｐゴシック" pitchFamily="34" charset="-128"/>
              </a:rPr>
              <a:t>. 1999;16:593-602.</a:t>
            </a:r>
          </a:p>
          <a:p>
            <a:pPr marL="165100" indent="-165100" defTabSz="889000" eaLnBrk="0" hangingPunct="0"/>
            <a:r>
              <a:rPr lang="en-US" sz="900">
                <a:ea typeface="ＭＳ Ｐゴシック" pitchFamily="34" charset="-128"/>
              </a:rPr>
              <a:t>3. </a:t>
            </a:r>
            <a:r>
              <a:rPr lang="en-US" sz="900">
                <a:ea typeface="ＭＳ Ｐゴシック" pitchFamily="34" charset="-128"/>
                <a:cs typeface="Times New Roman" pitchFamily="18" charset="0"/>
              </a:rPr>
              <a:t>Saad F, Gleason D, Murray R, et al. Zoledronic acid is well tolerated for up to 24 months and significantly reduces skeletal complications in patients with advanced prostate cancer metastatic to bone [abstract]. Presented at: 98th Annual Meeting of the American Urological Association; Chicago, Ill; April 26-May 1, 2003. Abstract 1472.</a:t>
            </a:r>
            <a:r>
              <a:rPr lang="en-US" sz="900">
                <a:ea typeface="ＭＳ Ｐゴシック" pitchFamily="34" charset="-128"/>
              </a:rPr>
              <a:t> </a:t>
            </a:r>
          </a:p>
          <a:p>
            <a:pPr marL="165100" indent="-165100" defTabSz="889000" eaLnBrk="0" hangingPunct="0"/>
            <a:r>
              <a:rPr lang="en-US" sz="900">
                <a:ea typeface="ＭＳ Ｐゴシック" pitchFamily="34" charset="-128"/>
              </a:rPr>
              <a:t>4.  Rosen LS, Gordon D, Tchekmedyian NS, et al. Long-term efficacy and safety of zoledronic acid in the treatment of skeletal metastases in patients with non-small cell lung cancer and other solid tumors: a randomized, phase III, double-blind, placebo-controlled trial. </a:t>
            </a:r>
            <a:r>
              <a:rPr lang="en-US" sz="900" i="1">
                <a:ea typeface="ＭＳ Ｐゴシック" pitchFamily="34" charset="-128"/>
              </a:rPr>
              <a:t>Cancer</a:t>
            </a:r>
            <a:r>
              <a:rPr lang="en-US" sz="900">
                <a:ea typeface="ＭＳ Ｐゴシック" pitchFamily="34" charset="-128"/>
              </a:rPr>
              <a:t>. 2004;100:2613-2621. </a:t>
            </a:r>
          </a:p>
          <a:p>
            <a:pPr marL="165100" indent="-165100" defTabSz="889000" eaLnBrk="0" hangingPunct="0">
              <a:lnSpc>
                <a:spcPct val="80000"/>
              </a:lnSpc>
              <a:spcBef>
                <a:spcPct val="50000"/>
              </a:spcBef>
            </a:pPr>
            <a:endParaRPr lang="en-US">
              <a:solidFill>
                <a:srgbClr val="FBFDFF"/>
              </a:solidFill>
              <a:ea typeface="ＭＳ Ｐゴシック" pitchFamily="34" charset="-128"/>
            </a:endParaRPr>
          </a:p>
        </p:txBody>
      </p:sp>
      <p:sp>
        <p:nvSpPr>
          <p:cNvPr id="137221" name="Rectangle 4"/>
          <p:cNvSpPr>
            <a:spLocks noGrp="1" noChangeArrowheads="1"/>
          </p:cNvSpPr>
          <p:nvPr>
            <p:ph type="body" idx="1"/>
          </p:nvPr>
        </p:nvSpPr>
        <p:spPr>
          <a:xfrm>
            <a:off x="915988" y="4344988"/>
            <a:ext cx="5026025" cy="4113212"/>
          </a:xfrm>
          <a:noFill/>
          <a:ln/>
        </p:spPr>
        <p:txBody>
          <a:bodyPr/>
          <a:lstStyle/>
          <a:p>
            <a:pPr eaLnBrk="1" hangingPunct="1"/>
            <a:endParaRPr lang="es-ES" smtClean="0">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Rot="1" noChangeAspect="1" noChangeArrowheads="1" noTextEdit="1"/>
          </p:cNvSpPr>
          <p:nvPr>
            <p:ph type="sldImg"/>
          </p:nvPr>
        </p:nvSpPr>
        <p:spPr bwMode="auto">
          <a:xfrm>
            <a:off x="1141413" y="685800"/>
            <a:ext cx="4576762" cy="34321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1378" name="Rectangle 3"/>
          <p:cNvSpPr>
            <a:spLocks noGrp="1" noChangeArrowheads="1"/>
          </p:cNvSpPr>
          <p:nvPr>
            <p:ph type="body" idx="1"/>
          </p:nvPr>
        </p:nvSpPr>
        <p:spPr bwMode="auto">
          <a:xfrm>
            <a:off x="523875" y="4254500"/>
            <a:ext cx="5805488" cy="4203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677" tIns="42838" rIns="85677" bIns="42838" numCol="1" anchor="t" anchorCtr="0" compatLnSpc="1">
            <a:prstTxWarp prst="textNoShape">
              <a:avLst/>
            </a:prstTxWarp>
          </a:bodyPr>
          <a:lstStyle/>
          <a:p>
            <a:r>
              <a:rPr lang="en-US">
                <a:latin typeface="Calibri" charset="0"/>
              </a:rPr>
              <a:t>Figure3. ChangesinHRQoL(totalscorerange,0to108,withahigherscoreindicatingbetterHRQoL).A,proportionofpatientsintheoverallpopulationwitha clinically meaningful improvement in HRQoL. B, proportion of patients with no or mild pain at baseline (BPI-SF score 0–4) with a clinically meaningful improvement in HRQoL from baseline. N 1⁄4 number of patients in each group for whom baseline FACT-G data were available (A, all patients; B, patients who had baseline FACT-G and who met the analysis criteria noted in the figure). Q4W, every 4 weeks; ZA, zoledronic acid. </a:t>
            </a:r>
          </a:p>
          <a:p>
            <a:r>
              <a:rPr lang="en-US">
                <a:latin typeface="Calibri" charset="0"/>
              </a:rPr>
              <a:t>---</a:t>
            </a:r>
          </a:p>
          <a:p>
            <a:r>
              <a:rPr lang="en-US">
                <a:latin typeface="Calibri" charset="0"/>
              </a:rPr>
              <a:t>The median FACT-G total score at baseline was 74 for both treatment groups, which is consistent with results observed in other patients with metastatic breast cancer (22). </a:t>
            </a:r>
            <a:r>
              <a:rPr lang="en-US" b="1">
                <a:latin typeface="Calibri" charset="0"/>
              </a:rPr>
              <a:t>In the overall population, over monthly time points during an 18-month period, an average of 10% more patients in the denosumab group compared with the zoledronic acid group had a clinically meaningful improvement in HRQoL </a:t>
            </a:r>
            <a:r>
              <a:rPr lang="en-US">
                <a:latin typeface="Calibri" charset="0"/>
              </a:rPr>
              <a:t>(!5-point increase in FACT-G total score) over the course of the study (34% vs. 31%; Fig. 3A). An average of 7% fewer patients in the denosumab group than in the zoledronic acid group had worsening of HRQoL on study. The positive effect of denosumab treatment on HRQoL was observed regardless of pain severity at baseline. </a:t>
            </a:r>
            <a:r>
              <a:rPr lang="en-US" b="1">
                <a:latin typeface="Calibri" charset="0"/>
              </a:rPr>
              <a:t>Among patients with no or mild pain at baseline (BPI-SF score 0 to 4), the relative overall improvement in HRQoL was 14% greater with denosumab compared with zoledronic acid </a:t>
            </a:r>
            <a:r>
              <a:rPr lang="en-US">
                <a:latin typeface="Calibri" charset="0"/>
              </a:rPr>
              <a:t>(Fig. 3B). Among patients who had moderate or severe pain at baseline (BPI-SF score 5 to 10), the relative overall improvement in HRQoL was 9% greater with denosumab than with zoledronic acid. </a:t>
            </a:r>
          </a:p>
          <a:p>
            <a:endParaRPr lang="en-US">
              <a:latin typeface="Calibri" charset="0"/>
            </a:endParaRPr>
          </a:p>
          <a:p>
            <a:endParaRPr lang="en-US">
              <a:latin typeface="Calibri" charset="0"/>
            </a:endParaRPr>
          </a:p>
        </p:txBody>
      </p:sp>
      <p:sp>
        <p:nvSpPr>
          <p:cNvPr id="101379" name="TextBox 22"/>
          <p:cNvSpPr txBox="1">
            <a:spLocks noChangeArrowheads="1"/>
          </p:cNvSpPr>
          <p:nvPr/>
        </p:nvSpPr>
        <p:spPr bwMode="auto">
          <a:xfrm>
            <a:off x="114300" y="4498975"/>
            <a:ext cx="636588" cy="19208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lIns="85657" tIns="42829" rIns="85657" bIns="42829">
            <a:spAutoFit/>
          </a:bodyPr>
          <a:lstStyle>
            <a:lvl1pPr defTabSz="844550" eaLnBrk="0" hangingPunct="0">
              <a:defRPr sz="2400">
                <a:solidFill>
                  <a:schemeClr val="tx1"/>
                </a:solidFill>
                <a:latin typeface="Calibri" charset="0"/>
                <a:ea typeface="ＭＳ Ｐゴシック" charset="0"/>
                <a:cs typeface="ＭＳ Ｐゴシック" charset="0"/>
              </a:defRPr>
            </a:lvl1pPr>
            <a:lvl2pPr marL="742950" indent="-285750" defTabSz="844550" eaLnBrk="0" hangingPunct="0">
              <a:defRPr sz="2400">
                <a:solidFill>
                  <a:schemeClr val="tx1"/>
                </a:solidFill>
                <a:latin typeface="Calibri" charset="0"/>
                <a:ea typeface="ＭＳ Ｐゴシック" charset="0"/>
              </a:defRPr>
            </a:lvl2pPr>
            <a:lvl3pPr marL="1143000" indent="-228600" defTabSz="844550" eaLnBrk="0" hangingPunct="0">
              <a:defRPr sz="2400">
                <a:solidFill>
                  <a:schemeClr val="tx1"/>
                </a:solidFill>
                <a:latin typeface="Calibri" charset="0"/>
                <a:ea typeface="ＭＳ Ｐゴシック" charset="0"/>
              </a:defRPr>
            </a:lvl3pPr>
            <a:lvl4pPr marL="1600200" indent="-228600" defTabSz="844550" eaLnBrk="0" hangingPunct="0">
              <a:defRPr sz="2400">
                <a:solidFill>
                  <a:schemeClr val="tx1"/>
                </a:solidFill>
                <a:latin typeface="Calibri" charset="0"/>
                <a:ea typeface="ＭＳ Ｐゴシック" charset="0"/>
              </a:defRPr>
            </a:lvl4pPr>
            <a:lvl5pPr marL="2057400" indent="-228600" defTabSz="844550" eaLnBrk="0" hangingPunct="0">
              <a:defRPr sz="2400">
                <a:solidFill>
                  <a:schemeClr val="tx1"/>
                </a:solidFill>
                <a:latin typeface="Calibri" charset="0"/>
                <a:ea typeface="ＭＳ Ｐゴシック" charset="0"/>
              </a:defRPr>
            </a:lvl5pPr>
            <a:lvl6pPr marL="2514600" indent="-228600" defTabSz="844550"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844550"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844550"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84455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85000"/>
              </a:lnSpc>
              <a:spcBef>
                <a:spcPct val="50000"/>
              </a:spcBef>
            </a:pPr>
            <a:endParaRPr lang="en-US" sz="800">
              <a:solidFill>
                <a:srgbClr val="000000"/>
              </a:solidFill>
              <a:latin typeface="Arial" charset="0"/>
            </a:endParaRPr>
          </a:p>
        </p:txBody>
      </p:sp>
      <p:sp>
        <p:nvSpPr>
          <p:cNvPr id="24" name="Rectangle 7"/>
          <p:cNvSpPr>
            <a:spLocks noGrp="1" noChangeArrowheads="1"/>
          </p:cNvSpPr>
          <p:nvPr>
            <p:ph type="sldNum" sz="quarter" idx="5"/>
          </p:nvPr>
        </p:nvSpPr>
        <p:spPr/>
        <p:txBody>
          <a:bodyPr/>
          <a:lstStyle/>
          <a:p>
            <a:pPr>
              <a:defRPr/>
            </a:pPr>
            <a:fld id="{AD4A94BB-DB11-8140-A866-246FB4A9D509}" type="slidenum">
              <a:rPr lang="en-US" smtClean="0">
                <a:solidFill>
                  <a:prstClr val="black"/>
                </a:solidFill>
              </a:rPr>
              <a:pPr>
                <a:defRPr/>
              </a:pPr>
              <a:t>57</a:t>
            </a:fld>
            <a:endParaRPr lang="en-US" dirty="0">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Grp="1" noRot="1" noChangeAspect="1" noChangeArrowheads="1" noTextEdit="1"/>
          </p:cNvSpPr>
          <p:nvPr>
            <p:ph type="sldImg"/>
          </p:nvPr>
        </p:nvSpPr>
        <p:spPr bwMode="auto">
          <a:xfrm>
            <a:off x="1141413" y="685800"/>
            <a:ext cx="4576762" cy="34321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3426" name="Rectangle 3"/>
          <p:cNvSpPr>
            <a:spLocks noGrp="1" noChangeArrowheads="1"/>
          </p:cNvSpPr>
          <p:nvPr>
            <p:ph type="body" idx="1"/>
          </p:nvPr>
        </p:nvSpPr>
        <p:spPr bwMode="auto">
          <a:xfrm>
            <a:off x="523875" y="4254500"/>
            <a:ext cx="5805488" cy="4203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677" tIns="42838" rIns="85677" bIns="42838" numCol="1" anchor="t" anchorCtr="0" compatLnSpc="1">
            <a:prstTxWarp prst="textNoShape">
              <a:avLst/>
            </a:prstTxWarp>
          </a:bodyPr>
          <a:lstStyle/>
          <a:p>
            <a:r>
              <a:rPr lang="en-US">
                <a:latin typeface="Calibri" charset="0"/>
              </a:rPr>
              <a:t>BACKGROUND: In this study, the authors evaluated the effect of denosumab versus zoledronic acid (ZA) on pain in patients with advanced breast cancer and bone metastases. METHODS: The prevention of pain, reduction in pain interference with daily life activ- ities, and the proportion of patients requiring strong opioid analgesics were assessed in a randomized, double-blind, double-dummy phase 3 study comparing denosumab with ZA for preventing skeletal-related events in 2046 patients who had breast cancer and bone metastases. Patients completed the Brief Pain Inventory-Short Form at baseline and monthly thereafter. RESULTS: Fewer patients who received denosumab reported a clinically meaningful worsening of pain severity (􏰀2-point increase) from baseline com- pared with patients who received ZA, and a trend was observed toward delayed time to pain worsening with denosumab versus ZA (denosumab, 8.5 months; ZA, 7.4 months; P 1⁄4 .08). In patients who had no/mild pain at baseline, a 4-month delay in progression to moderate/severe pain was observed with denosumab compared with ZA (9.7 months vs 5.8 months; P 1⁄4 .002). Denosumab delayed the time to increased pain interference by approximately 1 month compared with ZA (denosumab, 16.0 months; ZA, 14.9 months; P 1⁄4 .09). The time to pain improvement (P 1⁄4 .72) and the time to decreased pain interference (P 1⁄4 .92) were similar between the groups. Fewer denosumab-treated patients reported increased analgesic use from no/low use at baseline to strong opioid use. CONCLU- SIONS: Denosumab demonstrated improved pain prevention and comparable pain palliation compared with ZA. In addition, fewer denosumab-treated patients shifted to strong opioid analgesic use. Cancer 2013;119:832-8. VC 2012 American Cancer Society. </a:t>
            </a:r>
          </a:p>
          <a:p>
            <a:r>
              <a:rPr lang="en-US">
                <a:latin typeface="Calibri" charset="0"/>
              </a:rPr>
              <a:t>---</a:t>
            </a:r>
          </a:p>
          <a:p>
            <a:r>
              <a:rPr lang="en-US">
                <a:latin typeface="Calibri" charset="0"/>
              </a:rPr>
              <a:t>Pain Severity </a:t>
            </a:r>
          </a:p>
          <a:p>
            <a:r>
              <a:rPr lang="en-US">
                <a:latin typeface="Calibri" charset="0"/>
              </a:rPr>
              <a:t>Worsening pain severity, as measured as the mean 􏰂 SD change from baseline, was observed throughout the study. The proportion of patients with no or mild pain at baseline who experienced worsening of pain to moderate or severe on study increased from 19% at month 1 to 57% at month 18 among all patients combined. Also, 43% of patients reported moderate or severe pain at baseline, yet only approximately 16% were using strong opioids (AQA score, 􏰀3) at baseline. </a:t>
            </a:r>
          </a:p>
          <a:p>
            <a:r>
              <a:rPr lang="en-US">
                <a:latin typeface="Calibri" charset="0"/>
              </a:rPr>
              <a:t>At the majority of time points, fewer denosumab-treated patients experienced meaningful worsening of pain severity (􏰀2-point increase from baseline) than zole- dronic acid-treated patients (mean relative difference between denosumab and zoledronic acid over the study period, 7%; absolute difference, 3%; denosumab, n 1⁄4 975; zoledronic acid, n 1⁄4 951). A trend toward a delay in the median time to an increase of 􏰀2 points in pain severity was observed with denosumab (8.5 months; n 1⁄4 901) compared with zoledronic acid (7.4 months; n 1⁄4 892; HR, 0.90; 95% CI, 0.80-1.01; P 1⁄4 .08). </a:t>
            </a:r>
          </a:p>
          <a:p>
            <a:r>
              <a:rPr lang="en-US">
                <a:latin typeface="Calibri" charset="0"/>
              </a:rPr>
              <a:t>Pain worsening among patients who had no or mild pain at baseline to moderate or severe pain on study was assessed (denosumab, n 1⁄4 542; zoledronic acid, n 1⁄4 500). Fewer patients who received denosumab progressed from no or mild pain to moderate or severe pain compared with zoledronic acid (relative difference, 15%; absolute differ- ence, 5%) (Fig. 1), with an almost 4-month delay in the median time to pain worsening to moderate or severe with denosumab compared with zoledronic acid (P 1⁄4 .002) (Fig. 2). </a:t>
            </a:r>
          </a:p>
          <a:p>
            <a:endParaRPr lang="en-US">
              <a:latin typeface="Calibri" charset="0"/>
            </a:endParaRPr>
          </a:p>
        </p:txBody>
      </p:sp>
      <p:sp>
        <p:nvSpPr>
          <p:cNvPr id="103427" name="TextBox 22"/>
          <p:cNvSpPr txBox="1">
            <a:spLocks noChangeArrowheads="1"/>
          </p:cNvSpPr>
          <p:nvPr/>
        </p:nvSpPr>
        <p:spPr bwMode="auto">
          <a:xfrm>
            <a:off x="114300" y="4498975"/>
            <a:ext cx="636588" cy="19208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lIns="85657" tIns="42829" rIns="85657" bIns="42829">
            <a:spAutoFit/>
          </a:bodyPr>
          <a:lstStyle>
            <a:lvl1pPr defTabSz="844550" eaLnBrk="0" hangingPunct="0">
              <a:defRPr sz="2400">
                <a:solidFill>
                  <a:schemeClr val="tx1"/>
                </a:solidFill>
                <a:latin typeface="Calibri" charset="0"/>
                <a:ea typeface="ＭＳ Ｐゴシック" charset="0"/>
                <a:cs typeface="ＭＳ Ｐゴシック" charset="0"/>
              </a:defRPr>
            </a:lvl1pPr>
            <a:lvl2pPr marL="742950" indent="-285750" defTabSz="844550" eaLnBrk="0" hangingPunct="0">
              <a:defRPr sz="2400">
                <a:solidFill>
                  <a:schemeClr val="tx1"/>
                </a:solidFill>
                <a:latin typeface="Calibri" charset="0"/>
                <a:ea typeface="ＭＳ Ｐゴシック" charset="0"/>
              </a:defRPr>
            </a:lvl2pPr>
            <a:lvl3pPr marL="1143000" indent="-228600" defTabSz="844550" eaLnBrk="0" hangingPunct="0">
              <a:defRPr sz="2400">
                <a:solidFill>
                  <a:schemeClr val="tx1"/>
                </a:solidFill>
                <a:latin typeface="Calibri" charset="0"/>
                <a:ea typeface="ＭＳ Ｐゴシック" charset="0"/>
              </a:defRPr>
            </a:lvl3pPr>
            <a:lvl4pPr marL="1600200" indent="-228600" defTabSz="844550" eaLnBrk="0" hangingPunct="0">
              <a:defRPr sz="2400">
                <a:solidFill>
                  <a:schemeClr val="tx1"/>
                </a:solidFill>
                <a:latin typeface="Calibri" charset="0"/>
                <a:ea typeface="ＭＳ Ｐゴシック" charset="0"/>
              </a:defRPr>
            </a:lvl4pPr>
            <a:lvl5pPr marL="2057400" indent="-228600" defTabSz="844550" eaLnBrk="0" hangingPunct="0">
              <a:defRPr sz="2400">
                <a:solidFill>
                  <a:schemeClr val="tx1"/>
                </a:solidFill>
                <a:latin typeface="Calibri" charset="0"/>
                <a:ea typeface="ＭＳ Ｐゴシック" charset="0"/>
              </a:defRPr>
            </a:lvl5pPr>
            <a:lvl6pPr marL="2514600" indent="-228600" defTabSz="844550"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844550"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844550"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84455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85000"/>
              </a:lnSpc>
              <a:spcBef>
                <a:spcPct val="50000"/>
              </a:spcBef>
            </a:pPr>
            <a:endParaRPr lang="en-US" sz="800">
              <a:solidFill>
                <a:srgbClr val="000000"/>
              </a:solidFill>
              <a:latin typeface="Arial" charset="0"/>
            </a:endParaRPr>
          </a:p>
        </p:txBody>
      </p:sp>
      <p:sp>
        <p:nvSpPr>
          <p:cNvPr id="24" name="Rectangle 7"/>
          <p:cNvSpPr>
            <a:spLocks noGrp="1" noChangeArrowheads="1"/>
          </p:cNvSpPr>
          <p:nvPr>
            <p:ph type="sldNum" sz="quarter" idx="5"/>
          </p:nvPr>
        </p:nvSpPr>
        <p:spPr/>
        <p:txBody>
          <a:bodyPr/>
          <a:lstStyle/>
          <a:p>
            <a:pPr>
              <a:defRPr/>
            </a:pPr>
            <a:fld id="{3C003B7C-87CA-0543-81E8-81ABA01BBBCF}" type="slidenum">
              <a:rPr lang="en-US" smtClean="0">
                <a:solidFill>
                  <a:prstClr val="black"/>
                </a:solidFill>
              </a:rPr>
              <a:pPr>
                <a:defRPr/>
              </a:pPr>
              <a:t>58</a:t>
            </a:fld>
            <a:endParaRPr lang="en-US" dirty="0">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Slide Number Placeholder 6"/>
          <p:cNvSpPr>
            <a:spLocks noGrp="1"/>
          </p:cNvSpPr>
          <p:nvPr>
            <p:ph type="sldNum" sz="quarter" idx="5"/>
          </p:nvPr>
        </p:nvSpPr>
        <p:spPr>
          <a:noFill/>
        </p:spPr>
        <p:txBody>
          <a:bodyPr/>
          <a:lstStyle/>
          <a:p>
            <a:fld id="{279AB236-184E-46D2-A8E9-C013B636E52F}" type="slidenum">
              <a:rPr lang="en-GB" smtClean="0">
                <a:solidFill>
                  <a:srgbClr val="000000"/>
                </a:solidFill>
              </a:rPr>
              <a:pPr/>
              <a:t>61</a:t>
            </a:fld>
            <a:endParaRPr lang="en-GB" smtClean="0">
              <a:solidFill>
                <a:srgbClr val="000000"/>
              </a:solidFill>
            </a:endParaRPr>
          </a:p>
        </p:txBody>
      </p:sp>
      <p:sp>
        <p:nvSpPr>
          <p:cNvPr id="481283" name="Slide Number Placeholder 6"/>
          <p:cNvSpPr txBox="1">
            <a:spLocks noGrp="1"/>
          </p:cNvSpPr>
          <p:nvPr/>
        </p:nvSpPr>
        <p:spPr bwMode="auto">
          <a:xfrm>
            <a:off x="3884815" y="8686801"/>
            <a:ext cx="2971587" cy="455735"/>
          </a:xfrm>
          <a:prstGeom prst="rect">
            <a:avLst/>
          </a:prstGeom>
          <a:noFill/>
          <a:ln w="9525">
            <a:noFill/>
            <a:miter lim="800000"/>
            <a:headEnd/>
            <a:tailEnd/>
          </a:ln>
        </p:spPr>
        <p:txBody>
          <a:bodyPr lIns="96725" tIns="48362" rIns="96725" bIns="48362" anchor="b"/>
          <a:lstStyle/>
          <a:p>
            <a:pPr algn="r" defTabSz="966837" fontAlgn="base">
              <a:spcBef>
                <a:spcPct val="0"/>
              </a:spcBef>
              <a:spcAft>
                <a:spcPct val="0"/>
              </a:spcAft>
            </a:pPr>
            <a:fld id="{A11B879C-A446-4439-A201-2B3D43A0ACB3}" type="slidenum">
              <a:rPr lang="en-GB" sz="1300">
                <a:solidFill>
                  <a:srgbClr val="000000"/>
                </a:solidFill>
                <a:latin typeface="Calibri" pitchFamily="34" charset="0"/>
                <a:cs typeface="Arial" charset="0"/>
              </a:rPr>
              <a:pPr algn="r" defTabSz="966837" fontAlgn="base">
                <a:spcBef>
                  <a:spcPct val="0"/>
                </a:spcBef>
                <a:spcAft>
                  <a:spcPct val="0"/>
                </a:spcAft>
              </a:pPr>
              <a:t>61</a:t>
            </a:fld>
            <a:endParaRPr lang="en-GB" sz="1300">
              <a:solidFill>
                <a:srgbClr val="000000"/>
              </a:solidFill>
              <a:latin typeface="Calibri" pitchFamily="34" charset="0"/>
              <a:cs typeface="Arial" charset="0"/>
            </a:endParaRPr>
          </a:p>
        </p:txBody>
      </p:sp>
      <p:sp>
        <p:nvSpPr>
          <p:cNvPr id="481284" name="Rectangle 2"/>
          <p:cNvSpPr>
            <a:spLocks noGrp="1" noRot="1" noChangeAspect="1" noChangeArrowheads="1" noTextEdit="1"/>
          </p:cNvSpPr>
          <p:nvPr>
            <p:ph type="sldImg"/>
          </p:nvPr>
        </p:nvSpPr>
        <p:spPr bwMode="auto">
          <a:xfrm>
            <a:off x="1143000" y="684213"/>
            <a:ext cx="4575175" cy="3430587"/>
          </a:xfrm>
          <a:noFill/>
          <a:ln>
            <a:solidFill>
              <a:srgbClr val="000000"/>
            </a:solidFill>
            <a:miter lim="800000"/>
            <a:headEnd/>
            <a:tailEnd/>
          </a:ln>
        </p:spPr>
      </p:sp>
      <p:sp>
        <p:nvSpPr>
          <p:cNvPr id="64517" name="Rectangle 3"/>
          <p:cNvSpPr>
            <a:spLocks noGrp="1" noChangeArrowheads="1"/>
          </p:cNvSpPr>
          <p:nvPr>
            <p:ph type="body" idx="1"/>
          </p:nvPr>
        </p:nvSpPr>
        <p:spPr>
          <a:xfrm>
            <a:off x="684521" y="4341936"/>
            <a:ext cx="5488959" cy="4116265"/>
          </a:xfrm>
          <a:ln/>
        </p:spPr>
        <p:txBody>
          <a:bodyPr lIns="93160" tIns="46580" rIns="93160" bIns="46580">
            <a:normAutofit fontScale="85000" lnSpcReduction="10000"/>
          </a:bodyPr>
          <a:lstStyle/>
          <a:p>
            <a:pPr marL="191933" lvl="1" indent="-190334">
              <a:spcBef>
                <a:spcPct val="0"/>
              </a:spcBef>
              <a:defRPr/>
            </a:pPr>
            <a:endParaRPr lang="en-US" dirty="0" smtClean="0">
              <a:latin typeface="Arial" charset="0"/>
              <a:cs typeface="Arial"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Slide Number Placeholder 6"/>
          <p:cNvSpPr>
            <a:spLocks noGrp="1"/>
          </p:cNvSpPr>
          <p:nvPr>
            <p:ph type="sldNum" sz="quarter" idx="5"/>
          </p:nvPr>
        </p:nvSpPr>
        <p:spPr>
          <a:noFill/>
        </p:spPr>
        <p:txBody>
          <a:bodyPr/>
          <a:lstStyle/>
          <a:p>
            <a:fld id="{EEE559B2-CBA2-470E-8A07-97A0E1AE3762}" type="slidenum">
              <a:rPr lang="en-GB" smtClean="0">
                <a:solidFill>
                  <a:srgbClr val="000000"/>
                </a:solidFill>
              </a:rPr>
              <a:pPr/>
              <a:t>62</a:t>
            </a:fld>
            <a:endParaRPr lang="en-GB" smtClean="0">
              <a:solidFill>
                <a:srgbClr val="000000"/>
              </a:solidFill>
            </a:endParaRPr>
          </a:p>
        </p:txBody>
      </p:sp>
      <p:sp>
        <p:nvSpPr>
          <p:cNvPr id="484355" name="Rectangle 2"/>
          <p:cNvSpPr>
            <a:spLocks noGrp="1" noRot="1" noChangeAspect="1" noTextEdit="1"/>
          </p:cNvSpPr>
          <p:nvPr>
            <p:ph type="sldImg"/>
          </p:nvPr>
        </p:nvSpPr>
        <p:spPr bwMode="auto">
          <a:noFill/>
          <a:ln>
            <a:solidFill>
              <a:srgbClr val="000000"/>
            </a:solidFill>
            <a:miter lim="800000"/>
            <a:headEnd/>
            <a:tailEnd/>
          </a:ln>
        </p:spPr>
      </p:sp>
      <p:sp>
        <p:nvSpPr>
          <p:cNvPr id="484356" name="Rectangle 3"/>
          <p:cNvSpPr>
            <a:spLocks noGrp="1"/>
          </p:cNvSpPr>
          <p:nvPr>
            <p:ph type="body" idx="1"/>
          </p:nvPr>
        </p:nvSpPr>
        <p:spPr>
          <a:noFill/>
          <a:ln/>
        </p:spPr>
        <p:txBody>
          <a:bodyPr/>
          <a:lstStyle/>
          <a:p>
            <a:pPr marL="181566" indent="-181566"/>
            <a:endParaRPr lang="en-GB" smtClean="0">
              <a:latin typeface="Arial" charset="0"/>
              <a:cs typeface="Arial"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Slide Number Placeholder 6"/>
          <p:cNvSpPr>
            <a:spLocks noGrp="1"/>
          </p:cNvSpPr>
          <p:nvPr>
            <p:ph type="sldNum" sz="quarter" idx="5"/>
          </p:nvPr>
        </p:nvSpPr>
        <p:spPr>
          <a:noFill/>
        </p:spPr>
        <p:txBody>
          <a:bodyPr/>
          <a:lstStyle/>
          <a:p>
            <a:fld id="{3E2A8A59-E5AA-4937-A2F9-721EDC32F3B7}" type="slidenum">
              <a:rPr lang="en-GB" smtClean="0">
                <a:solidFill>
                  <a:srgbClr val="000000"/>
                </a:solidFill>
              </a:rPr>
              <a:pPr/>
              <a:t>63</a:t>
            </a:fld>
            <a:endParaRPr lang="en-GB" smtClean="0">
              <a:solidFill>
                <a:srgbClr val="000000"/>
              </a:solidFill>
            </a:endParaRPr>
          </a:p>
        </p:txBody>
      </p:sp>
      <p:sp>
        <p:nvSpPr>
          <p:cNvPr id="485379" name="Rectangle 2"/>
          <p:cNvSpPr>
            <a:spLocks noGrp="1" noRot="1" noChangeAspect="1" noTextEdit="1"/>
          </p:cNvSpPr>
          <p:nvPr>
            <p:ph type="sldImg"/>
          </p:nvPr>
        </p:nvSpPr>
        <p:spPr bwMode="auto">
          <a:noFill/>
          <a:ln>
            <a:solidFill>
              <a:srgbClr val="000000"/>
            </a:solidFill>
            <a:miter lim="800000"/>
            <a:headEnd/>
            <a:tailEnd/>
          </a:ln>
        </p:spPr>
      </p:sp>
      <p:sp>
        <p:nvSpPr>
          <p:cNvPr id="485380" name="Rectangle 3"/>
          <p:cNvSpPr>
            <a:spLocks noGrp="1"/>
          </p:cNvSpPr>
          <p:nvPr>
            <p:ph type="body" idx="1"/>
          </p:nvPr>
        </p:nvSpPr>
        <p:spPr>
          <a:noFill/>
          <a:ln/>
        </p:spPr>
        <p:txBody>
          <a:bodyPr/>
          <a:lstStyle/>
          <a:p>
            <a:pPr marL="229983" indent="-229983"/>
            <a:endParaRPr lang="en-GB" smtClean="0">
              <a:latin typeface="Arial" charset="0"/>
              <a:cs typeface="Arial"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Osteonecrosis of the jaw</a:t>
            </a:r>
            <a:r>
              <a:rPr lang="en-US" sz="1200" b="0" kern="1200" dirty="0" smtClean="0">
                <a:solidFill>
                  <a:schemeClr val="tx1"/>
                </a:solidFill>
                <a:latin typeface="+mn-lt"/>
                <a:ea typeface="+mn-ea"/>
                <a:cs typeface="+mn-cs"/>
              </a:rPr>
              <a:t> — Medication-related osteonecrosis of the jaw (MRONJ), a form of avascular necrosis first described in 2002 [</a:t>
            </a:r>
            <a:r>
              <a:rPr lang="en-US" sz="1200" b="0" u="sng" kern="1200" dirty="0" smtClean="0">
                <a:solidFill>
                  <a:schemeClr val="tx1"/>
                </a:solidFill>
                <a:latin typeface="+mn-lt"/>
                <a:ea typeface="+mn-ea"/>
                <a:cs typeface="+mn-cs"/>
                <a:hlinkClick r:id="rId3"/>
              </a:rPr>
              <a:t>7], is a relatively uncommon but potentially serious side effect of treatment with either intravenous (IV) high potency bisphosphonates (</a:t>
            </a:r>
            <a:r>
              <a:rPr lang="en-US" sz="1200" b="0" u="sng" kern="1200" dirty="0" smtClean="0">
                <a:solidFill>
                  <a:schemeClr val="tx1"/>
                </a:solidFill>
                <a:latin typeface="+mn-lt"/>
                <a:ea typeface="+mn-ea"/>
                <a:cs typeface="+mn-cs"/>
                <a:hlinkClick r:id="rId4"/>
              </a:rPr>
              <a:t>image 1) or </a:t>
            </a:r>
            <a:r>
              <a:rPr lang="en-US" sz="1200" b="0" u="sng" kern="1200" dirty="0" smtClean="0">
                <a:solidFill>
                  <a:schemeClr val="tx1"/>
                </a:solidFill>
                <a:latin typeface="+mn-lt"/>
                <a:ea typeface="+mn-ea"/>
                <a:cs typeface="+mn-cs"/>
                <a:hlinkClick r:id="rId5"/>
              </a:rPr>
              <a:t>denosumab. Patients may be considered to have MRONJ if the following characteristics are present [</a:t>
            </a:r>
            <a:r>
              <a:rPr lang="en-US" sz="1200" b="0" u="sng" kern="1200" dirty="0" smtClean="0">
                <a:solidFill>
                  <a:schemeClr val="tx1"/>
                </a:solidFill>
                <a:latin typeface="+mn-lt"/>
                <a:ea typeface="+mn-ea"/>
                <a:cs typeface="+mn-cs"/>
                <a:hlinkClick r:id="rId6"/>
              </a:rPr>
              <a:t>8]:</a:t>
            </a:r>
          </a:p>
          <a:p>
            <a:r>
              <a:rPr lang="ro-RO" sz="1200" b="0" kern="1200" dirty="0" smtClean="0">
                <a:solidFill>
                  <a:schemeClr val="tx1"/>
                </a:solidFill>
                <a:latin typeface="+mn-lt"/>
                <a:ea typeface="+mn-ea"/>
                <a:cs typeface="+mn-cs"/>
              </a:rPr>
              <a:t>●</a:t>
            </a:r>
          </a:p>
          <a:p>
            <a:r>
              <a:rPr lang="ro-RO" sz="1200" b="0" kern="1200" dirty="0" smtClean="0">
                <a:solidFill>
                  <a:schemeClr val="tx1"/>
                </a:solidFill>
                <a:latin typeface="+mn-lt"/>
                <a:ea typeface="+mn-ea"/>
                <a:cs typeface="+mn-cs"/>
              </a:rPr>
              <a:t>Current or previous treatment with antiresorptive or antiangiogenic agents</a:t>
            </a:r>
          </a:p>
          <a:p>
            <a:endParaRPr lang="ro-RO" sz="1200" b="0" kern="1200" dirty="0" smtClean="0">
              <a:solidFill>
                <a:schemeClr val="tx1"/>
              </a:solidFill>
              <a:latin typeface="+mn-lt"/>
              <a:ea typeface="+mn-ea"/>
              <a:cs typeface="+mn-cs"/>
            </a:endParaRPr>
          </a:p>
          <a:p>
            <a:r>
              <a:rPr lang="ro-RO" sz="1200" b="0" kern="1200" dirty="0" smtClean="0">
                <a:solidFill>
                  <a:schemeClr val="tx1"/>
                </a:solidFill>
                <a:latin typeface="+mn-lt"/>
                <a:ea typeface="+mn-ea"/>
                <a:cs typeface="+mn-cs"/>
              </a:rPr>
              <a:t>●</a:t>
            </a:r>
          </a:p>
          <a:p>
            <a:r>
              <a:rPr lang="ro-RO" sz="1200" b="0" kern="1200" dirty="0" smtClean="0">
                <a:solidFill>
                  <a:schemeClr val="tx1"/>
                </a:solidFill>
                <a:latin typeface="+mn-lt"/>
                <a:ea typeface="+mn-ea"/>
                <a:cs typeface="+mn-cs"/>
              </a:rPr>
              <a:t>Exposed bone or bone that can be probed through an intraoral or extraoral fistula(e) in the maxillofacial region that has persisted for more than eight weeks; and</a:t>
            </a:r>
          </a:p>
          <a:p>
            <a:endParaRPr lang="ro-RO" sz="1200" b="0" kern="1200" dirty="0" smtClean="0">
              <a:solidFill>
                <a:schemeClr val="tx1"/>
              </a:solidFill>
              <a:latin typeface="+mn-lt"/>
              <a:ea typeface="+mn-ea"/>
              <a:cs typeface="+mn-cs"/>
            </a:endParaRPr>
          </a:p>
          <a:p>
            <a:r>
              <a:rPr lang="ro-RO" sz="1200" b="0" kern="1200" dirty="0" smtClean="0">
                <a:solidFill>
                  <a:schemeClr val="tx1"/>
                </a:solidFill>
                <a:latin typeface="+mn-lt"/>
                <a:ea typeface="+mn-ea"/>
                <a:cs typeface="+mn-cs"/>
              </a:rPr>
              <a:t>●</a:t>
            </a:r>
          </a:p>
          <a:p>
            <a:r>
              <a:rPr lang="ro-RO" sz="1200" b="0" kern="1200" dirty="0" smtClean="0">
                <a:solidFill>
                  <a:schemeClr val="tx1"/>
                </a:solidFill>
                <a:latin typeface="+mn-lt"/>
                <a:ea typeface="+mn-ea"/>
                <a:cs typeface="+mn-cs"/>
              </a:rPr>
              <a:t>No history of radiation therapy to the jaws or obvious metastatic disease to the jaws</a:t>
            </a:r>
          </a:p>
          <a:p>
            <a:endParaRPr lang="ro-RO" sz="1200" b="0" kern="1200" dirty="0" smtClean="0">
              <a:solidFill>
                <a:schemeClr val="tx1"/>
              </a:solidFill>
              <a:latin typeface="+mn-lt"/>
              <a:ea typeface="+mn-ea"/>
              <a:cs typeface="+mn-cs"/>
            </a:endParaRPr>
          </a:p>
          <a:p>
            <a:r>
              <a:rPr lang="ro-RO" sz="1200" b="0" kern="1200" dirty="0" smtClean="0">
                <a:solidFill>
                  <a:schemeClr val="tx1"/>
                </a:solidFill>
                <a:latin typeface="+mn-lt"/>
                <a:ea typeface="+mn-ea"/>
                <a:cs typeface="+mn-cs"/>
              </a:rPr>
              <a:t>The overall risk of this complication is &lt;2 percent in patients receiving antiresorptive agents. The risk is slightly (although not significantly) higher with </a:t>
            </a:r>
            <a:r>
              <a:rPr lang="ro-RO" sz="1200" b="0" u="sng" kern="1200" dirty="0" smtClean="0">
                <a:solidFill>
                  <a:schemeClr val="tx1"/>
                </a:solidFill>
                <a:latin typeface="+mn-lt"/>
                <a:ea typeface="+mn-ea"/>
                <a:cs typeface="+mn-cs"/>
                <a:hlinkClick r:id="rId5"/>
              </a:rPr>
              <a:t>denosumab than bisphosphonates (1.9 versus 1.3 percent in the three main registration trials) [</a:t>
            </a:r>
            <a:r>
              <a:rPr lang="ro-RO" sz="1200" b="0" u="sng" kern="1200" dirty="0" smtClean="0">
                <a:solidFill>
                  <a:schemeClr val="tx1"/>
                </a:solidFill>
                <a:latin typeface="+mn-lt"/>
                <a:ea typeface="+mn-ea"/>
                <a:cs typeface="+mn-cs"/>
                <a:hlinkClick r:id="rId7"/>
              </a:rPr>
              <a:t>4-6]. Among patients receiving therapy with an antiresorptive agent, dentoalveolar surgery is a major risk factor. In view of the difficulty in treating established MRONJ, prevention is emphasized. Guidelines from the American Society of Clinical Oncology (ASCO), the American Association of Maxillofacial Surgeons (AAOMS), and the European Medicines Agency (EMA) [</a:t>
            </a:r>
            <a:r>
              <a:rPr lang="ro-RO" sz="1200" b="0" u="sng" kern="1200" dirty="0" smtClean="0">
                <a:solidFill>
                  <a:schemeClr val="tx1"/>
                </a:solidFill>
                <a:latin typeface="+mn-lt"/>
                <a:ea typeface="+mn-ea"/>
                <a:cs typeface="+mn-cs"/>
                <a:hlinkClick r:id="rId8"/>
              </a:rPr>
              <a:t>8-11] recommend that all patients have a comprehensive dental examination and preventive dentistry (preemptive extraction of unsalvageable teeth and optimized periodontal health) before beginning therapy with an antiresorptive agent. Oral exams and hygiene status should be closely monitored by the oncologist during treatment. For patients receiving antiresorptive therapy for cancer, invasive dental procedures (including removal of teeth or placement of dental implants) should be avoided if at all possible. However, other less invasive procedures can be completed such as dental cleaning, repair of cavities, crown placement, or root canals. If a dental extraction or other invasive procedure is absolutely essential during therapy, antiresorptive therapy should be held for at least 8 to 12 weeks if possible, and restarted only after complete mucosal healing has been observed. (See </a:t>
            </a:r>
            <a:r>
              <a:rPr lang="ro-RO" sz="1200" b="0" u="sng" kern="1200" dirty="0" smtClean="0">
                <a:solidFill>
                  <a:schemeClr val="tx1"/>
                </a:solidFill>
                <a:latin typeface="+mn-lt"/>
                <a:ea typeface="+mn-ea"/>
                <a:cs typeface="+mn-cs"/>
                <a:hlinkClick r:id="rId9"/>
              </a:rPr>
              <a:t>"Medication-related osteonecrosis of the jaw in patients with cancer", section on 'Prevention'.)</a:t>
            </a:r>
          </a:p>
          <a:p>
            <a:r>
              <a:rPr lang="ro-RO" sz="1200" b="0" kern="1200" dirty="0" smtClean="0">
                <a:solidFill>
                  <a:schemeClr val="tx1"/>
                </a:solidFill>
                <a:latin typeface="+mn-lt"/>
                <a:ea typeface="+mn-ea"/>
                <a:cs typeface="+mn-cs"/>
              </a:rPr>
              <a:t>Treatment objectives for patients with an established diagnosis of MRONJ are to eliminate pain, control infection of the soft tissue and bone, and minimize the progression or occurrence of bone necrosis. Treatment has generally shifted away from aggressive surgical interventions to conservative therapy with limited debridement, antibiotics, and oral rinses with </a:t>
            </a:r>
            <a:r>
              <a:rPr lang="ro-RO" sz="1200" b="0" u="sng" kern="1200" dirty="0" smtClean="0">
                <a:solidFill>
                  <a:schemeClr val="tx1"/>
                </a:solidFill>
                <a:latin typeface="+mn-lt"/>
                <a:ea typeface="+mn-ea"/>
                <a:cs typeface="+mn-cs"/>
                <a:hlinkClick r:id="rId10"/>
              </a:rPr>
              <a:t>chlorhexidine or </a:t>
            </a:r>
            <a:r>
              <a:rPr lang="ro-RO" sz="1200" b="0" u="sng" kern="1200" dirty="0" smtClean="0">
                <a:solidFill>
                  <a:schemeClr val="tx1"/>
                </a:solidFill>
                <a:latin typeface="+mn-lt"/>
                <a:ea typeface="+mn-ea"/>
                <a:cs typeface="+mn-cs"/>
                <a:hlinkClick r:id="rId11"/>
              </a:rPr>
              <a:t>hydrogen peroxide. (See </a:t>
            </a:r>
            <a:r>
              <a:rPr lang="ro-RO" sz="1200" b="0" u="sng" kern="1200" dirty="0" smtClean="0">
                <a:solidFill>
                  <a:schemeClr val="tx1"/>
                </a:solidFill>
                <a:latin typeface="+mn-lt"/>
                <a:ea typeface="+mn-ea"/>
                <a:cs typeface="+mn-cs"/>
                <a:hlinkClick r:id="rId12"/>
              </a:rPr>
              <a:t>"Medication-related osteonecrosis of the jaw in patients with cancer", section on 'Treatment of established MRONJ'.)</a:t>
            </a:r>
            <a:endParaRPr lang="en-US" dirty="0"/>
          </a:p>
        </p:txBody>
      </p:sp>
      <p:sp>
        <p:nvSpPr>
          <p:cNvPr id="4" name="Slide Number Placeholder 3"/>
          <p:cNvSpPr>
            <a:spLocks noGrp="1"/>
          </p:cNvSpPr>
          <p:nvPr>
            <p:ph type="sldNum" sz="quarter" idx="10"/>
          </p:nvPr>
        </p:nvSpPr>
        <p:spPr/>
        <p:txBody>
          <a:bodyPr/>
          <a:lstStyle/>
          <a:p>
            <a:fld id="{8831E4C4-3DAE-C542-B189-EAE60095310C}" type="slidenum">
              <a:rPr lang="en-US" smtClean="0"/>
              <a:t>64</a:t>
            </a:fld>
            <a:endParaRPr lang="en-US"/>
          </a:p>
        </p:txBody>
      </p:sp>
    </p:spTree>
    <p:extLst>
      <p:ext uri="{BB962C8B-B14F-4D97-AF65-F5344CB8AC3E}">
        <p14:creationId xmlns:p14="http://schemas.microsoft.com/office/powerpoint/2010/main" val="37827396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Osteonecrosis of the jaw</a:t>
            </a:r>
            <a:r>
              <a:rPr lang="en-US" sz="1200" b="0" kern="1200" dirty="0" smtClean="0">
                <a:solidFill>
                  <a:schemeClr val="tx1"/>
                </a:solidFill>
                <a:latin typeface="+mn-lt"/>
                <a:ea typeface="+mn-ea"/>
                <a:cs typeface="+mn-cs"/>
              </a:rPr>
              <a:t> — Medication-related osteonecrosis of the jaw (MRONJ), a form of avascular necrosis first described in 2002 [</a:t>
            </a:r>
            <a:r>
              <a:rPr lang="en-US" sz="1200" b="0" u="sng" kern="1200" dirty="0" smtClean="0">
                <a:solidFill>
                  <a:schemeClr val="tx1"/>
                </a:solidFill>
                <a:latin typeface="+mn-lt"/>
                <a:ea typeface="+mn-ea"/>
                <a:cs typeface="+mn-cs"/>
                <a:hlinkClick r:id="rId3"/>
              </a:rPr>
              <a:t>7], is a relatively uncommon but potentially serious side effect of treatment with either intravenous (IV) high potency bisphosphonates (</a:t>
            </a:r>
            <a:r>
              <a:rPr lang="en-US" sz="1200" b="0" u="sng" kern="1200" dirty="0" smtClean="0">
                <a:solidFill>
                  <a:schemeClr val="tx1"/>
                </a:solidFill>
                <a:latin typeface="+mn-lt"/>
                <a:ea typeface="+mn-ea"/>
                <a:cs typeface="+mn-cs"/>
                <a:hlinkClick r:id="rId4"/>
              </a:rPr>
              <a:t>image 1) or </a:t>
            </a:r>
            <a:r>
              <a:rPr lang="en-US" sz="1200" b="0" u="sng" kern="1200" dirty="0" smtClean="0">
                <a:solidFill>
                  <a:schemeClr val="tx1"/>
                </a:solidFill>
                <a:latin typeface="+mn-lt"/>
                <a:ea typeface="+mn-ea"/>
                <a:cs typeface="+mn-cs"/>
                <a:hlinkClick r:id="rId5"/>
              </a:rPr>
              <a:t>denosumab. Patients may be considered to have MRONJ if the following characteristics are present [</a:t>
            </a:r>
            <a:r>
              <a:rPr lang="en-US" sz="1200" b="0" u="sng" kern="1200" dirty="0" smtClean="0">
                <a:solidFill>
                  <a:schemeClr val="tx1"/>
                </a:solidFill>
                <a:latin typeface="+mn-lt"/>
                <a:ea typeface="+mn-ea"/>
                <a:cs typeface="+mn-cs"/>
                <a:hlinkClick r:id="rId6"/>
              </a:rPr>
              <a:t>8]:</a:t>
            </a:r>
          </a:p>
          <a:p>
            <a:r>
              <a:rPr lang="ro-RO" sz="1200" b="0" kern="1200" dirty="0" smtClean="0">
                <a:solidFill>
                  <a:schemeClr val="tx1"/>
                </a:solidFill>
                <a:latin typeface="+mn-lt"/>
                <a:ea typeface="+mn-ea"/>
                <a:cs typeface="+mn-cs"/>
              </a:rPr>
              <a:t>●</a:t>
            </a:r>
          </a:p>
          <a:p>
            <a:r>
              <a:rPr lang="ro-RO" sz="1200" b="0" kern="1200" dirty="0" smtClean="0">
                <a:solidFill>
                  <a:schemeClr val="tx1"/>
                </a:solidFill>
                <a:latin typeface="+mn-lt"/>
                <a:ea typeface="+mn-ea"/>
                <a:cs typeface="+mn-cs"/>
              </a:rPr>
              <a:t>Current or previous treatment with antiresorptive or antiangiogenic agents</a:t>
            </a:r>
          </a:p>
          <a:p>
            <a:endParaRPr lang="ro-RO" sz="1200" b="0" kern="1200" dirty="0" smtClean="0">
              <a:solidFill>
                <a:schemeClr val="tx1"/>
              </a:solidFill>
              <a:latin typeface="+mn-lt"/>
              <a:ea typeface="+mn-ea"/>
              <a:cs typeface="+mn-cs"/>
            </a:endParaRPr>
          </a:p>
          <a:p>
            <a:r>
              <a:rPr lang="ro-RO" sz="1200" b="0" kern="1200" dirty="0" smtClean="0">
                <a:solidFill>
                  <a:schemeClr val="tx1"/>
                </a:solidFill>
                <a:latin typeface="+mn-lt"/>
                <a:ea typeface="+mn-ea"/>
                <a:cs typeface="+mn-cs"/>
              </a:rPr>
              <a:t>●</a:t>
            </a:r>
          </a:p>
          <a:p>
            <a:r>
              <a:rPr lang="ro-RO" sz="1200" b="0" kern="1200" dirty="0" smtClean="0">
                <a:solidFill>
                  <a:schemeClr val="tx1"/>
                </a:solidFill>
                <a:latin typeface="+mn-lt"/>
                <a:ea typeface="+mn-ea"/>
                <a:cs typeface="+mn-cs"/>
              </a:rPr>
              <a:t>Exposed bone or bone that can be probed through an intraoral or extraoral fistula(e) in the maxillofacial region that has persisted for more than eight weeks; and</a:t>
            </a:r>
          </a:p>
          <a:p>
            <a:endParaRPr lang="ro-RO" sz="1200" b="0" kern="1200" dirty="0" smtClean="0">
              <a:solidFill>
                <a:schemeClr val="tx1"/>
              </a:solidFill>
              <a:latin typeface="+mn-lt"/>
              <a:ea typeface="+mn-ea"/>
              <a:cs typeface="+mn-cs"/>
            </a:endParaRPr>
          </a:p>
          <a:p>
            <a:r>
              <a:rPr lang="ro-RO" sz="1200" b="0" kern="1200" dirty="0" smtClean="0">
                <a:solidFill>
                  <a:schemeClr val="tx1"/>
                </a:solidFill>
                <a:latin typeface="+mn-lt"/>
                <a:ea typeface="+mn-ea"/>
                <a:cs typeface="+mn-cs"/>
              </a:rPr>
              <a:t>●</a:t>
            </a:r>
          </a:p>
          <a:p>
            <a:r>
              <a:rPr lang="ro-RO" sz="1200" b="0" kern="1200" dirty="0" smtClean="0">
                <a:solidFill>
                  <a:schemeClr val="tx1"/>
                </a:solidFill>
                <a:latin typeface="+mn-lt"/>
                <a:ea typeface="+mn-ea"/>
                <a:cs typeface="+mn-cs"/>
              </a:rPr>
              <a:t>No history of radiation therapy to the jaws or obvious metastatic disease to the jaws</a:t>
            </a:r>
          </a:p>
          <a:p>
            <a:endParaRPr lang="ro-RO" sz="1200" b="0" kern="1200" dirty="0" smtClean="0">
              <a:solidFill>
                <a:schemeClr val="tx1"/>
              </a:solidFill>
              <a:latin typeface="+mn-lt"/>
              <a:ea typeface="+mn-ea"/>
              <a:cs typeface="+mn-cs"/>
            </a:endParaRPr>
          </a:p>
          <a:p>
            <a:r>
              <a:rPr lang="ro-RO" sz="1200" b="0" kern="1200" dirty="0" smtClean="0">
                <a:solidFill>
                  <a:schemeClr val="tx1"/>
                </a:solidFill>
                <a:latin typeface="+mn-lt"/>
                <a:ea typeface="+mn-ea"/>
                <a:cs typeface="+mn-cs"/>
              </a:rPr>
              <a:t>The overall risk of this complication is &lt;2 percent in patients receiving antiresorptive agents. The risk is slightly (although not significantly) higher with </a:t>
            </a:r>
            <a:r>
              <a:rPr lang="ro-RO" sz="1200" b="0" u="sng" kern="1200" dirty="0" smtClean="0">
                <a:solidFill>
                  <a:schemeClr val="tx1"/>
                </a:solidFill>
                <a:latin typeface="+mn-lt"/>
                <a:ea typeface="+mn-ea"/>
                <a:cs typeface="+mn-cs"/>
                <a:hlinkClick r:id="rId5"/>
              </a:rPr>
              <a:t>denosumab than bisphosphonates (1.9 versus 1.3 percent in the three main registration trials) [</a:t>
            </a:r>
            <a:r>
              <a:rPr lang="ro-RO" sz="1200" b="0" u="sng" kern="1200" dirty="0" smtClean="0">
                <a:solidFill>
                  <a:schemeClr val="tx1"/>
                </a:solidFill>
                <a:latin typeface="+mn-lt"/>
                <a:ea typeface="+mn-ea"/>
                <a:cs typeface="+mn-cs"/>
                <a:hlinkClick r:id="rId7"/>
              </a:rPr>
              <a:t>4-6]. Among patients receiving therapy with an antiresorptive agent, dentoalveolar surgery is a major risk factor. In view of the difficulty in treating established MRONJ, prevention is emphasized. Guidelines from the American Society of Clinical Oncology (ASCO), the American Association of Maxillofacial Surgeons (AAOMS), and the European Medicines Agency (EMA) [</a:t>
            </a:r>
            <a:r>
              <a:rPr lang="ro-RO" sz="1200" b="0" u="sng" kern="1200" dirty="0" smtClean="0">
                <a:solidFill>
                  <a:schemeClr val="tx1"/>
                </a:solidFill>
                <a:latin typeface="+mn-lt"/>
                <a:ea typeface="+mn-ea"/>
                <a:cs typeface="+mn-cs"/>
                <a:hlinkClick r:id="rId8"/>
              </a:rPr>
              <a:t>8-11] recommend that all patients have a comprehensive dental examination and preventive dentistry (preemptive extraction of unsalvageable teeth and optimized periodontal health) before beginning therapy with an antiresorptive agent. Oral exams and hygiene status should be closely monitored by the oncologist during treatment. For patients receiving antiresorptive therapy for cancer, invasive dental procedures (including removal of teeth or placement of dental implants) should be avoided if at all possible. However, other less invasive procedures can be completed such as dental cleaning, repair of cavities, crown placement, or root canals. If a dental extraction or other invasive procedure is absolutely essential during therapy, antiresorptive therapy should be held for at least 8 to 12 weeks if possible, and restarted only after complete mucosal healing has been observed. (See </a:t>
            </a:r>
            <a:r>
              <a:rPr lang="ro-RO" sz="1200" b="0" u="sng" kern="1200" dirty="0" smtClean="0">
                <a:solidFill>
                  <a:schemeClr val="tx1"/>
                </a:solidFill>
                <a:latin typeface="+mn-lt"/>
                <a:ea typeface="+mn-ea"/>
                <a:cs typeface="+mn-cs"/>
                <a:hlinkClick r:id="rId9"/>
              </a:rPr>
              <a:t>"Medication-related osteonecrosis of the jaw in patients with cancer", section on 'Prevention'.)</a:t>
            </a:r>
          </a:p>
          <a:p>
            <a:r>
              <a:rPr lang="ro-RO" sz="1200" b="0" kern="1200" dirty="0" smtClean="0">
                <a:solidFill>
                  <a:schemeClr val="tx1"/>
                </a:solidFill>
                <a:latin typeface="+mn-lt"/>
                <a:ea typeface="+mn-ea"/>
                <a:cs typeface="+mn-cs"/>
              </a:rPr>
              <a:t>Treatment objectives for patients with an established diagnosis of MRONJ are to eliminate pain, control infection of the soft tissue and bone, and minimize the progression or occurrence of bone necrosis. Treatment has generally shifted away from aggressive surgical interventions to conservative therapy with limited debridement, antibiotics, and oral rinses with </a:t>
            </a:r>
            <a:r>
              <a:rPr lang="ro-RO" sz="1200" b="0" u="sng" kern="1200" dirty="0" smtClean="0">
                <a:solidFill>
                  <a:schemeClr val="tx1"/>
                </a:solidFill>
                <a:latin typeface="+mn-lt"/>
                <a:ea typeface="+mn-ea"/>
                <a:cs typeface="+mn-cs"/>
                <a:hlinkClick r:id="rId10"/>
              </a:rPr>
              <a:t>chlorhexidine or </a:t>
            </a:r>
            <a:r>
              <a:rPr lang="ro-RO" sz="1200" b="0" u="sng" kern="1200" dirty="0" smtClean="0">
                <a:solidFill>
                  <a:schemeClr val="tx1"/>
                </a:solidFill>
                <a:latin typeface="+mn-lt"/>
                <a:ea typeface="+mn-ea"/>
                <a:cs typeface="+mn-cs"/>
                <a:hlinkClick r:id="rId11"/>
              </a:rPr>
              <a:t>hydrogen peroxide. (See </a:t>
            </a:r>
            <a:r>
              <a:rPr lang="ro-RO" sz="1200" b="0" u="sng" kern="1200" dirty="0" smtClean="0">
                <a:solidFill>
                  <a:schemeClr val="tx1"/>
                </a:solidFill>
                <a:latin typeface="+mn-lt"/>
                <a:ea typeface="+mn-ea"/>
                <a:cs typeface="+mn-cs"/>
                <a:hlinkClick r:id="rId12"/>
              </a:rPr>
              <a:t>"Medication-related osteonecrosis of the jaw in patients with cancer", section on 'Treatment of established MRONJ'.)</a:t>
            </a:r>
            <a:endParaRPr lang="en-US" dirty="0"/>
          </a:p>
        </p:txBody>
      </p:sp>
      <p:sp>
        <p:nvSpPr>
          <p:cNvPr id="4" name="Slide Number Placeholder 3"/>
          <p:cNvSpPr>
            <a:spLocks noGrp="1"/>
          </p:cNvSpPr>
          <p:nvPr>
            <p:ph type="sldNum" sz="quarter" idx="10"/>
          </p:nvPr>
        </p:nvSpPr>
        <p:spPr/>
        <p:txBody>
          <a:bodyPr/>
          <a:lstStyle/>
          <a:p>
            <a:fld id="{8831E4C4-3DAE-C542-B189-EAE60095310C}" type="slidenum">
              <a:rPr lang="en-US" smtClean="0"/>
              <a:t>65</a:t>
            </a:fld>
            <a:endParaRPr lang="en-US"/>
          </a:p>
        </p:txBody>
      </p:sp>
    </p:spTree>
    <p:extLst>
      <p:ext uri="{BB962C8B-B14F-4D97-AF65-F5344CB8AC3E}">
        <p14:creationId xmlns:p14="http://schemas.microsoft.com/office/powerpoint/2010/main" val="37827396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Osteonecrosis of the jaw</a:t>
            </a:r>
            <a:r>
              <a:rPr lang="en-US" sz="1200" b="0" kern="1200" dirty="0" smtClean="0">
                <a:solidFill>
                  <a:schemeClr val="tx1"/>
                </a:solidFill>
                <a:latin typeface="+mn-lt"/>
                <a:ea typeface="+mn-ea"/>
                <a:cs typeface="+mn-cs"/>
              </a:rPr>
              <a:t> — Medication-related osteonecrosis of the jaw (MRONJ), a form of avascular necrosis first described in 2002 [</a:t>
            </a:r>
            <a:r>
              <a:rPr lang="en-US" sz="1200" b="0" u="sng" kern="1200" dirty="0" smtClean="0">
                <a:solidFill>
                  <a:schemeClr val="tx1"/>
                </a:solidFill>
                <a:latin typeface="+mn-lt"/>
                <a:ea typeface="+mn-ea"/>
                <a:cs typeface="+mn-cs"/>
                <a:hlinkClick r:id="rId3"/>
              </a:rPr>
              <a:t>7], is a relatively uncommon but potentially serious side effect of treatment with either intravenous (IV) high potency bisphosphonates (</a:t>
            </a:r>
            <a:r>
              <a:rPr lang="en-US" sz="1200" b="0" u="sng" kern="1200" dirty="0" smtClean="0">
                <a:solidFill>
                  <a:schemeClr val="tx1"/>
                </a:solidFill>
                <a:latin typeface="+mn-lt"/>
                <a:ea typeface="+mn-ea"/>
                <a:cs typeface="+mn-cs"/>
                <a:hlinkClick r:id="rId4"/>
              </a:rPr>
              <a:t>image 1) or </a:t>
            </a:r>
            <a:r>
              <a:rPr lang="en-US" sz="1200" b="0" u="sng" kern="1200" dirty="0" smtClean="0">
                <a:solidFill>
                  <a:schemeClr val="tx1"/>
                </a:solidFill>
                <a:latin typeface="+mn-lt"/>
                <a:ea typeface="+mn-ea"/>
                <a:cs typeface="+mn-cs"/>
                <a:hlinkClick r:id="rId5"/>
              </a:rPr>
              <a:t>denosumab. Patients may be considered to have MRONJ if the following characteristics are present [</a:t>
            </a:r>
            <a:r>
              <a:rPr lang="en-US" sz="1200" b="0" u="sng" kern="1200" dirty="0" smtClean="0">
                <a:solidFill>
                  <a:schemeClr val="tx1"/>
                </a:solidFill>
                <a:latin typeface="+mn-lt"/>
                <a:ea typeface="+mn-ea"/>
                <a:cs typeface="+mn-cs"/>
                <a:hlinkClick r:id="rId6"/>
              </a:rPr>
              <a:t>8]:</a:t>
            </a:r>
          </a:p>
          <a:p>
            <a:r>
              <a:rPr lang="ro-RO" sz="1200" b="0" kern="1200" dirty="0" smtClean="0">
                <a:solidFill>
                  <a:schemeClr val="tx1"/>
                </a:solidFill>
                <a:latin typeface="+mn-lt"/>
                <a:ea typeface="+mn-ea"/>
                <a:cs typeface="+mn-cs"/>
              </a:rPr>
              <a:t>●</a:t>
            </a:r>
          </a:p>
          <a:p>
            <a:r>
              <a:rPr lang="ro-RO" sz="1200" b="0" kern="1200" dirty="0" smtClean="0">
                <a:solidFill>
                  <a:schemeClr val="tx1"/>
                </a:solidFill>
                <a:latin typeface="+mn-lt"/>
                <a:ea typeface="+mn-ea"/>
                <a:cs typeface="+mn-cs"/>
              </a:rPr>
              <a:t>Current or previous treatment with antiresorptive or antiangiogenic agents</a:t>
            </a:r>
          </a:p>
          <a:p>
            <a:endParaRPr lang="ro-RO" sz="1200" b="0" kern="1200" dirty="0" smtClean="0">
              <a:solidFill>
                <a:schemeClr val="tx1"/>
              </a:solidFill>
              <a:latin typeface="+mn-lt"/>
              <a:ea typeface="+mn-ea"/>
              <a:cs typeface="+mn-cs"/>
            </a:endParaRPr>
          </a:p>
          <a:p>
            <a:r>
              <a:rPr lang="ro-RO" sz="1200" b="0" kern="1200" dirty="0" smtClean="0">
                <a:solidFill>
                  <a:schemeClr val="tx1"/>
                </a:solidFill>
                <a:latin typeface="+mn-lt"/>
                <a:ea typeface="+mn-ea"/>
                <a:cs typeface="+mn-cs"/>
              </a:rPr>
              <a:t>●</a:t>
            </a:r>
          </a:p>
          <a:p>
            <a:r>
              <a:rPr lang="ro-RO" sz="1200" b="0" kern="1200" dirty="0" smtClean="0">
                <a:solidFill>
                  <a:schemeClr val="tx1"/>
                </a:solidFill>
                <a:latin typeface="+mn-lt"/>
                <a:ea typeface="+mn-ea"/>
                <a:cs typeface="+mn-cs"/>
              </a:rPr>
              <a:t>Exposed bone or bone that can be probed through an intraoral or extraoral fistula(e) in the maxillofacial region that has persisted for more than eight weeks; and</a:t>
            </a:r>
          </a:p>
          <a:p>
            <a:endParaRPr lang="ro-RO" sz="1200" b="0" kern="1200" dirty="0" smtClean="0">
              <a:solidFill>
                <a:schemeClr val="tx1"/>
              </a:solidFill>
              <a:latin typeface="+mn-lt"/>
              <a:ea typeface="+mn-ea"/>
              <a:cs typeface="+mn-cs"/>
            </a:endParaRPr>
          </a:p>
          <a:p>
            <a:r>
              <a:rPr lang="ro-RO" sz="1200" b="0" kern="1200" dirty="0" smtClean="0">
                <a:solidFill>
                  <a:schemeClr val="tx1"/>
                </a:solidFill>
                <a:latin typeface="+mn-lt"/>
                <a:ea typeface="+mn-ea"/>
                <a:cs typeface="+mn-cs"/>
              </a:rPr>
              <a:t>●</a:t>
            </a:r>
          </a:p>
          <a:p>
            <a:r>
              <a:rPr lang="ro-RO" sz="1200" b="0" kern="1200" dirty="0" smtClean="0">
                <a:solidFill>
                  <a:schemeClr val="tx1"/>
                </a:solidFill>
                <a:latin typeface="+mn-lt"/>
                <a:ea typeface="+mn-ea"/>
                <a:cs typeface="+mn-cs"/>
              </a:rPr>
              <a:t>No history of radiation therapy to the jaws or obvious metastatic disease to the jaws</a:t>
            </a:r>
          </a:p>
          <a:p>
            <a:endParaRPr lang="ro-RO" sz="1200" b="0" kern="1200" dirty="0" smtClean="0">
              <a:solidFill>
                <a:schemeClr val="tx1"/>
              </a:solidFill>
              <a:latin typeface="+mn-lt"/>
              <a:ea typeface="+mn-ea"/>
              <a:cs typeface="+mn-cs"/>
            </a:endParaRPr>
          </a:p>
          <a:p>
            <a:r>
              <a:rPr lang="ro-RO" sz="1200" b="0" kern="1200" dirty="0" smtClean="0">
                <a:solidFill>
                  <a:schemeClr val="tx1"/>
                </a:solidFill>
                <a:latin typeface="+mn-lt"/>
                <a:ea typeface="+mn-ea"/>
                <a:cs typeface="+mn-cs"/>
              </a:rPr>
              <a:t>The overall risk of this complication is &lt;2 percent in patients receiving antiresorptive agents. The risk is slightly (although not significantly) higher with </a:t>
            </a:r>
            <a:r>
              <a:rPr lang="ro-RO" sz="1200" b="0" u="sng" kern="1200" dirty="0" smtClean="0">
                <a:solidFill>
                  <a:schemeClr val="tx1"/>
                </a:solidFill>
                <a:latin typeface="+mn-lt"/>
                <a:ea typeface="+mn-ea"/>
                <a:cs typeface="+mn-cs"/>
                <a:hlinkClick r:id="rId5"/>
              </a:rPr>
              <a:t>denosumab than bisphosphonates (1.9 versus 1.3 percent in the three main registration trials) [</a:t>
            </a:r>
            <a:r>
              <a:rPr lang="ro-RO" sz="1200" b="0" u="sng" kern="1200" dirty="0" smtClean="0">
                <a:solidFill>
                  <a:schemeClr val="tx1"/>
                </a:solidFill>
                <a:latin typeface="+mn-lt"/>
                <a:ea typeface="+mn-ea"/>
                <a:cs typeface="+mn-cs"/>
                <a:hlinkClick r:id="rId7"/>
              </a:rPr>
              <a:t>4-6]. Among patients receiving therapy with an antiresorptive agent, dentoalveolar surgery is a major risk factor. In view of the difficulty in treating established MRONJ, prevention is emphasized. Guidelines from the American Society of Clinical Oncology (ASCO), the American Association of Maxillofacial Surgeons (AAOMS), and the European Medicines Agency (EMA) [</a:t>
            </a:r>
            <a:r>
              <a:rPr lang="ro-RO" sz="1200" b="0" u="sng" kern="1200" dirty="0" smtClean="0">
                <a:solidFill>
                  <a:schemeClr val="tx1"/>
                </a:solidFill>
                <a:latin typeface="+mn-lt"/>
                <a:ea typeface="+mn-ea"/>
                <a:cs typeface="+mn-cs"/>
                <a:hlinkClick r:id="rId8"/>
              </a:rPr>
              <a:t>8-11] recommend that all patients have a comprehensive dental examination and preventive dentistry (preemptive extraction of unsalvageable teeth and optimized periodontal health) before beginning therapy with an antiresorptive agent. Oral exams and hygiene status should be closely monitored by the oncologist during treatment. For patients receiving antiresorptive therapy for cancer, invasive dental procedures (including removal of teeth or placement of dental implants) should be avoided if at all possible. However, other less invasive procedures can be completed such as dental cleaning, repair of cavities, crown placement, or root canals. If a dental extraction or other invasive procedure is absolutely essential during therapy, antiresorptive therapy should be held for at least 8 to 12 weeks if possible, and restarted only after complete mucosal healing has been observed. (See </a:t>
            </a:r>
            <a:r>
              <a:rPr lang="ro-RO" sz="1200" b="0" u="sng" kern="1200" dirty="0" smtClean="0">
                <a:solidFill>
                  <a:schemeClr val="tx1"/>
                </a:solidFill>
                <a:latin typeface="+mn-lt"/>
                <a:ea typeface="+mn-ea"/>
                <a:cs typeface="+mn-cs"/>
                <a:hlinkClick r:id="rId9"/>
              </a:rPr>
              <a:t>"Medication-related osteonecrosis of the jaw in patients with cancer", section on 'Prevention'.)</a:t>
            </a:r>
          </a:p>
          <a:p>
            <a:r>
              <a:rPr lang="ro-RO" sz="1200" b="0" kern="1200" dirty="0" smtClean="0">
                <a:solidFill>
                  <a:schemeClr val="tx1"/>
                </a:solidFill>
                <a:latin typeface="+mn-lt"/>
                <a:ea typeface="+mn-ea"/>
                <a:cs typeface="+mn-cs"/>
              </a:rPr>
              <a:t>Treatment objectives for patients with an established diagnosis of MRONJ are to eliminate pain, control infection of the soft tissue and bone, and minimize the progression or occurrence of bone necrosis. Treatment has generally shifted away from aggressive surgical interventions to conservative therapy with limited debridement, antibiotics, and oral rinses with </a:t>
            </a:r>
            <a:r>
              <a:rPr lang="ro-RO" sz="1200" b="0" u="sng" kern="1200" dirty="0" smtClean="0">
                <a:solidFill>
                  <a:schemeClr val="tx1"/>
                </a:solidFill>
                <a:latin typeface="+mn-lt"/>
                <a:ea typeface="+mn-ea"/>
                <a:cs typeface="+mn-cs"/>
                <a:hlinkClick r:id="rId10"/>
              </a:rPr>
              <a:t>chlorhexidine or </a:t>
            </a:r>
            <a:r>
              <a:rPr lang="ro-RO" sz="1200" b="0" u="sng" kern="1200" dirty="0" smtClean="0">
                <a:solidFill>
                  <a:schemeClr val="tx1"/>
                </a:solidFill>
                <a:latin typeface="+mn-lt"/>
                <a:ea typeface="+mn-ea"/>
                <a:cs typeface="+mn-cs"/>
                <a:hlinkClick r:id="rId11"/>
              </a:rPr>
              <a:t>hydrogen peroxide. (See </a:t>
            </a:r>
            <a:r>
              <a:rPr lang="ro-RO" sz="1200" b="0" u="sng" kern="1200" dirty="0" smtClean="0">
                <a:solidFill>
                  <a:schemeClr val="tx1"/>
                </a:solidFill>
                <a:latin typeface="+mn-lt"/>
                <a:ea typeface="+mn-ea"/>
                <a:cs typeface="+mn-cs"/>
                <a:hlinkClick r:id="rId12"/>
              </a:rPr>
              <a:t>"Medication-related osteonecrosis of the jaw in patients with cancer", section on 'Treatment of established MRONJ'.)</a:t>
            </a:r>
            <a:endParaRPr lang="en-US" dirty="0"/>
          </a:p>
        </p:txBody>
      </p:sp>
      <p:sp>
        <p:nvSpPr>
          <p:cNvPr id="4" name="Slide Number Placeholder 3"/>
          <p:cNvSpPr>
            <a:spLocks noGrp="1"/>
          </p:cNvSpPr>
          <p:nvPr>
            <p:ph type="sldNum" sz="quarter" idx="10"/>
          </p:nvPr>
        </p:nvSpPr>
        <p:spPr/>
        <p:txBody>
          <a:bodyPr/>
          <a:lstStyle/>
          <a:p>
            <a:fld id="{8831E4C4-3DAE-C542-B189-EAE60095310C}" type="slidenum">
              <a:rPr lang="en-US" smtClean="0"/>
              <a:t>66</a:t>
            </a:fld>
            <a:endParaRPr lang="en-US"/>
          </a:p>
        </p:txBody>
      </p:sp>
    </p:spTree>
    <p:extLst>
      <p:ext uri="{BB962C8B-B14F-4D97-AF65-F5344CB8AC3E}">
        <p14:creationId xmlns:p14="http://schemas.microsoft.com/office/powerpoint/2010/main" val="37827396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Osteonecrosis of the jaw</a:t>
            </a:r>
            <a:r>
              <a:rPr lang="en-US" sz="1200" b="0" kern="1200" dirty="0" smtClean="0">
                <a:solidFill>
                  <a:schemeClr val="tx1"/>
                </a:solidFill>
                <a:latin typeface="+mn-lt"/>
                <a:ea typeface="+mn-ea"/>
                <a:cs typeface="+mn-cs"/>
              </a:rPr>
              <a:t> — Medication-related osteonecrosis of the jaw (MRONJ), a form of avascular necrosis first described in 2002 [</a:t>
            </a:r>
            <a:r>
              <a:rPr lang="en-US" sz="1200" b="0" u="sng" kern="1200" dirty="0" smtClean="0">
                <a:solidFill>
                  <a:schemeClr val="tx1"/>
                </a:solidFill>
                <a:latin typeface="+mn-lt"/>
                <a:ea typeface="+mn-ea"/>
                <a:cs typeface="+mn-cs"/>
                <a:hlinkClick r:id="rId3"/>
              </a:rPr>
              <a:t>7], is a relatively uncommon but potentially serious side effect of treatment with either intravenous (IV) high potency bisphosphonates (</a:t>
            </a:r>
            <a:r>
              <a:rPr lang="en-US" sz="1200" b="0" u="sng" kern="1200" dirty="0" smtClean="0">
                <a:solidFill>
                  <a:schemeClr val="tx1"/>
                </a:solidFill>
                <a:latin typeface="+mn-lt"/>
                <a:ea typeface="+mn-ea"/>
                <a:cs typeface="+mn-cs"/>
                <a:hlinkClick r:id="rId4"/>
              </a:rPr>
              <a:t>image 1) or </a:t>
            </a:r>
            <a:r>
              <a:rPr lang="en-US" sz="1200" b="0" u="sng" kern="1200" dirty="0" smtClean="0">
                <a:solidFill>
                  <a:schemeClr val="tx1"/>
                </a:solidFill>
                <a:latin typeface="+mn-lt"/>
                <a:ea typeface="+mn-ea"/>
                <a:cs typeface="+mn-cs"/>
                <a:hlinkClick r:id="rId5"/>
              </a:rPr>
              <a:t>denosumab. Patients may be considered to have MRONJ if the following characteristics are present [</a:t>
            </a:r>
            <a:r>
              <a:rPr lang="en-US" sz="1200" b="0" u="sng" kern="1200" dirty="0" smtClean="0">
                <a:solidFill>
                  <a:schemeClr val="tx1"/>
                </a:solidFill>
                <a:latin typeface="+mn-lt"/>
                <a:ea typeface="+mn-ea"/>
                <a:cs typeface="+mn-cs"/>
                <a:hlinkClick r:id="rId6"/>
              </a:rPr>
              <a:t>8]:</a:t>
            </a:r>
          </a:p>
          <a:p>
            <a:r>
              <a:rPr lang="ro-RO" sz="1200" b="0" kern="1200" dirty="0" smtClean="0">
                <a:solidFill>
                  <a:schemeClr val="tx1"/>
                </a:solidFill>
                <a:latin typeface="+mn-lt"/>
                <a:ea typeface="+mn-ea"/>
                <a:cs typeface="+mn-cs"/>
              </a:rPr>
              <a:t>●</a:t>
            </a:r>
          </a:p>
          <a:p>
            <a:r>
              <a:rPr lang="ro-RO" sz="1200" b="0" kern="1200" dirty="0" smtClean="0">
                <a:solidFill>
                  <a:schemeClr val="tx1"/>
                </a:solidFill>
                <a:latin typeface="+mn-lt"/>
                <a:ea typeface="+mn-ea"/>
                <a:cs typeface="+mn-cs"/>
              </a:rPr>
              <a:t>Current or previous treatment with antiresorptive or antiangiogenic agents</a:t>
            </a:r>
          </a:p>
          <a:p>
            <a:endParaRPr lang="ro-RO" sz="1200" b="0" kern="1200" dirty="0" smtClean="0">
              <a:solidFill>
                <a:schemeClr val="tx1"/>
              </a:solidFill>
              <a:latin typeface="+mn-lt"/>
              <a:ea typeface="+mn-ea"/>
              <a:cs typeface="+mn-cs"/>
            </a:endParaRPr>
          </a:p>
          <a:p>
            <a:r>
              <a:rPr lang="ro-RO" sz="1200" b="0" kern="1200" dirty="0" smtClean="0">
                <a:solidFill>
                  <a:schemeClr val="tx1"/>
                </a:solidFill>
                <a:latin typeface="+mn-lt"/>
                <a:ea typeface="+mn-ea"/>
                <a:cs typeface="+mn-cs"/>
              </a:rPr>
              <a:t>●</a:t>
            </a:r>
          </a:p>
          <a:p>
            <a:r>
              <a:rPr lang="ro-RO" sz="1200" b="0" kern="1200" dirty="0" smtClean="0">
                <a:solidFill>
                  <a:schemeClr val="tx1"/>
                </a:solidFill>
                <a:latin typeface="+mn-lt"/>
                <a:ea typeface="+mn-ea"/>
                <a:cs typeface="+mn-cs"/>
              </a:rPr>
              <a:t>Exposed bone or bone that can be probed through an intraoral or extraoral fistula(e) in the maxillofacial region that has persisted for more than eight weeks; and</a:t>
            </a:r>
          </a:p>
          <a:p>
            <a:endParaRPr lang="ro-RO" sz="1200" b="0" kern="1200" dirty="0" smtClean="0">
              <a:solidFill>
                <a:schemeClr val="tx1"/>
              </a:solidFill>
              <a:latin typeface="+mn-lt"/>
              <a:ea typeface="+mn-ea"/>
              <a:cs typeface="+mn-cs"/>
            </a:endParaRPr>
          </a:p>
          <a:p>
            <a:r>
              <a:rPr lang="ro-RO" sz="1200" b="0" kern="1200" dirty="0" smtClean="0">
                <a:solidFill>
                  <a:schemeClr val="tx1"/>
                </a:solidFill>
                <a:latin typeface="+mn-lt"/>
                <a:ea typeface="+mn-ea"/>
                <a:cs typeface="+mn-cs"/>
              </a:rPr>
              <a:t>●</a:t>
            </a:r>
          </a:p>
          <a:p>
            <a:r>
              <a:rPr lang="ro-RO" sz="1200" b="0" kern="1200" dirty="0" smtClean="0">
                <a:solidFill>
                  <a:schemeClr val="tx1"/>
                </a:solidFill>
                <a:latin typeface="+mn-lt"/>
                <a:ea typeface="+mn-ea"/>
                <a:cs typeface="+mn-cs"/>
              </a:rPr>
              <a:t>No history of radiation therapy to the jaws or obvious metastatic disease to the jaws</a:t>
            </a:r>
          </a:p>
          <a:p>
            <a:endParaRPr lang="ro-RO" sz="1200" b="0" kern="1200" dirty="0" smtClean="0">
              <a:solidFill>
                <a:schemeClr val="tx1"/>
              </a:solidFill>
              <a:latin typeface="+mn-lt"/>
              <a:ea typeface="+mn-ea"/>
              <a:cs typeface="+mn-cs"/>
            </a:endParaRPr>
          </a:p>
          <a:p>
            <a:r>
              <a:rPr lang="ro-RO" sz="1200" b="0" kern="1200" dirty="0" smtClean="0">
                <a:solidFill>
                  <a:schemeClr val="tx1"/>
                </a:solidFill>
                <a:latin typeface="+mn-lt"/>
                <a:ea typeface="+mn-ea"/>
                <a:cs typeface="+mn-cs"/>
              </a:rPr>
              <a:t>The overall risk of this complication is &lt;2 percent in patients receiving antiresorptive agents. The risk is slightly (although not significantly) higher with </a:t>
            </a:r>
            <a:r>
              <a:rPr lang="ro-RO" sz="1200" b="0" u="sng" kern="1200" dirty="0" smtClean="0">
                <a:solidFill>
                  <a:schemeClr val="tx1"/>
                </a:solidFill>
                <a:latin typeface="+mn-lt"/>
                <a:ea typeface="+mn-ea"/>
                <a:cs typeface="+mn-cs"/>
                <a:hlinkClick r:id="rId5"/>
              </a:rPr>
              <a:t>denosumab than bisphosphonates (1.9 versus 1.3 percent in the three main registration trials) [</a:t>
            </a:r>
            <a:r>
              <a:rPr lang="ro-RO" sz="1200" b="0" u="sng" kern="1200" dirty="0" smtClean="0">
                <a:solidFill>
                  <a:schemeClr val="tx1"/>
                </a:solidFill>
                <a:latin typeface="+mn-lt"/>
                <a:ea typeface="+mn-ea"/>
                <a:cs typeface="+mn-cs"/>
                <a:hlinkClick r:id="rId7"/>
              </a:rPr>
              <a:t>4-6]. Among patients receiving therapy with an antiresorptive agent, dentoalveolar surgery is a major risk factor. In view of the difficulty in treating established MRONJ, prevention is emphasized. Guidelines from the American Society of Clinical Oncology (ASCO), the American Association of Maxillofacial Surgeons (AAOMS), and the European Medicines Agency (EMA) [</a:t>
            </a:r>
            <a:r>
              <a:rPr lang="ro-RO" sz="1200" b="0" u="sng" kern="1200" dirty="0" smtClean="0">
                <a:solidFill>
                  <a:schemeClr val="tx1"/>
                </a:solidFill>
                <a:latin typeface="+mn-lt"/>
                <a:ea typeface="+mn-ea"/>
                <a:cs typeface="+mn-cs"/>
                <a:hlinkClick r:id="rId8"/>
              </a:rPr>
              <a:t>8-11] recommend that all patients have a comprehensive dental examination and preventive dentistry (preemptive extraction of unsalvageable teeth and optimized periodontal health) before beginning therapy with an antiresorptive agent. Oral exams and hygiene status should be closely monitored by the oncologist during treatment. For patients receiving antiresorptive therapy for cancer, invasive dental procedures (including removal of teeth or placement of dental implants) should be avoided if at all possible. However, other less invasive procedures can be completed such as dental cleaning, repair of cavities, crown placement, or root canals. If a dental extraction or other invasive procedure is absolutely essential during therapy, antiresorptive therapy should be held for at least 8 to 12 weeks if possible, and restarted only after complete mucosal healing has been observed. (See </a:t>
            </a:r>
            <a:r>
              <a:rPr lang="ro-RO" sz="1200" b="0" u="sng" kern="1200" dirty="0" smtClean="0">
                <a:solidFill>
                  <a:schemeClr val="tx1"/>
                </a:solidFill>
                <a:latin typeface="+mn-lt"/>
                <a:ea typeface="+mn-ea"/>
                <a:cs typeface="+mn-cs"/>
                <a:hlinkClick r:id="rId9"/>
              </a:rPr>
              <a:t>"Medication-related osteonecrosis of the jaw in patients with cancer", section on 'Prevention'.)</a:t>
            </a:r>
          </a:p>
          <a:p>
            <a:r>
              <a:rPr lang="ro-RO" sz="1200" b="0" kern="1200" dirty="0" smtClean="0">
                <a:solidFill>
                  <a:schemeClr val="tx1"/>
                </a:solidFill>
                <a:latin typeface="+mn-lt"/>
                <a:ea typeface="+mn-ea"/>
                <a:cs typeface="+mn-cs"/>
              </a:rPr>
              <a:t>Treatment objectives for patients with an established diagnosis of MRONJ are to eliminate pain, control infection of the soft tissue and bone, and minimize the progression or occurrence of bone necrosis. Treatment has generally shifted away from aggressive surgical interventions to conservative therapy with limited debridement, antibiotics, and oral rinses with </a:t>
            </a:r>
            <a:r>
              <a:rPr lang="ro-RO" sz="1200" b="0" u="sng" kern="1200" dirty="0" smtClean="0">
                <a:solidFill>
                  <a:schemeClr val="tx1"/>
                </a:solidFill>
                <a:latin typeface="+mn-lt"/>
                <a:ea typeface="+mn-ea"/>
                <a:cs typeface="+mn-cs"/>
                <a:hlinkClick r:id="rId10"/>
              </a:rPr>
              <a:t>chlorhexidine or </a:t>
            </a:r>
            <a:r>
              <a:rPr lang="ro-RO" sz="1200" b="0" u="sng" kern="1200" dirty="0" smtClean="0">
                <a:solidFill>
                  <a:schemeClr val="tx1"/>
                </a:solidFill>
                <a:latin typeface="+mn-lt"/>
                <a:ea typeface="+mn-ea"/>
                <a:cs typeface="+mn-cs"/>
                <a:hlinkClick r:id="rId11"/>
              </a:rPr>
              <a:t>hydrogen peroxide. (See </a:t>
            </a:r>
            <a:r>
              <a:rPr lang="ro-RO" sz="1200" b="0" u="sng" kern="1200" dirty="0" smtClean="0">
                <a:solidFill>
                  <a:schemeClr val="tx1"/>
                </a:solidFill>
                <a:latin typeface="+mn-lt"/>
                <a:ea typeface="+mn-ea"/>
                <a:cs typeface="+mn-cs"/>
                <a:hlinkClick r:id="rId12"/>
              </a:rPr>
              <a:t>"Medication-related osteonecrosis of the jaw in patients with cancer", section on 'Treatment of established MRONJ'.)</a:t>
            </a:r>
            <a:endParaRPr lang="en-US" dirty="0"/>
          </a:p>
        </p:txBody>
      </p:sp>
      <p:sp>
        <p:nvSpPr>
          <p:cNvPr id="4" name="Slide Number Placeholder 3"/>
          <p:cNvSpPr>
            <a:spLocks noGrp="1"/>
          </p:cNvSpPr>
          <p:nvPr>
            <p:ph type="sldNum" sz="quarter" idx="10"/>
          </p:nvPr>
        </p:nvSpPr>
        <p:spPr/>
        <p:txBody>
          <a:bodyPr/>
          <a:lstStyle/>
          <a:p>
            <a:fld id="{8831E4C4-3DAE-C542-B189-EAE60095310C}" type="slidenum">
              <a:rPr lang="en-US" smtClean="0"/>
              <a:t>67</a:t>
            </a:fld>
            <a:endParaRPr lang="en-US"/>
          </a:p>
        </p:txBody>
      </p:sp>
    </p:spTree>
    <p:extLst>
      <p:ext uri="{BB962C8B-B14F-4D97-AF65-F5344CB8AC3E}">
        <p14:creationId xmlns:p14="http://schemas.microsoft.com/office/powerpoint/2010/main" val="37827396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5"/>
          <p:cNvSpPr>
            <a:spLocks noGrp="1" noChangeArrowheads="1"/>
          </p:cNvSpPr>
          <p:nvPr>
            <p:ph type="sldNum" sz="quarter" idx="5"/>
          </p:nvPr>
        </p:nvSpPr>
        <p:spPr>
          <a:noFill/>
        </p:spPr>
        <p:txBody>
          <a:bodyPr/>
          <a:lstStyle/>
          <a:p>
            <a:fld id="{AC6E1AE0-6F5A-4C09-832E-9326A54E5F17}" type="slidenum">
              <a:rPr lang="en-US" smtClean="0">
                <a:latin typeface="Arial" pitchFamily="34" charset="0"/>
              </a:rPr>
              <a:pPr/>
              <a:t>71</a:t>
            </a:fld>
            <a:endParaRPr lang="en-US" smtClean="0">
              <a:latin typeface="Arial" pitchFamily="34" charset="0"/>
            </a:endParaRPr>
          </a:p>
        </p:txBody>
      </p:sp>
      <p:sp>
        <p:nvSpPr>
          <p:cNvPr id="79875" name="Rectangle 2"/>
          <p:cNvSpPr>
            <a:spLocks noGrp="1" noRot="1" noChangeAspect="1" noChangeArrowheads="1" noTextEdit="1"/>
          </p:cNvSpPr>
          <p:nvPr>
            <p:ph type="sldImg"/>
          </p:nvPr>
        </p:nvSpPr>
        <p:spPr>
          <a:xfrm>
            <a:off x="1082675" y="514350"/>
            <a:ext cx="4692650" cy="3521075"/>
          </a:xfrm>
          <a:ln/>
        </p:spPr>
      </p:sp>
      <p:sp>
        <p:nvSpPr>
          <p:cNvPr id="79876" name="Rectangle 3"/>
          <p:cNvSpPr>
            <a:spLocks noGrp="1" noChangeArrowheads="1"/>
          </p:cNvSpPr>
          <p:nvPr>
            <p:ph type="body" idx="1"/>
          </p:nvPr>
        </p:nvSpPr>
        <p:spPr>
          <a:noFill/>
          <a:ln/>
        </p:spPr>
        <p:txBody>
          <a:bodyPr/>
          <a:lstStyle/>
          <a:p>
            <a:pPr>
              <a:lnSpc>
                <a:spcPct val="80000"/>
              </a:lnSpc>
            </a:pPr>
            <a:r>
              <a:rPr lang="en-US" sz="900" smtClean="0">
                <a:latin typeface="Arial" pitchFamily="34" charset="0"/>
              </a:rPr>
              <a:t>A total of 2046 eligible adult subjects who were naïve to intravenous bisphosphonates were randomized in a double-blind, double-dummy design to receive subcutaneous denosumab 120 mg or intravenous zoledronic acid (ZA) 4 mg adjusted for creatinine clearance every 4 weeks </a:t>
            </a:r>
          </a:p>
          <a:p>
            <a:pPr>
              <a:lnSpc>
                <a:spcPct val="80000"/>
              </a:lnSpc>
            </a:pPr>
            <a:r>
              <a:rPr lang="en-US" sz="900" smtClean="0">
                <a:latin typeface="Arial" pitchFamily="34" charset="0"/>
              </a:rPr>
              <a:t>The key inclusion criterion was that there was evidence of bone metastasis based on x-ray, CT, or MRI</a:t>
            </a:r>
          </a:p>
          <a:p>
            <a:pPr>
              <a:lnSpc>
                <a:spcPct val="80000"/>
              </a:lnSpc>
            </a:pPr>
            <a:r>
              <a:rPr lang="en-US" sz="900" smtClean="0">
                <a:latin typeface="Arial" pitchFamily="34" charset="0"/>
              </a:rPr>
              <a:t>The key exclusion criterion was no prior IV bisphosphonate. Prior oral bisphosphonate use for osteoporosis was allowed</a:t>
            </a:r>
          </a:p>
          <a:p>
            <a:pPr>
              <a:lnSpc>
                <a:spcPct val="80000"/>
              </a:lnSpc>
            </a:pPr>
            <a:r>
              <a:rPr lang="en-US" sz="900" smtClean="0">
                <a:latin typeface="Arial" pitchFamily="34" charset="0"/>
              </a:rPr>
              <a:t>Zoledronic acid was administered per Zometa® prescribing information. IV product dose that was either zoledronic acid or placebo was calculated according to baseline creatinine clearance. Subsequent doses were withheld if there was elevation of the serum creatinine and the IV product was only reinstituted once the serum creatinine had returned to within 10% of baseline levels. This dose and schedule is per the Zometa® label. Subjects with creatinine clearance &lt; 30 </a:t>
            </a:r>
            <a:r>
              <a:rPr lang="en-US" sz="900" smtClean="0">
                <a:latin typeface="Arial" pitchFamily="34" charset="0"/>
                <a:sym typeface="Symbol" pitchFamily="18" charset="2"/>
              </a:rPr>
              <a:t>mL/min were excluded per the Zometa® label</a:t>
            </a:r>
            <a:r>
              <a:rPr lang="en-US" sz="900" smtClean="0">
                <a:latin typeface="Arial" pitchFamily="34" charset="0"/>
              </a:rPr>
              <a:t> </a:t>
            </a:r>
          </a:p>
          <a:p>
            <a:pPr>
              <a:lnSpc>
                <a:spcPct val="80000"/>
              </a:lnSpc>
            </a:pPr>
            <a:r>
              <a:rPr lang="en-US" sz="900" smtClean="0">
                <a:latin typeface="Arial" pitchFamily="34" charset="0"/>
              </a:rPr>
              <a:t>There was no modification of the subcutaneous product, which included denosumab or placebo either at baseline or on study  </a:t>
            </a:r>
          </a:p>
          <a:p>
            <a:pPr>
              <a:lnSpc>
                <a:spcPct val="80000"/>
              </a:lnSpc>
            </a:pPr>
            <a:r>
              <a:rPr lang="en-US" sz="900" smtClean="0">
                <a:latin typeface="Arial" pitchFamily="34" charset="0"/>
              </a:rPr>
              <a:t>Subjects were stratified by previous SRE, prior oral bisphosphonate, current chemotherapy, and geographic region (Japan vs others)</a:t>
            </a:r>
          </a:p>
          <a:p>
            <a:pPr>
              <a:lnSpc>
                <a:spcPct val="80000"/>
              </a:lnSpc>
            </a:pPr>
            <a:r>
              <a:rPr lang="en-US" sz="900" smtClean="0">
                <a:latin typeface="Arial" pitchFamily="34" charset="0"/>
              </a:rPr>
              <a:t>All subjects were strongly recommended to take daily supplemental calcium (</a:t>
            </a:r>
            <a:r>
              <a:rPr lang="en-US" sz="900" smtClean="0">
                <a:latin typeface="Arial" pitchFamily="34" charset="0"/>
                <a:sym typeface="Symbol" pitchFamily="18" charset="2"/>
              </a:rPr>
              <a:t></a:t>
            </a:r>
            <a:r>
              <a:rPr lang="en-US" sz="900" smtClean="0">
                <a:latin typeface="Arial" pitchFamily="34" charset="0"/>
              </a:rPr>
              <a:t>500 mg) and vitamin D (</a:t>
            </a:r>
            <a:r>
              <a:rPr lang="en-US" sz="900" smtClean="0">
                <a:latin typeface="Arial" pitchFamily="34" charset="0"/>
                <a:sym typeface="Symbol" pitchFamily="18" charset="2"/>
              </a:rPr>
              <a:t></a:t>
            </a:r>
            <a:r>
              <a:rPr lang="en-US" sz="900" smtClean="0">
                <a:latin typeface="Arial" pitchFamily="34" charset="0"/>
              </a:rPr>
              <a:t>400 IU)</a:t>
            </a:r>
          </a:p>
          <a:p>
            <a:pPr>
              <a:lnSpc>
                <a:spcPct val="80000"/>
              </a:lnSpc>
            </a:pPr>
            <a:r>
              <a:rPr lang="en-US" sz="900" smtClean="0">
                <a:latin typeface="Arial" pitchFamily="34" charset="0"/>
              </a:rPr>
              <a:t>No crossover was allowed during the treatment phase</a:t>
            </a:r>
          </a:p>
          <a:p>
            <a:pPr>
              <a:lnSpc>
                <a:spcPct val="80000"/>
              </a:lnSpc>
            </a:pPr>
            <a:r>
              <a:rPr lang="en-US" sz="900" smtClean="0">
                <a:latin typeface="Arial" pitchFamily="34" charset="0"/>
              </a:rPr>
              <a:t>The median time on study was 17 months for both treatment arms</a:t>
            </a:r>
          </a:p>
          <a:p>
            <a:pPr>
              <a:lnSpc>
                <a:spcPct val="80000"/>
              </a:lnSpc>
            </a:pPr>
            <a:r>
              <a:rPr lang="en-US" sz="900" smtClean="0">
                <a:latin typeface="Arial" pitchFamily="34" charset="0"/>
              </a:rPr>
              <a:t>The median time on treatment was 16.5 months for both treatment arms </a:t>
            </a:r>
          </a:p>
          <a:p>
            <a:pPr>
              <a:lnSpc>
                <a:spcPct val="80000"/>
              </a:lnSpc>
            </a:pPr>
            <a:r>
              <a:rPr lang="en-US" sz="900" smtClean="0">
                <a:latin typeface="Arial" pitchFamily="34" charset="0"/>
              </a:rPr>
              <a:t>The study duration was 34 months</a:t>
            </a:r>
          </a:p>
          <a:p>
            <a:pPr>
              <a:lnSpc>
                <a:spcPct val="80000"/>
              </a:lnSpc>
            </a:pPr>
            <a:r>
              <a:rPr lang="en-US" sz="900" smtClean="0">
                <a:latin typeface="Arial" pitchFamily="34" charset="0"/>
              </a:rPr>
              <a:t>The primary endpoint was time to first on-study SRE, defined as pathologic fracture, radiation therapy or surgery to bone, or spinal cord compression. Secondary endpoints included a superiority test for time to first and time to first-and-subsequent on-study SRE.</a:t>
            </a:r>
          </a:p>
          <a:p>
            <a:pPr>
              <a:lnSpc>
                <a:spcPct val="80000"/>
              </a:lnSpc>
            </a:pPr>
            <a:r>
              <a:rPr lang="en-US" sz="900" b="1" smtClean="0">
                <a:latin typeface="Arial" pitchFamily="34" charset="0"/>
              </a:rPr>
              <a:t>Subject Disposition</a:t>
            </a:r>
          </a:p>
          <a:p>
            <a:pPr>
              <a:lnSpc>
                <a:spcPct val="80000"/>
              </a:lnSpc>
            </a:pPr>
            <a:r>
              <a:rPr lang="en-US" sz="900" smtClean="0">
                <a:latin typeface="Arial" pitchFamily="34" charset="0"/>
              </a:rPr>
              <a:t>46% of subjects in the denosumab arm and 45% of subjects in the zoledronic arm remained on study through the primary data analysis cut-off date </a:t>
            </a:r>
          </a:p>
          <a:p>
            <a:pPr>
              <a:lnSpc>
                <a:spcPct val="80000"/>
              </a:lnSpc>
            </a:pPr>
            <a:r>
              <a:rPr lang="en-US" sz="900" smtClean="0">
                <a:latin typeface="Arial" pitchFamily="34" charset="0"/>
              </a:rPr>
              <a:t>The main reasons for study discontinuation were deaths, disease progression, and consent withdrawn</a:t>
            </a:r>
          </a:p>
          <a:p>
            <a:pPr eaLnBrk="1" hangingPunct="1">
              <a:lnSpc>
                <a:spcPct val="80000"/>
              </a:lnSpc>
              <a:spcBef>
                <a:spcPct val="25000"/>
              </a:spcBef>
              <a:buClr>
                <a:srgbClr val="80CBDA"/>
              </a:buClr>
              <a:buFont typeface="Wingdings" pitchFamily="2" charset="2"/>
              <a:buNone/>
            </a:pPr>
            <a:r>
              <a:rPr lang="en-US" sz="900" b="1" smtClean="0">
                <a:latin typeface="Arial" pitchFamily="34" charset="0"/>
              </a:rPr>
              <a:t>Reference</a:t>
            </a:r>
          </a:p>
          <a:p>
            <a:pPr eaLnBrk="1" hangingPunct="1">
              <a:lnSpc>
                <a:spcPct val="80000"/>
              </a:lnSpc>
              <a:spcBef>
                <a:spcPct val="25000"/>
              </a:spcBef>
              <a:buClr>
                <a:srgbClr val="80CBDA"/>
              </a:buClr>
              <a:buFont typeface="Wingdings" pitchFamily="2" charset="2"/>
              <a:buNone/>
            </a:pPr>
            <a:r>
              <a:rPr lang="en-US" sz="900" smtClean="0">
                <a:latin typeface="Arial" pitchFamily="34" charset="0"/>
              </a:rPr>
              <a:t>     Stopeck A et al. European Journal of Cancer Supplements, Vol. 7, No 3, September 2009, Page 2. Abstract 2LBA and Oral Presentation.</a:t>
            </a:r>
          </a:p>
          <a:p>
            <a:pPr>
              <a:lnSpc>
                <a:spcPct val="80000"/>
              </a:lnSpc>
            </a:pPr>
            <a:endParaRPr lang="en-US" sz="800"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nSpc>
                <a:spcPct val="90000"/>
              </a:lnSpc>
            </a:pPr>
            <a:r>
              <a:rPr lang="en-GB" sz="1000">
                <a:latin typeface="Arial" charset="0"/>
                <a:cs typeface="Arial" charset="0"/>
              </a:rPr>
              <a:t>Patients with bone metastases and SREs have poorer survival than those without SREs.</a:t>
            </a:r>
            <a:r>
              <a:rPr lang="en-GB" sz="1000" baseline="30000">
                <a:latin typeface="Arial" charset="0"/>
                <a:cs typeface="Arial" charset="0"/>
              </a:rPr>
              <a:t>1</a:t>
            </a:r>
            <a:r>
              <a:rPr lang="en-GB" sz="1000" baseline="30000">
                <a:latin typeface="Arial" charset="0"/>
                <a:cs typeface="Arial" charset="0"/>
                <a:sym typeface="Symbol" charset="0"/>
              </a:rPr>
              <a:t>−4</a:t>
            </a:r>
            <a:endParaRPr lang="en-GB" sz="1000" baseline="30000">
              <a:latin typeface="Arial" charset="0"/>
              <a:cs typeface="Arial" charset="0"/>
            </a:endParaRPr>
          </a:p>
          <a:p>
            <a:pPr marL="171450" indent="-171450">
              <a:lnSpc>
                <a:spcPct val="90000"/>
              </a:lnSpc>
            </a:pPr>
            <a:r>
              <a:rPr lang="en-GB" sz="1000">
                <a:latin typeface="Arial" charset="0"/>
                <a:cs typeface="Arial" charset="0"/>
              </a:rPr>
              <a:t>This slide shows data from a population-based cohort study of 35,912 newly diagnosed breast cancer patients conducted in Denmark (1999−2007).</a:t>
            </a:r>
            <a:r>
              <a:rPr lang="en-GB" sz="1000" baseline="30000">
                <a:latin typeface="Arial" charset="0"/>
                <a:cs typeface="Arial" charset="0"/>
              </a:rPr>
              <a:t>1</a:t>
            </a:r>
          </a:p>
          <a:p>
            <a:pPr marL="171450" indent="-171450">
              <a:lnSpc>
                <a:spcPct val="90000"/>
              </a:lnSpc>
            </a:pPr>
            <a:r>
              <a:rPr lang="en-GB" sz="1000">
                <a:latin typeface="Arial" charset="0"/>
                <a:cs typeface="Arial" charset="0"/>
              </a:rPr>
              <a:t>Among patients with bone metastases (n = 2216), median survival was 16 months for those without SREs and 7 months for those with both bone metastases and SREs.</a:t>
            </a:r>
            <a:r>
              <a:rPr lang="en-GB" sz="1000" baseline="30000">
                <a:latin typeface="Arial" charset="0"/>
                <a:cs typeface="Arial" charset="0"/>
              </a:rPr>
              <a:t>1</a:t>
            </a:r>
          </a:p>
          <a:p>
            <a:pPr marL="171450" indent="-171450">
              <a:lnSpc>
                <a:spcPct val="90000"/>
              </a:lnSpc>
            </a:pPr>
            <a:r>
              <a:rPr lang="en-GB" sz="1000">
                <a:latin typeface="Arial" charset="0"/>
                <a:cs typeface="Arial" charset="0"/>
              </a:rPr>
              <a:t>5-year survival was 75.8% for breast cancer patients without bone metastases, falling substantially to 8.3% for patients with bone metastases and to 2.5% for those with both bone metastases and SREs.</a:t>
            </a:r>
            <a:r>
              <a:rPr lang="en-GB" sz="1000" baseline="30000">
                <a:latin typeface="Arial" charset="0"/>
                <a:cs typeface="Arial" charset="0"/>
              </a:rPr>
              <a:t>1</a:t>
            </a:r>
          </a:p>
          <a:p>
            <a:pPr marL="171450" indent="-171450">
              <a:lnSpc>
                <a:spcPct val="90000"/>
              </a:lnSpc>
            </a:pPr>
            <a:r>
              <a:rPr lang="en-GB" sz="1000">
                <a:latin typeface="Arial" charset="0"/>
                <a:cs typeface="Arial" charset="0"/>
              </a:rPr>
              <a:t>An association between SREs and poor prognosis has also been reported in patients with lung cancer,</a:t>
            </a:r>
            <a:r>
              <a:rPr lang="en-GB" sz="1000" baseline="30000">
                <a:latin typeface="Arial" charset="0"/>
                <a:cs typeface="Arial" charset="0"/>
              </a:rPr>
              <a:t>2</a:t>
            </a:r>
            <a:r>
              <a:rPr lang="en-GB" sz="1000">
                <a:latin typeface="Arial" charset="0"/>
                <a:cs typeface="Arial" charset="0"/>
              </a:rPr>
              <a:t> prostate cancer</a:t>
            </a:r>
            <a:r>
              <a:rPr lang="en-GB" sz="1000" baseline="30000">
                <a:latin typeface="Arial" charset="0"/>
                <a:cs typeface="Arial" charset="0"/>
              </a:rPr>
              <a:t>3</a:t>
            </a:r>
            <a:r>
              <a:rPr lang="en-GB" sz="1000">
                <a:latin typeface="Arial" charset="0"/>
                <a:cs typeface="Arial" charset="0"/>
              </a:rPr>
              <a:t> and in another large population-based cohort analysis in patients with breast cancer.</a:t>
            </a:r>
            <a:r>
              <a:rPr lang="en-GB" sz="1000" baseline="30000">
                <a:latin typeface="Arial" charset="0"/>
                <a:cs typeface="Arial" charset="0"/>
              </a:rPr>
              <a:t>4</a:t>
            </a:r>
          </a:p>
          <a:p>
            <a:pPr marL="171450" indent="-171450">
              <a:lnSpc>
                <a:spcPct val="90000"/>
              </a:lnSpc>
              <a:buFont typeface="Arial" charset="0"/>
              <a:buNone/>
            </a:pPr>
            <a:endParaRPr lang="en-GB" sz="1000">
              <a:latin typeface="Arial" charset="0"/>
              <a:cs typeface="Arial" charset="0"/>
            </a:endParaRPr>
          </a:p>
          <a:p>
            <a:pPr marL="171450" indent="-171450">
              <a:lnSpc>
                <a:spcPct val="90000"/>
              </a:lnSpc>
              <a:buFont typeface="Arial" charset="0"/>
              <a:buNone/>
            </a:pPr>
            <a:r>
              <a:rPr lang="en-GB" sz="1000" b="1">
                <a:latin typeface="Arial" charset="0"/>
                <a:cs typeface="Arial" charset="0"/>
              </a:rPr>
              <a:t>References</a:t>
            </a:r>
          </a:p>
          <a:p>
            <a:pPr marL="171450" indent="-171450">
              <a:lnSpc>
                <a:spcPct val="90000"/>
              </a:lnSpc>
              <a:buFont typeface="Calibri" charset="0"/>
              <a:buAutoNum type="arabicPeriod"/>
            </a:pPr>
            <a:r>
              <a:rPr lang="en-GB" sz="1000">
                <a:latin typeface="Arial" charset="0"/>
                <a:cs typeface="Arial" charset="0"/>
              </a:rPr>
              <a:t>Yong M, Jensen AÖ, Jacobsen JB, et al. Survival in breast cancer patients with bone metastases and skeletal-related events: a population-based cohort study in Denmark (1999-2007). Breast Cancer Res Treat 2011;129:495−503.</a:t>
            </a:r>
          </a:p>
          <a:p>
            <a:pPr marL="171450" indent="-171450">
              <a:lnSpc>
                <a:spcPct val="90000"/>
              </a:lnSpc>
              <a:buFont typeface="Calibri" charset="0"/>
              <a:buAutoNum type="arabicPeriod"/>
            </a:pPr>
            <a:r>
              <a:rPr lang="en-GB" sz="1000">
                <a:latin typeface="Arial" charset="0"/>
                <a:cs typeface="Arial" charset="0"/>
              </a:rPr>
              <a:t>Tsuya A, Kuratab T, Tamurac K, et al. Skeletal metastases in non-small cell lung cancer: a retrospective study. Lung Cancer 2007;57:229−32.</a:t>
            </a:r>
          </a:p>
          <a:p>
            <a:pPr marL="171450" indent="-171450">
              <a:lnSpc>
                <a:spcPct val="90000"/>
              </a:lnSpc>
              <a:buFont typeface="Calibri" charset="0"/>
              <a:buAutoNum type="arabicPeriod"/>
            </a:pPr>
            <a:r>
              <a:rPr lang="en-GB" sz="1000">
                <a:latin typeface="Arial" charset="0"/>
                <a:cs typeface="Arial" charset="0"/>
              </a:rPr>
              <a:t>De Puy V, Anstrom KJ, Castel LD, et al. Effects of skeletal morbidities on longitudinal patient-reported outcomes and survival in patients with metastatic prostate cancer. Support Care Cancer 2007;15:869–76.</a:t>
            </a:r>
          </a:p>
          <a:p>
            <a:pPr marL="171450" indent="-171450">
              <a:lnSpc>
                <a:spcPct val="90000"/>
              </a:lnSpc>
              <a:buFont typeface="Calibri" charset="0"/>
              <a:buAutoNum type="arabicPeriod"/>
            </a:pPr>
            <a:r>
              <a:rPr lang="en-GB" sz="1000">
                <a:latin typeface="Arial" charset="0"/>
                <a:cs typeface="Arial" charset="0"/>
              </a:rPr>
              <a:t>Sathiakumar N, Delzell E, Morrisey MA, et al. Mortality following bone metastasis and skeletal-related events among women with breast cancer: a population-based analysis of U.S. Medicare beneficiaries, 1999–2006. Breast Cancer Res Treat 2012;131:231−8.</a:t>
            </a:r>
          </a:p>
          <a:p>
            <a:pPr marL="171450" indent="-171450">
              <a:lnSpc>
                <a:spcPct val="90000"/>
              </a:lnSpc>
              <a:buFont typeface="+mj-lt" charset="0"/>
              <a:buNone/>
            </a:pPr>
            <a:endParaRPr lang="en-GB" sz="1000">
              <a:latin typeface="Arial" charset="0"/>
              <a:cs typeface="Arial" charset="0"/>
            </a:endParaRPr>
          </a:p>
          <a:p>
            <a:pPr marL="171450" indent="-171450">
              <a:lnSpc>
                <a:spcPct val="90000"/>
              </a:lnSpc>
              <a:buFont typeface="Calibri" charset="0"/>
              <a:buAutoNum type="arabicPeriod"/>
            </a:pPr>
            <a:endParaRPr lang="en-GB" sz="1000">
              <a:latin typeface="Arial" charset="0"/>
              <a:cs typeface="Arial" charset="0"/>
            </a:endParaRPr>
          </a:p>
          <a:p>
            <a:pPr marL="171450" indent="-171450">
              <a:lnSpc>
                <a:spcPct val="90000"/>
              </a:lnSpc>
              <a:buFont typeface="Arial" charset="0"/>
              <a:buNone/>
            </a:pPr>
            <a:r>
              <a:rPr lang="en-GB" sz="1000">
                <a:latin typeface="Arial" charset="0"/>
                <a:cs typeface="Arial" charset="0"/>
              </a:rPr>
              <a:t> </a:t>
            </a:r>
          </a:p>
          <a:p>
            <a:pPr marL="171450" indent="-171450">
              <a:lnSpc>
                <a:spcPct val="90000"/>
              </a:lnSpc>
              <a:buFont typeface="Arial" charset="0"/>
              <a:buNone/>
            </a:pPr>
            <a:endParaRPr lang="en-GB" sz="1000">
              <a:latin typeface="Arial" charset="0"/>
              <a:cs typeface="Arial" charset="0"/>
            </a:endParaRPr>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100">
                <a:solidFill>
                  <a:schemeClr val="tx1"/>
                </a:solidFill>
                <a:latin typeface="Arial" charset="0"/>
                <a:ea typeface="ＭＳ Ｐゴシック" charset="0"/>
                <a:cs typeface="Arial" charset="0"/>
              </a:defRPr>
            </a:lvl1pPr>
            <a:lvl2pPr marL="742950" indent="-285750">
              <a:defRPr sz="1100">
                <a:solidFill>
                  <a:schemeClr val="tx1"/>
                </a:solidFill>
                <a:latin typeface="Arial" charset="0"/>
                <a:ea typeface="Arial" charset="0"/>
                <a:cs typeface="Arial" charset="0"/>
              </a:defRPr>
            </a:lvl2pPr>
            <a:lvl3pPr marL="1143000" indent="-228600">
              <a:defRPr sz="1100">
                <a:solidFill>
                  <a:schemeClr val="tx1"/>
                </a:solidFill>
                <a:latin typeface="Arial" charset="0"/>
                <a:ea typeface="Arial" charset="0"/>
                <a:cs typeface="Arial" charset="0"/>
              </a:defRPr>
            </a:lvl3pPr>
            <a:lvl4pPr marL="1600200" indent="-228600">
              <a:defRPr sz="1100">
                <a:solidFill>
                  <a:schemeClr val="tx1"/>
                </a:solidFill>
                <a:latin typeface="Arial" charset="0"/>
                <a:ea typeface="Arial" charset="0"/>
                <a:cs typeface="Arial" charset="0"/>
              </a:defRPr>
            </a:lvl4pPr>
            <a:lvl5pPr marL="2057400" indent="-228600">
              <a:defRPr sz="1100">
                <a:solidFill>
                  <a:schemeClr val="tx1"/>
                </a:solidFill>
                <a:latin typeface="Arial" charset="0"/>
                <a:ea typeface="Arial" charset="0"/>
                <a:cs typeface="Arial" charset="0"/>
              </a:defRPr>
            </a:lvl5pPr>
            <a:lvl6pPr marL="2514600" indent="-228600" eaLnBrk="0" fontAlgn="base" hangingPunct="0">
              <a:spcBef>
                <a:spcPct val="30000"/>
              </a:spcBef>
              <a:spcAft>
                <a:spcPct val="0"/>
              </a:spcAft>
              <a:buFont typeface="Arial" charset="0"/>
              <a:buChar char="•"/>
              <a:defRPr sz="1100">
                <a:solidFill>
                  <a:schemeClr val="tx1"/>
                </a:solidFill>
                <a:latin typeface="Arial" charset="0"/>
                <a:ea typeface="Arial" charset="0"/>
                <a:cs typeface="Arial" charset="0"/>
              </a:defRPr>
            </a:lvl6pPr>
            <a:lvl7pPr marL="2971800" indent="-228600" eaLnBrk="0" fontAlgn="base" hangingPunct="0">
              <a:spcBef>
                <a:spcPct val="30000"/>
              </a:spcBef>
              <a:spcAft>
                <a:spcPct val="0"/>
              </a:spcAft>
              <a:buFont typeface="Arial" charset="0"/>
              <a:buChar char="•"/>
              <a:defRPr sz="1100">
                <a:solidFill>
                  <a:schemeClr val="tx1"/>
                </a:solidFill>
                <a:latin typeface="Arial" charset="0"/>
                <a:ea typeface="Arial" charset="0"/>
                <a:cs typeface="Arial" charset="0"/>
              </a:defRPr>
            </a:lvl7pPr>
            <a:lvl8pPr marL="3429000" indent="-228600" eaLnBrk="0" fontAlgn="base" hangingPunct="0">
              <a:spcBef>
                <a:spcPct val="30000"/>
              </a:spcBef>
              <a:spcAft>
                <a:spcPct val="0"/>
              </a:spcAft>
              <a:buFont typeface="Arial" charset="0"/>
              <a:buChar char="•"/>
              <a:defRPr sz="1100">
                <a:solidFill>
                  <a:schemeClr val="tx1"/>
                </a:solidFill>
                <a:latin typeface="Arial" charset="0"/>
                <a:ea typeface="Arial" charset="0"/>
                <a:cs typeface="Arial" charset="0"/>
              </a:defRPr>
            </a:lvl8pPr>
            <a:lvl9pPr marL="3886200" indent="-228600" eaLnBrk="0" fontAlgn="base" hangingPunct="0">
              <a:spcBef>
                <a:spcPct val="30000"/>
              </a:spcBef>
              <a:spcAft>
                <a:spcPct val="0"/>
              </a:spcAft>
              <a:buFont typeface="Arial" charset="0"/>
              <a:buChar char="•"/>
              <a:defRPr sz="1100">
                <a:solidFill>
                  <a:schemeClr val="tx1"/>
                </a:solidFill>
                <a:latin typeface="Arial" charset="0"/>
                <a:ea typeface="Arial" charset="0"/>
                <a:cs typeface="Arial" charset="0"/>
              </a:defRPr>
            </a:lvl9pPr>
          </a:lstStyle>
          <a:p>
            <a:fld id="{E64A26CD-FF49-8643-BAC2-2BDF6ED916A2}" type="slidenum">
              <a:rPr lang="en-GB" sz="1200">
                <a:latin typeface="Calibri" charset="0"/>
              </a:rPr>
              <a:pPr/>
              <a:t>6</a:t>
            </a:fld>
            <a:endParaRPr lang="en-GB" sz="1200">
              <a:latin typeface="Calibri"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5"/>
          <p:cNvSpPr>
            <a:spLocks noGrp="1" noChangeArrowheads="1"/>
          </p:cNvSpPr>
          <p:nvPr>
            <p:ph type="sldNum" sz="quarter" idx="5"/>
          </p:nvPr>
        </p:nvSpPr>
        <p:spPr>
          <a:noFill/>
        </p:spPr>
        <p:txBody>
          <a:bodyPr/>
          <a:lstStyle/>
          <a:p>
            <a:fld id="{AC6E1AE0-6F5A-4C09-832E-9326A54E5F17}" type="slidenum">
              <a:rPr lang="en-US" smtClean="0">
                <a:latin typeface="Arial" pitchFamily="34" charset="0"/>
              </a:rPr>
              <a:pPr/>
              <a:t>72</a:t>
            </a:fld>
            <a:endParaRPr lang="en-US" smtClean="0">
              <a:latin typeface="Arial" pitchFamily="34" charset="0"/>
            </a:endParaRPr>
          </a:p>
        </p:txBody>
      </p:sp>
      <p:sp>
        <p:nvSpPr>
          <p:cNvPr id="79875" name="Rectangle 2"/>
          <p:cNvSpPr>
            <a:spLocks noGrp="1" noRot="1" noChangeAspect="1" noChangeArrowheads="1" noTextEdit="1"/>
          </p:cNvSpPr>
          <p:nvPr>
            <p:ph type="sldImg"/>
          </p:nvPr>
        </p:nvSpPr>
        <p:spPr>
          <a:xfrm>
            <a:off x="1082675" y="514350"/>
            <a:ext cx="4692650" cy="3521075"/>
          </a:xfrm>
          <a:ln/>
        </p:spPr>
      </p:sp>
      <p:sp>
        <p:nvSpPr>
          <p:cNvPr id="79876" name="Rectangle 3"/>
          <p:cNvSpPr>
            <a:spLocks noGrp="1" noChangeArrowheads="1"/>
          </p:cNvSpPr>
          <p:nvPr>
            <p:ph type="body" idx="1"/>
          </p:nvPr>
        </p:nvSpPr>
        <p:spPr>
          <a:noFill/>
          <a:ln/>
        </p:spPr>
        <p:txBody>
          <a:bodyPr/>
          <a:lstStyle/>
          <a:p>
            <a:pPr>
              <a:lnSpc>
                <a:spcPct val="80000"/>
              </a:lnSpc>
            </a:pPr>
            <a:r>
              <a:rPr lang="en-US" sz="900" smtClean="0">
                <a:latin typeface="Arial" pitchFamily="34" charset="0"/>
              </a:rPr>
              <a:t>A total of 2046 eligible adult subjects who were naïve to intravenous bisphosphonates were randomized in a double-blind, double-dummy design to receive subcutaneous denosumab 120 mg or intravenous zoledronic acid (ZA) 4 mg adjusted for creatinine clearance every 4 weeks </a:t>
            </a:r>
          </a:p>
          <a:p>
            <a:pPr>
              <a:lnSpc>
                <a:spcPct val="80000"/>
              </a:lnSpc>
            </a:pPr>
            <a:r>
              <a:rPr lang="en-US" sz="900" smtClean="0">
                <a:latin typeface="Arial" pitchFamily="34" charset="0"/>
              </a:rPr>
              <a:t>The key inclusion criterion was that there was evidence of bone metastasis based on x-ray, CT, or MRI</a:t>
            </a:r>
          </a:p>
          <a:p>
            <a:pPr>
              <a:lnSpc>
                <a:spcPct val="80000"/>
              </a:lnSpc>
            </a:pPr>
            <a:r>
              <a:rPr lang="en-US" sz="900" smtClean="0">
                <a:latin typeface="Arial" pitchFamily="34" charset="0"/>
              </a:rPr>
              <a:t>The key exclusion criterion was no prior IV bisphosphonate. Prior oral bisphosphonate use for osteoporosis was allowed</a:t>
            </a:r>
          </a:p>
          <a:p>
            <a:pPr>
              <a:lnSpc>
                <a:spcPct val="80000"/>
              </a:lnSpc>
            </a:pPr>
            <a:r>
              <a:rPr lang="en-US" sz="900" smtClean="0">
                <a:latin typeface="Arial" pitchFamily="34" charset="0"/>
              </a:rPr>
              <a:t>Zoledronic acid was administered per Zometa® prescribing information. IV product dose that was either zoledronic acid or placebo was calculated according to baseline creatinine clearance. Subsequent doses were withheld if there was elevation of the serum creatinine and the IV product was only reinstituted once the serum creatinine had returned to within 10% of baseline levels. This dose and schedule is per the Zometa® label. Subjects with creatinine clearance &lt; 30 </a:t>
            </a:r>
            <a:r>
              <a:rPr lang="en-US" sz="900" smtClean="0">
                <a:latin typeface="Arial" pitchFamily="34" charset="0"/>
                <a:sym typeface="Symbol" pitchFamily="18" charset="2"/>
              </a:rPr>
              <a:t>mL/min were excluded per the Zometa® label</a:t>
            </a:r>
            <a:r>
              <a:rPr lang="en-US" sz="900" smtClean="0">
                <a:latin typeface="Arial" pitchFamily="34" charset="0"/>
              </a:rPr>
              <a:t> </a:t>
            </a:r>
          </a:p>
          <a:p>
            <a:pPr>
              <a:lnSpc>
                <a:spcPct val="80000"/>
              </a:lnSpc>
            </a:pPr>
            <a:r>
              <a:rPr lang="en-US" sz="900" smtClean="0">
                <a:latin typeface="Arial" pitchFamily="34" charset="0"/>
              </a:rPr>
              <a:t>There was no modification of the subcutaneous product, which included denosumab or placebo either at baseline or on study  </a:t>
            </a:r>
          </a:p>
          <a:p>
            <a:pPr>
              <a:lnSpc>
                <a:spcPct val="80000"/>
              </a:lnSpc>
            </a:pPr>
            <a:r>
              <a:rPr lang="en-US" sz="900" smtClean="0">
                <a:latin typeface="Arial" pitchFamily="34" charset="0"/>
              </a:rPr>
              <a:t>Subjects were stratified by previous SRE, prior oral bisphosphonate, current chemotherapy, and geographic region (Japan vs others)</a:t>
            </a:r>
          </a:p>
          <a:p>
            <a:pPr>
              <a:lnSpc>
                <a:spcPct val="80000"/>
              </a:lnSpc>
            </a:pPr>
            <a:r>
              <a:rPr lang="en-US" sz="900" smtClean="0">
                <a:latin typeface="Arial" pitchFamily="34" charset="0"/>
              </a:rPr>
              <a:t>All subjects were strongly recommended to take daily supplemental calcium (</a:t>
            </a:r>
            <a:r>
              <a:rPr lang="en-US" sz="900" smtClean="0">
                <a:latin typeface="Arial" pitchFamily="34" charset="0"/>
                <a:sym typeface="Symbol" pitchFamily="18" charset="2"/>
              </a:rPr>
              <a:t></a:t>
            </a:r>
            <a:r>
              <a:rPr lang="en-US" sz="900" smtClean="0">
                <a:latin typeface="Arial" pitchFamily="34" charset="0"/>
              </a:rPr>
              <a:t>500 mg) and vitamin D (</a:t>
            </a:r>
            <a:r>
              <a:rPr lang="en-US" sz="900" smtClean="0">
                <a:latin typeface="Arial" pitchFamily="34" charset="0"/>
                <a:sym typeface="Symbol" pitchFamily="18" charset="2"/>
              </a:rPr>
              <a:t></a:t>
            </a:r>
            <a:r>
              <a:rPr lang="en-US" sz="900" smtClean="0">
                <a:latin typeface="Arial" pitchFamily="34" charset="0"/>
              </a:rPr>
              <a:t>400 IU)</a:t>
            </a:r>
          </a:p>
          <a:p>
            <a:pPr>
              <a:lnSpc>
                <a:spcPct val="80000"/>
              </a:lnSpc>
            </a:pPr>
            <a:r>
              <a:rPr lang="en-US" sz="900" smtClean="0">
                <a:latin typeface="Arial" pitchFamily="34" charset="0"/>
              </a:rPr>
              <a:t>No crossover was allowed during the treatment phase</a:t>
            </a:r>
          </a:p>
          <a:p>
            <a:pPr>
              <a:lnSpc>
                <a:spcPct val="80000"/>
              </a:lnSpc>
            </a:pPr>
            <a:r>
              <a:rPr lang="en-US" sz="900" smtClean="0">
                <a:latin typeface="Arial" pitchFamily="34" charset="0"/>
              </a:rPr>
              <a:t>The median time on study was 17 months for both treatment arms</a:t>
            </a:r>
          </a:p>
          <a:p>
            <a:pPr>
              <a:lnSpc>
                <a:spcPct val="80000"/>
              </a:lnSpc>
            </a:pPr>
            <a:r>
              <a:rPr lang="en-US" sz="900" smtClean="0">
                <a:latin typeface="Arial" pitchFamily="34" charset="0"/>
              </a:rPr>
              <a:t>The median time on treatment was 16.5 months for both treatment arms </a:t>
            </a:r>
          </a:p>
          <a:p>
            <a:pPr>
              <a:lnSpc>
                <a:spcPct val="80000"/>
              </a:lnSpc>
            </a:pPr>
            <a:r>
              <a:rPr lang="en-US" sz="900" smtClean="0">
                <a:latin typeface="Arial" pitchFamily="34" charset="0"/>
              </a:rPr>
              <a:t>The study duration was 34 months</a:t>
            </a:r>
          </a:p>
          <a:p>
            <a:pPr>
              <a:lnSpc>
                <a:spcPct val="80000"/>
              </a:lnSpc>
            </a:pPr>
            <a:r>
              <a:rPr lang="en-US" sz="900" smtClean="0">
                <a:latin typeface="Arial" pitchFamily="34" charset="0"/>
              </a:rPr>
              <a:t>The primary endpoint was time to first on-study SRE, defined as pathologic fracture, radiation therapy or surgery to bone, or spinal cord compression. Secondary endpoints included a superiority test for time to first and time to first-and-subsequent on-study SRE.</a:t>
            </a:r>
          </a:p>
          <a:p>
            <a:pPr>
              <a:lnSpc>
                <a:spcPct val="80000"/>
              </a:lnSpc>
            </a:pPr>
            <a:r>
              <a:rPr lang="en-US" sz="900" b="1" smtClean="0">
                <a:latin typeface="Arial" pitchFamily="34" charset="0"/>
              </a:rPr>
              <a:t>Subject Disposition</a:t>
            </a:r>
          </a:p>
          <a:p>
            <a:pPr>
              <a:lnSpc>
                <a:spcPct val="80000"/>
              </a:lnSpc>
            </a:pPr>
            <a:r>
              <a:rPr lang="en-US" sz="900" smtClean="0">
                <a:latin typeface="Arial" pitchFamily="34" charset="0"/>
              </a:rPr>
              <a:t>46% of subjects in the denosumab arm and 45% of subjects in the zoledronic arm remained on study through the primary data analysis cut-off date </a:t>
            </a:r>
          </a:p>
          <a:p>
            <a:pPr>
              <a:lnSpc>
                <a:spcPct val="80000"/>
              </a:lnSpc>
            </a:pPr>
            <a:r>
              <a:rPr lang="en-US" sz="900" smtClean="0">
                <a:latin typeface="Arial" pitchFamily="34" charset="0"/>
              </a:rPr>
              <a:t>The main reasons for study discontinuation were deaths, disease progression, and consent withdrawn</a:t>
            </a:r>
          </a:p>
          <a:p>
            <a:pPr eaLnBrk="1" hangingPunct="1">
              <a:lnSpc>
                <a:spcPct val="80000"/>
              </a:lnSpc>
              <a:spcBef>
                <a:spcPct val="25000"/>
              </a:spcBef>
              <a:buClr>
                <a:srgbClr val="80CBDA"/>
              </a:buClr>
              <a:buFont typeface="Wingdings" pitchFamily="2" charset="2"/>
              <a:buNone/>
            </a:pPr>
            <a:r>
              <a:rPr lang="en-US" sz="900" b="1" smtClean="0">
                <a:latin typeface="Arial" pitchFamily="34" charset="0"/>
              </a:rPr>
              <a:t>Reference</a:t>
            </a:r>
          </a:p>
          <a:p>
            <a:pPr eaLnBrk="1" hangingPunct="1">
              <a:lnSpc>
                <a:spcPct val="80000"/>
              </a:lnSpc>
              <a:spcBef>
                <a:spcPct val="25000"/>
              </a:spcBef>
              <a:buClr>
                <a:srgbClr val="80CBDA"/>
              </a:buClr>
              <a:buFont typeface="Wingdings" pitchFamily="2" charset="2"/>
              <a:buNone/>
            </a:pPr>
            <a:r>
              <a:rPr lang="en-US" sz="900" smtClean="0">
                <a:latin typeface="Arial" pitchFamily="34" charset="0"/>
              </a:rPr>
              <a:t>     Stopeck A et al. European Journal of Cancer Supplements, Vol. 7, No 3, September 2009, Page 2. Abstract 2LBA and Oral Presentation.</a:t>
            </a:r>
          </a:p>
          <a:p>
            <a:pPr>
              <a:lnSpc>
                <a:spcPct val="80000"/>
              </a:lnSpc>
            </a:pPr>
            <a:endParaRPr lang="en-US" sz="800" smtClean="0">
              <a:latin typeface="Arial"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nSpc>
                <a:spcPct val="90000"/>
              </a:lnSpc>
              <a:spcBef>
                <a:spcPct val="0"/>
              </a:spcBef>
            </a:pPr>
            <a:r>
              <a:rPr lang="en-GB" dirty="0">
                <a:latin typeface="Arial" charset="0"/>
                <a:cs typeface="Arial" charset="0"/>
              </a:rPr>
              <a:t>This slide summaries the bone-targeted treatment options for patients with bone metastases and the corresponding European Medicines Agency (EMA)-approved indications.</a:t>
            </a:r>
            <a:r>
              <a:rPr lang="en-GB" baseline="30000" dirty="0">
                <a:latin typeface="Arial" charset="0"/>
                <a:cs typeface="Arial" charset="0"/>
              </a:rPr>
              <a:t>1–6</a:t>
            </a:r>
            <a:r>
              <a:rPr lang="en-GB" dirty="0">
                <a:latin typeface="Arial" charset="0"/>
                <a:cs typeface="Arial" charset="0"/>
              </a:rPr>
              <a:t> </a:t>
            </a:r>
          </a:p>
          <a:p>
            <a:pPr marL="171450" indent="-171450">
              <a:lnSpc>
                <a:spcPct val="90000"/>
              </a:lnSpc>
              <a:spcBef>
                <a:spcPct val="0"/>
              </a:spcBef>
            </a:pPr>
            <a:r>
              <a:rPr lang="en-GB" dirty="0">
                <a:solidFill>
                  <a:srgbClr val="000000"/>
                </a:solidFill>
                <a:latin typeface="Arial" charset="0"/>
                <a:cs typeface="Arial" charset="0"/>
              </a:rPr>
              <a:t>Options for bone-targeted treatment include:</a:t>
            </a:r>
            <a:r>
              <a:rPr lang="en-GB" baseline="30000" dirty="0">
                <a:solidFill>
                  <a:srgbClr val="000000"/>
                </a:solidFill>
                <a:latin typeface="Arial" charset="0"/>
                <a:cs typeface="Arial" charset="0"/>
              </a:rPr>
              <a:t>1–6</a:t>
            </a:r>
            <a:endParaRPr lang="en-GB" dirty="0">
              <a:solidFill>
                <a:srgbClr val="000000"/>
              </a:solidFill>
              <a:latin typeface="Arial" charset="0"/>
              <a:cs typeface="Arial" charset="0"/>
            </a:endParaRPr>
          </a:p>
          <a:p>
            <a:pPr marL="628650" lvl="1" indent="-171450">
              <a:lnSpc>
                <a:spcPct val="90000"/>
              </a:lnSpc>
              <a:spcBef>
                <a:spcPct val="0"/>
              </a:spcBef>
            </a:pPr>
            <a:r>
              <a:rPr lang="en-GB" dirty="0">
                <a:solidFill>
                  <a:srgbClr val="000000"/>
                </a:solidFill>
                <a:latin typeface="Arial" charset="0"/>
                <a:cs typeface="Arial" charset="0"/>
              </a:rPr>
              <a:t>The RANK Ligand inhibitor </a:t>
            </a:r>
            <a:r>
              <a:rPr lang="en-GB" dirty="0" err="1">
                <a:solidFill>
                  <a:srgbClr val="000000"/>
                </a:solidFill>
                <a:latin typeface="Arial" charset="0"/>
                <a:cs typeface="Arial" charset="0"/>
              </a:rPr>
              <a:t>denosumab</a:t>
            </a:r>
            <a:endParaRPr lang="en-GB" dirty="0">
              <a:solidFill>
                <a:srgbClr val="000000"/>
              </a:solidFill>
              <a:latin typeface="Arial" charset="0"/>
              <a:cs typeface="Arial" charset="0"/>
            </a:endParaRPr>
          </a:p>
          <a:p>
            <a:pPr marL="628650" lvl="1" indent="-171450">
              <a:lnSpc>
                <a:spcPct val="90000"/>
              </a:lnSpc>
              <a:spcBef>
                <a:spcPct val="0"/>
              </a:spcBef>
            </a:pPr>
            <a:r>
              <a:rPr lang="en-GB" dirty="0">
                <a:solidFill>
                  <a:srgbClr val="000000"/>
                </a:solidFill>
                <a:latin typeface="Arial" charset="0"/>
                <a:cs typeface="Arial" charset="0"/>
              </a:rPr>
              <a:t>The intravenous bisphosphonates </a:t>
            </a:r>
            <a:r>
              <a:rPr lang="en-GB" dirty="0" err="1">
                <a:solidFill>
                  <a:srgbClr val="000000"/>
                </a:solidFill>
                <a:latin typeface="Arial" charset="0"/>
                <a:cs typeface="Arial" charset="0"/>
              </a:rPr>
              <a:t>zoledronic</a:t>
            </a:r>
            <a:r>
              <a:rPr lang="en-GB" dirty="0">
                <a:solidFill>
                  <a:srgbClr val="000000"/>
                </a:solidFill>
                <a:latin typeface="Arial" charset="0"/>
                <a:cs typeface="Arial" charset="0"/>
              </a:rPr>
              <a:t> acid, </a:t>
            </a:r>
            <a:r>
              <a:rPr lang="en-GB" dirty="0" err="1">
                <a:solidFill>
                  <a:srgbClr val="000000"/>
                </a:solidFill>
                <a:latin typeface="Arial" charset="0"/>
                <a:cs typeface="Arial" charset="0"/>
              </a:rPr>
              <a:t>pamidronate</a:t>
            </a:r>
            <a:r>
              <a:rPr lang="en-GB" dirty="0">
                <a:solidFill>
                  <a:srgbClr val="000000"/>
                </a:solidFill>
                <a:latin typeface="Arial" charset="0"/>
                <a:cs typeface="Arial" charset="0"/>
              </a:rPr>
              <a:t> and </a:t>
            </a:r>
            <a:r>
              <a:rPr lang="en-GB" dirty="0" err="1">
                <a:solidFill>
                  <a:srgbClr val="000000"/>
                </a:solidFill>
                <a:latin typeface="Arial" charset="0"/>
                <a:cs typeface="Arial" charset="0"/>
              </a:rPr>
              <a:t>ibandronate</a:t>
            </a:r>
            <a:r>
              <a:rPr lang="en-GB" dirty="0">
                <a:solidFill>
                  <a:srgbClr val="000000"/>
                </a:solidFill>
                <a:latin typeface="Arial" charset="0"/>
                <a:cs typeface="Arial" charset="0"/>
              </a:rPr>
              <a:t> </a:t>
            </a:r>
          </a:p>
          <a:p>
            <a:pPr marL="628650" lvl="1" indent="-171450">
              <a:lnSpc>
                <a:spcPct val="90000"/>
              </a:lnSpc>
              <a:spcBef>
                <a:spcPct val="0"/>
              </a:spcBef>
            </a:pPr>
            <a:r>
              <a:rPr lang="en-GB" dirty="0">
                <a:solidFill>
                  <a:srgbClr val="000000"/>
                </a:solidFill>
                <a:latin typeface="Arial" charset="0"/>
                <a:cs typeface="Arial" charset="0"/>
              </a:rPr>
              <a:t>The oral bisphosphonate </a:t>
            </a:r>
            <a:r>
              <a:rPr lang="en-GB" dirty="0" err="1">
                <a:solidFill>
                  <a:srgbClr val="000000"/>
                </a:solidFill>
                <a:latin typeface="Arial" charset="0"/>
                <a:cs typeface="Arial" charset="0"/>
              </a:rPr>
              <a:t>clodronate</a:t>
            </a:r>
            <a:r>
              <a:rPr lang="en-GB" dirty="0">
                <a:solidFill>
                  <a:srgbClr val="000000"/>
                </a:solidFill>
                <a:latin typeface="Arial" charset="0"/>
                <a:cs typeface="Arial" charset="0"/>
              </a:rPr>
              <a:t> </a:t>
            </a:r>
          </a:p>
          <a:p>
            <a:pPr marL="628650" lvl="1" indent="-171450">
              <a:lnSpc>
                <a:spcPct val="90000"/>
              </a:lnSpc>
              <a:spcBef>
                <a:spcPct val="0"/>
              </a:spcBef>
            </a:pPr>
            <a:r>
              <a:rPr lang="en-GB" dirty="0">
                <a:solidFill>
                  <a:srgbClr val="000000"/>
                </a:solidFill>
                <a:latin typeface="Arial" charset="0"/>
                <a:cs typeface="Arial" charset="0"/>
              </a:rPr>
              <a:t>The radiopharmaceutical radium-223.</a:t>
            </a:r>
            <a:endParaRPr lang="en-GB" dirty="0">
              <a:latin typeface="Arial" charset="0"/>
              <a:cs typeface="Arial" charset="0"/>
            </a:endParaRPr>
          </a:p>
          <a:p>
            <a:pPr marL="171450" indent="-171450">
              <a:lnSpc>
                <a:spcPct val="90000"/>
              </a:lnSpc>
              <a:spcBef>
                <a:spcPct val="0"/>
              </a:spcBef>
            </a:pPr>
            <a:r>
              <a:rPr lang="en-GB" dirty="0">
                <a:latin typeface="Arial" charset="0"/>
                <a:cs typeface="Arial" charset="0"/>
              </a:rPr>
              <a:t>Of particular note, the indication for </a:t>
            </a:r>
            <a:r>
              <a:rPr lang="en-GB" dirty="0" err="1">
                <a:latin typeface="Arial" charset="0"/>
                <a:cs typeface="Arial" charset="0"/>
              </a:rPr>
              <a:t>denosumab</a:t>
            </a:r>
            <a:r>
              <a:rPr lang="en-GB" dirty="0">
                <a:latin typeface="Arial" charset="0"/>
                <a:cs typeface="Arial" charset="0"/>
              </a:rPr>
              <a:t> 120 mg SC Q4W is ‘prevention of SREs [pathological fracture, radiation to bone, spinal cord compression or surgery to bone] in adults with bone metastases from solid tumours.</a:t>
            </a:r>
            <a:r>
              <a:rPr lang="en-GB" baseline="30000" dirty="0">
                <a:latin typeface="Arial" charset="0"/>
                <a:cs typeface="Arial" charset="0"/>
              </a:rPr>
              <a:t>1</a:t>
            </a:r>
          </a:p>
          <a:p>
            <a:pPr marL="628650" lvl="1" indent="-171450">
              <a:lnSpc>
                <a:spcPct val="90000"/>
              </a:lnSpc>
              <a:spcBef>
                <a:spcPct val="0"/>
              </a:spcBef>
            </a:pPr>
            <a:r>
              <a:rPr lang="en-GB" dirty="0">
                <a:latin typeface="Arial" charset="0"/>
                <a:cs typeface="Arial" charset="0"/>
              </a:rPr>
              <a:t>The indication for </a:t>
            </a:r>
            <a:r>
              <a:rPr lang="en-GB" dirty="0" err="1">
                <a:latin typeface="Arial" charset="0"/>
                <a:cs typeface="Arial" charset="0"/>
              </a:rPr>
              <a:t>zoledronic</a:t>
            </a:r>
            <a:r>
              <a:rPr lang="en-GB" dirty="0">
                <a:latin typeface="Arial" charset="0"/>
                <a:cs typeface="Arial" charset="0"/>
              </a:rPr>
              <a:t> acid also extends to include the prevention and treatment of tumour-induced </a:t>
            </a:r>
            <a:r>
              <a:rPr lang="en-GB" dirty="0" err="1">
                <a:latin typeface="Arial" charset="0"/>
                <a:cs typeface="Arial" charset="0"/>
              </a:rPr>
              <a:t>hypercalcaemia</a:t>
            </a:r>
            <a:r>
              <a:rPr lang="en-GB" dirty="0">
                <a:latin typeface="Arial" charset="0"/>
                <a:cs typeface="Arial" charset="0"/>
              </a:rPr>
              <a:t> (TIH) and the prevention of SREs in patients with multiple myeloma − and ‘advanced malignancies involving bone’.</a:t>
            </a:r>
            <a:r>
              <a:rPr lang="en-GB" baseline="30000" dirty="0">
                <a:latin typeface="Arial" charset="0"/>
                <a:cs typeface="Arial" charset="0"/>
              </a:rPr>
              <a:t>2 </a:t>
            </a:r>
          </a:p>
          <a:p>
            <a:pPr marL="1085850" lvl="2" indent="-171450">
              <a:lnSpc>
                <a:spcPct val="90000"/>
              </a:lnSpc>
              <a:spcBef>
                <a:spcPct val="0"/>
              </a:spcBef>
            </a:pPr>
            <a:r>
              <a:rPr lang="en-GB" dirty="0" err="1">
                <a:latin typeface="Arial" charset="0"/>
                <a:cs typeface="Arial" charset="0"/>
              </a:rPr>
              <a:t>Denosumab</a:t>
            </a:r>
            <a:r>
              <a:rPr lang="en-GB" dirty="0">
                <a:latin typeface="Arial" charset="0"/>
                <a:cs typeface="Arial" charset="0"/>
              </a:rPr>
              <a:t> is not currently indicated in patients with multiple myeloma.</a:t>
            </a:r>
          </a:p>
          <a:p>
            <a:pPr marL="628650" lvl="1" indent="-171450">
              <a:lnSpc>
                <a:spcPct val="90000"/>
              </a:lnSpc>
              <a:spcBef>
                <a:spcPct val="0"/>
              </a:spcBef>
              <a:buFont typeface="Arial" charset="0"/>
              <a:buNone/>
            </a:pPr>
            <a:endParaRPr lang="en-GB" dirty="0">
              <a:latin typeface="Arial" charset="0"/>
              <a:cs typeface="Arial" charset="0"/>
            </a:endParaRPr>
          </a:p>
          <a:p>
            <a:pPr marL="171450" indent="-171450">
              <a:lnSpc>
                <a:spcPct val="90000"/>
              </a:lnSpc>
              <a:spcBef>
                <a:spcPct val="0"/>
              </a:spcBef>
              <a:buFont typeface="Arial" charset="0"/>
              <a:buNone/>
            </a:pPr>
            <a:r>
              <a:rPr lang="es-ES" b="1" dirty="0" err="1">
                <a:latin typeface="Arial" charset="0"/>
                <a:cs typeface="Arial" charset="0"/>
              </a:rPr>
              <a:t>References</a:t>
            </a:r>
            <a:r>
              <a:rPr lang="es-ES" b="1" dirty="0">
                <a:latin typeface="Arial" charset="0"/>
                <a:cs typeface="Arial" charset="0"/>
              </a:rPr>
              <a:t> </a:t>
            </a:r>
          </a:p>
          <a:p>
            <a:pPr marL="171450" indent="-171450">
              <a:lnSpc>
                <a:spcPct val="90000"/>
              </a:lnSpc>
              <a:spcBef>
                <a:spcPct val="0"/>
              </a:spcBef>
              <a:buFont typeface="Arial" charset="0"/>
              <a:buAutoNum type="arabicPeriod"/>
            </a:pPr>
            <a:r>
              <a:rPr lang="es-ES" dirty="0" err="1">
                <a:latin typeface="Arial" charset="0"/>
                <a:cs typeface="Arial" charset="0"/>
              </a:rPr>
              <a:t>Denosumab</a:t>
            </a:r>
            <a:r>
              <a:rPr lang="es-ES" dirty="0">
                <a:latin typeface="Arial" charset="0"/>
                <a:cs typeface="Arial" charset="0"/>
              </a:rPr>
              <a:t> (XGEVA</a:t>
            </a:r>
            <a:r>
              <a:rPr lang="es-ES" baseline="30000" dirty="0">
                <a:latin typeface="Arial" charset="0"/>
                <a:cs typeface="Arial" charset="0"/>
              </a:rPr>
              <a:t>®</a:t>
            </a:r>
            <a:r>
              <a:rPr lang="es-ES" dirty="0">
                <a:latin typeface="Arial" charset="0"/>
                <a:cs typeface="Arial" charset="0"/>
              </a:rPr>
              <a:t>) </a:t>
            </a:r>
            <a:r>
              <a:rPr lang="es-ES" dirty="0" err="1">
                <a:latin typeface="Arial" charset="0"/>
                <a:cs typeface="Arial" charset="0"/>
              </a:rPr>
              <a:t>Summary</a:t>
            </a:r>
            <a:r>
              <a:rPr lang="es-ES" dirty="0">
                <a:latin typeface="Arial" charset="0"/>
                <a:cs typeface="Arial" charset="0"/>
              </a:rPr>
              <a:t> of </a:t>
            </a:r>
            <a:r>
              <a:rPr lang="es-ES" dirty="0" err="1">
                <a:latin typeface="Arial" charset="0"/>
                <a:cs typeface="Arial" charset="0"/>
              </a:rPr>
              <a:t>Product</a:t>
            </a:r>
            <a:r>
              <a:rPr lang="es-ES" dirty="0">
                <a:latin typeface="Arial" charset="0"/>
                <a:cs typeface="Arial" charset="0"/>
              </a:rPr>
              <a:t> </a:t>
            </a:r>
            <a:r>
              <a:rPr lang="es-ES" dirty="0" err="1">
                <a:latin typeface="Arial" charset="0"/>
                <a:cs typeface="Arial" charset="0"/>
              </a:rPr>
              <a:t>Characteristics</a:t>
            </a:r>
            <a:r>
              <a:rPr lang="es-ES" dirty="0">
                <a:latin typeface="Arial" charset="0"/>
                <a:cs typeface="Arial" charset="0"/>
              </a:rPr>
              <a:t>, Amgen.</a:t>
            </a:r>
          </a:p>
          <a:p>
            <a:pPr marL="171450" indent="-171450">
              <a:lnSpc>
                <a:spcPct val="90000"/>
              </a:lnSpc>
              <a:spcBef>
                <a:spcPct val="0"/>
              </a:spcBef>
              <a:buFont typeface="Arial" charset="0"/>
              <a:buAutoNum type="arabicPeriod"/>
            </a:pPr>
            <a:r>
              <a:rPr lang="es-ES" dirty="0" err="1">
                <a:latin typeface="Arial" charset="0"/>
                <a:cs typeface="Arial" charset="0"/>
              </a:rPr>
              <a:t>Zoledronic</a:t>
            </a:r>
            <a:r>
              <a:rPr lang="es-ES" dirty="0">
                <a:latin typeface="Arial" charset="0"/>
                <a:cs typeface="Arial" charset="0"/>
              </a:rPr>
              <a:t> </a:t>
            </a:r>
            <a:r>
              <a:rPr lang="es-ES" dirty="0" err="1">
                <a:latin typeface="Arial" charset="0"/>
                <a:cs typeface="Arial" charset="0"/>
              </a:rPr>
              <a:t>acid</a:t>
            </a:r>
            <a:r>
              <a:rPr lang="es-ES" dirty="0">
                <a:latin typeface="Arial" charset="0"/>
                <a:cs typeface="Arial" charset="0"/>
              </a:rPr>
              <a:t> (</a:t>
            </a:r>
            <a:r>
              <a:rPr lang="es-ES" dirty="0" err="1">
                <a:latin typeface="Arial" charset="0"/>
                <a:cs typeface="Arial" charset="0"/>
              </a:rPr>
              <a:t>Zometa</a:t>
            </a:r>
            <a:r>
              <a:rPr lang="es-ES" baseline="30000" dirty="0">
                <a:latin typeface="Arial" charset="0"/>
                <a:cs typeface="Arial" charset="0"/>
              </a:rPr>
              <a:t>®</a:t>
            </a:r>
            <a:r>
              <a:rPr lang="es-ES" dirty="0">
                <a:latin typeface="Arial" charset="0"/>
                <a:cs typeface="Arial" charset="0"/>
              </a:rPr>
              <a:t>) </a:t>
            </a:r>
            <a:r>
              <a:rPr lang="es-ES" dirty="0" err="1">
                <a:latin typeface="Arial" charset="0"/>
                <a:cs typeface="Arial" charset="0"/>
              </a:rPr>
              <a:t>Summary</a:t>
            </a:r>
            <a:r>
              <a:rPr lang="es-ES" dirty="0">
                <a:latin typeface="Arial" charset="0"/>
                <a:cs typeface="Arial" charset="0"/>
              </a:rPr>
              <a:t> of </a:t>
            </a:r>
            <a:r>
              <a:rPr lang="es-ES" dirty="0" err="1">
                <a:latin typeface="Arial" charset="0"/>
                <a:cs typeface="Arial" charset="0"/>
              </a:rPr>
              <a:t>Product</a:t>
            </a:r>
            <a:r>
              <a:rPr lang="es-ES" dirty="0">
                <a:latin typeface="Arial" charset="0"/>
                <a:cs typeface="Arial" charset="0"/>
              </a:rPr>
              <a:t> </a:t>
            </a:r>
            <a:r>
              <a:rPr lang="es-ES" dirty="0" err="1">
                <a:latin typeface="Arial" charset="0"/>
                <a:cs typeface="Arial" charset="0"/>
              </a:rPr>
              <a:t>Characteristics</a:t>
            </a:r>
            <a:r>
              <a:rPr lang="es-ES" dirty="0">
                <a:latin typeface="Arial" charset="0"/>
                <a:cs typeface="Arial" charset="0"/>
              </a:rPr>
              <a:t>, </a:t>
            </a:r>
            <a:r>
              <a:rPr lang="es-ES" dirty="0" err="1">
                <a:latin typeface="Arial" charset="0"/>
                <a:cs typeface="Arial" charset="0"/>
              </a:rPr>
              <a:t>Novartis</a:t>
            </a:r>
            <a:r>
              <a:rPr lang="es-ES" dirty="0">
                <a:latin typeface="Arial" charset="0"/>
                <a:cs typeface="Arial" charset="0"/>
              </a:rPr>
              <a:t>.</a:t>
            </a:r>
          </a:p>
          <a:p>
            <a:pPr marL="171450" indent="-171450">
              <a:lnSpc>
                <a:spcPct val="90000"/>
              </a:lnSpc>
              <a:spcBef>
                <a:spcPct val="0"/>
              </a:spcBef>
              <a:buFont typeface="Arial" charset="0"/>
              <a:buAutoNum type="arabicPeriod"/>
            </a:pPr>
            <a:r>
              <a:rPr lang="en-GB" dirty="0" err="1">
                <a:latin typeface="Arial" charset="0"/>
                <a:cs typeface="Arial" charset="0"/>
              </a:rPr>
              <a:t>Clodronate</a:t>
            </a:r>
            <a:r>
              <a:rPr lang="en-GB" dirty="0">
                <a:latin typeface="Arial" charset="0"/>
                <a:cs typeface="Arial" charset="0"/>
              </a:rPr>
              <a:t> (</a:t>
            </a:r>
            <a:r>
              <a:rPr lang="en-GB" dirty="0" err="1">
                <a:latin typeface="Arial" charset="0"/>
                <a:cs typeface="Arial" charset="0"/>
              </a:rPr>
              <a:t>Bonefos</a:t>
            </a:r>
            <a:r>
              <a:rPr lang="en-GB" baseline="30000" dirty="0">
                <a:latin typeface="Arial" charset="0"/>
                <a:cs typeface="Arial" charset="0"/>
              </a:rPr>
              <a:t>®</a:t>
            </a:r>
            <a:r>
              <a:rPr lang="en-GB" dirty="0">
                <a:latin typeface="Arial" charset="0"/>
                <a:cs typeface="Arial" charset="0"/>
              </a:rPr>
              <a:t>) </a:t>
            </a:r>
            <a:r>
              <a:rPr lang="es-ES" dirty="0" err="1">
                <a:latin typeface="Arial" charset="0"/>
                <a:cs typeface="Arial" charset="0"/>
              </a:rPr>
              <a:t>Summary</a:t>
            </a:r>
            <a:r>
              <a:rPr lang="es-ES" dirty="0">
                <a:latin typeface="Arial" charset="0"/>
                <a:cs typeface="Arial" charset="0"/>
              </a:rPr>
              <a:t> of </a:t>
            </a:r>
            <a:r>
              <a:rPr lang="es-ES" dirty="0" err="1">
                <a:latin typeface="Arial" charset="0"/>
                <a:cs typeface="Arial" charset="0"/>
              </a:rPr>
              <a:t>Product</a:t>
            </a:r>
            <a:r>
              <a:rPr lang="es-ES" dirty="0">
                <a:latin typeface="Arial" charset="0"/>
                <a:cs typeface="Arial" charset="0"/>
              </a:rPr>
              <a:t> </a:t>
            </a:r>
            <a:r>
              <a:rPr lang="es-ES" dirty="0" err="1">
                <a:latin typeface="Arial" charset="0"/>
                <a:cs typeface="Arial" charset="0"/>
              </a:rPr>
              <a:t>Characteristics</a:t>
            </a:r>
            <a:r>
              <a:rPr lang="es-ES" dirty="0">
                <a:latin typeface="Arial" charset="0"/>
                <a:cs typeface="Arial" charset="0"/>
              </a:rPr>
              <a:t>,</a:t>
            </a:r>
            <a:r>
              <a:rPr lang="en-GB" dirty="0">
                <a:latin typeface="Arial" charset="0"/>
                <a:cs typeface="Arial" charset="0"/>
              </a:rPr>
              <a:t> Bayer.</a:t>
            </a:r>
          </a:p>
          <a:p>
            <a:pPr marL="171450" indent="-171450">
              <a:lnSpc>
                <a:spcPct val="90000"/>
              </a:lnSpc>
              <a:spcBef>
                <a:spcPct val="0"/>
              </a:spcBef>
              <a:buFont typeface="Arial" charset="0"/>
              <a:buAutoNum type="arabicPeriod"/>
            </a:pPr>
            <a:r>
              <a:rPr lang="en-GB" dirty="0" err="1">
                <a:latin typeface="Arial" charset="0"/>
                <a:cs typeface="Arial" charset="0"/>
              </a:rPr>
              <a:t>Pamidronate</a:t>
            </a:r>
            <a:r>
              <a:rPr lang="en-GB" dirty="0">
                <a:latin typeface="Arial" charset="0"/>
                <a:cs typeface="Arial" charset="0"/>
              </a:rPr>
              <a:t> (</a:t>
            </a:r>
            <a:r>
              <a:rPr lang="en-GB" dirty="0" err="1">
                <a:latin typeface="Arial" charset="0"/>
                <a:cs typeface="Arial" charset="0"/>
              </a:rPr>
              <a:t>Aredia</a:t>
            </a:r>
            <a:r>
              <a:rPr lang="en-GB" baseline="30000" dirty="0">
                <a:latin typeface="Arial" charset="0"/>
                <a:cs typeface="Arial" charset="0"/>
              </a:rPr>
              <a:t>®</a:t>
            </a:r>
            <a:r>
              <a:rPr lang="en-GB" dirty="0">
                <a:latin typeface="Arial" charset="0"/>
                <a:cs typeface="Arial" charset="0"/>
              </a:rPr>
              <a:t>) </a:t>
            </a:r>
            <a:r>
              <a:rPr lang="es-ES" dirty="0" err="1">
                <a:latin typeface="Arial" charset="0"/>
                <a:cs typeface="Arial" charset="0"/>
              </a:rPr>
              <a:t>Summary</a:t>
            </a:r>
            <a:r>
              <a:rPr lang="es-ES" dirty="0">
                <a:latin typeface="Arial" charset="0"/>
                <a:cs typeface="Arial" charset="0"/>
              </a:rPr>
              <a:t> of </a:t>
            </a:r>
            <a:r>
              <a:rPr lang="es-ES" dirty="0" err="1">
                <a:latin typeface="Arial" charset="0"/>
                <a:cs typeface="Arial" charset="0"/>
              </a:rPr>
              <a:t>Product</a:t>
            </a:r>
            <a:r>
              <a:rPr lang="es-ES" dirty="0">
                <a:latin typeface="Arial" charset="0"/>
                <a:cs typeface="Arial" charset="0"/>
              </a:rPr>
              <a:t> </a:t>
            </a:r>
            <a:r>
              <a:rPr lang="es-ES" dirty="0" err="1">
                <a:latin typeface="Arial" charset="0"/>
                <a:cs typeface="Arial" charset="0"/>
              </a:rPr>
              <a:t>Characteristics</a:t>
            </a:r>
            <a:r>
              <a:rPr lang="es-ES" dirty="0">
                <a:latin typeface="Arial" charset="0"/>
                <a:cs typeface="Arial" charset="0"/>
              </a:rPr>
              <a:t>,</a:t>
            </a:r>
            <a:r>
              <a:rPr lang="en-GB" dirty="0">
                <a:latin typeface="Arial" charset="0"/>
                <a:cs typeface="Arial" charset="0"/>
              </a:rPr>
              <a:t> Novartis.</a:t>
            </a:r>
          </a:p>
          <a:p>
            <a:pPr marL="171450" indent="-171450">
              <a:lnSpc>
                <a:spcPct val="90000"/>
              </a:lnSpc>
              <a:spcBef>
                <a:spcPct val="0"/>
              </a:spcBef>
              <a:buFont typeface="Arial" charset="0"/>
              <a:buAutoNum type="arabicPeriod"/>
            </a:pPr>
            <a:r>
              <a:rPr lang="en-GB" dirty="0" err="1">
                <a:latin typeface="Arial" charset="0"/>
                <a:cs typeface="Arial" charset="0"/>
              </a:rPr>
              <a:t>Ibandronic</a:t>
            </a:r>
            <a:r>
              <a:rPr lang="en-GB" dirty="0">
                <a:latin typeface="Arial" charset="0"/>
                <a:cs typeface="Arial" charset="0"/>
              </a:rPr>
              <a:t> acid (</a:t>
            </a:r>
            <a:r>
              <a:rPr lang="en-GB" dirty="0" err="1">
                <a:latin typeface="Arial" charset="0"/>
                <a:cs typeface="Arial" charset="0"/>
              </a:rPr>
              <a:t>Bondronat</a:t>
            </a:r>
            <a:r>
              <a:rPr lang="en-GB" baseline="30000" dirty="0">
                <a:latin typeface="Arial" charset="0"/>
                <a:cs typeface="Arial" charset="0"/>
              </a:rPr>
              <a:t>®</a:t>
            </a:r>
            <a:r>
              <a:rPr lang="en-GB" dirty="0">
                <a:latin typeface="Arial" charset="0"/>
                <a:cs typeface="Arial" charset="0"/>
              </a:rPr>
              <a:t>) </a:t>
            </a:r>
            <a:r>
              <a:rPr lang="es-ES" dirty="0" err="1">
                <a:latin typeface="Arial" charset="0"/>
                <a:cs typeface="Arial" charset="0"/>
              </a:rPr>
              <a:t>Summary</a:t>
            </a:r>
            <a:r>
              <a:rPr lang="es-ES" dirty="0">
                <a:latin typeface="Arial" charset="0"/>
                <a:cs typeface="Arial" charset="0"/>
              </a:rPr>
              <a:t> of </a:t>
            </a:r>
            <a:r>
              <a:rPr lang="es-ES" dirty="0" err="1">
                <a:latin typeface="Arial" charset="0"/>
                <a:cs typeface="Arial" charset="0"/>
              </a:rPr>
              <a:t>Product</a:t>
            </a:r>
            <a:r>
              <a:rPr lang="es-ES" dirty="0">
                <a:latin typeface="Arial" charset="0"/>
                <a:cs typeface="Arial" charset="0"/>
              </a:rPr>
              <a:t> </a:t>
            </a:r>
            <a:r>
              <a:rPr lang="es-ES" dirty="0" err="1">
                <a:latin typeface="Arial" charset="0"/>
                <a:cs typeface="Arial" charset="0"/>
              </a:rPr>
              <a:t>Characteristics</a:t>
            </a:r>
            <a:r>
              <a:rPr lang="es-ES" dirty="0">
                <a:latin typeface="Arial" charset="0"/>
                <a:cs typeface="Arial" charset="0"/>
              </a:rPr>
              <a:t>, Roche.</a:t>
            </a:r>
            <a:endParaRPr lang="en-GB" dirty="0">
              <a:latin typeface="Arial" charset="0"/>
              <a:cs typeface="Arial" charset="0"/>
            </a:endParaRPr>
          </a:p>
          <a:p>
            <a:pPr marL="171450" indent="-171450">
              <a:lnSpc>
                <a:spcPct val="90000"/>
              </a:lnSpc>
              <a:spcBef>
                <a:spcPct val="0"/>
              </a:spcBef>
              <a:buFont typeface="Arial" charset="0"/>
              <a:buAutoNum type="arabicPeriod"/>
            </a:pPr>
            <a:r>
              <a:rPr lang="en-GB" dirty="0">
                <a:latin typeface="Arial" charset="0"/>
                <a:cs typeface="Arial" charset="0"/>
              </a:rPr>
              <a:t>Radium-223 dichloride (</a:t>
            </a:r>
            <a:r>
              <a:rPr lang="en-GB" dirty="0" err="1">
                <a:latin typeface="Arial" charset="0"/>
                <a:cs typeface="Arial" charset="0"/>
              </a:rPr>
              <a:t>Xofigo</a:t>
            </a:r>
            <a:r>
              <a:rPr lang="en-GB" baseline="30000" dirty="0">
                <a:latin typeface="Arial" charset="0"/>
                <a:cs typeface="Arial" charset="0"/>
              </a:rPr>
              <a:t>®</a:t>
            </a:r>
            <a:r>
              <a:rPr lang="en-GB" dirty="0">
                <a:latin typeface="Arial" charset="0"/>
                <a:cs typeface="Arial" charset="0"/>
              </a:rPr>
              <a:t>) </a:t>
            </a:r>
            <a:r>
              <a:rPr lang="es-ES" dirty="0" err="1">
                <a:latin typeface="Arial" charset="0"/>
                <a:cs typeface="Arial" charset="0"/>
              </a:rPr>
              <a:t>Summary</a:t>
            </a:r>
            <a:r>
              <a:rPr lang="es-ES" dirty="0">
                <a:latin typeface="Arial" charset="0"/>
                <a:cs typeface="Arial" charset="0"/>
              </a:rPr>
              <a:t> of </a:t>
            </a:r>
            <a:r>
              <a:rPr lang="es-ES" dirty="0" err="1">
                <a:latin typeface="Arial" charset="0"/>
                <a:cs typeface="Arial" charset="0"/>
              </a:rPr>
              <a:t>Product</a:t>
            </a:r>
            <a:r>
              <a:rPr lang="es-ES" dirty="0">
                <a:latin typeface="Arial" charset="0"/>
                <a:cs typeface="Arial" charset="0"/>
              </a:rPr>
              <a:t> </a:t>
            </a:r>
            <a:r>
              <a:rPr lang="es-ES" dirty="0" err="1">
                <a:latin typeface="Arial" charset="0"/>
                <a:cs typeface="Arial" charset="0"/>
              </a:rPr>
              <a:t>Characteristics</a:t>
            </a:r>
            <a:r>
              <a:rPr lang="es-ES" dirty="0">
                <a:latin typeface="Arial" charset="0"/>
                <a:cs typeface="Arial" charset="0"/>
              </a:rPr>
              <a:t>,</a:t>
            </a:r>
            <a:r>
              <a:rPr lang="en-GB" dirty="0">
                <a:latin typeface="Arial" charset="0"/>
                <a:cs typeface="Arial" charset="0"/>
              </a:rPr>
              <a:t> Bayer.</a:t>
            </a:r>
          </a:p>
          <a:p>
            <a:pPr marL="171450" indent="-171450">
              <a:lnSpc>
                <a:spcPct val="90000"/>
              </a:lnSpc>
              <a:buFont typeface="Arial" charset="0"/>
              <a:buNone/>
            </a:pPr>
            <a:endParaRPr lang="en-GB" dirty="0">
              <a:latin typeface="Arial" charset="0"/>
              <a:cs typeface="Arial" charset="0"/>
            </a:endParaRPr>
          </a:p>
          <a:p>
            <a:pPr marL="171450" indent="-171450">
              <a:lnSpc>
                <a:spcPct val="90000"/>
              </a:lnSpc>
              <a:buFont typeface="Arial" charset="0"/>
              <a:buAutoNum type="arabicPeriod"/>
            </a:pPr>
            <a:endParaRPr lang="en-GB" dirty="0">
              <a:latin typeface="Arial" charset="0"/>
              <a:cs typeface="Arial" charset="0"/>
            </a:endParaRPr>
          </a:p>
          <a:p>
            <a:pPr marL="171450" indent="-171450">
              <a:lnSpc>
                <a:spcPct val="90000"/>
              </a:lnSpc>
              <a:buFont typeface="Arial" charset="0"/>
              <a:buAutoNum type="arabicPeriod"/>
            </a:pPr>
            <a:endParaRPr lang="en-GB" dirty="0">
              <a:latin typeface="Arial" charset="0"/>
              <a:cs typeface="Arial" charset="0"/>
            </a:endParaRPr>
          </a:p>
          <a:p>
            <a:pPr marL="171450" indent="-171450">
              <a:lnSpc>
                <a:spcPct val="90000"/>
              </a:lnSpc>
              <a:buFont typeface="Arial" charset="0"/>
              <a:buAutoNum type="arabicPeriod"/>
            </a:pPr>
            <a:endParaRPr lang="en-GB" dirty="0">
              <a:latin typeface="Arial" charset="0"/>
              <a:cs typeface="Arial" charset="0"/>
            </a:endParaRPr>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100">
                <a:solidFill>
                  <a:schemeClr val="tx1"/>
                </a:solidFill>
                <a:latin typeface="Arial" charset="0"/>
                <a:ea typeface="ＭＳ Ｐゴシック" charset="0"/>
                <a:cs typeface="Arial" charset="0"/>
              </a:defRPr>
            </a:lvl1pPr>
            <a:lvl2pPr marL="742950" indent="-285750">
              <a:defRPr sz="1100">
                <a:solidFill>
                  <a:schemeClr val="tx1"/>
                </a:solidFill>
                <a:latin typeface="Arial" charset="0"/>
                <a:ea typeface="Arial" charset="0"/>
                <a:cs typeface="Arial" charset="0"/>
              </a:defRPr>
            </a:lvl2pPr>
            <a:lvl3pPr marL="1143000" indent="-228600">
              <a:defRPr sz="1100">
                <a:solidFill>
                  <a:schemeClr val="tx1"/>
                </a:solidFill>
                <a:latin typeface="Arial" charset="0"/>
                <a:ea typeface="Arial" charset="0"/>
                <a:cs typeface="Arial" charset="0"/>
              </a:defRPr>
            </a:lvl3pPr>
            <a:lvl4pPr marL="1600200" indent="-228600">
              <a:defRPr sz="1100">
                <a:solidFill>
                  <a:schemeClr val="tx1"/>
                </a:solidFill>
                <a:latin typeface="Arial" charset="0"/>
                <a:ea typeface="Arial" charset="0"/>
                <a:cs typeface="Arial" charset="0"/>
              </a:defRPr>
            </a:lvl4pPr>
            <a:lvl5pPr marL="2057400" indent="-228600">
              <a:defRPr sz="1100">
                <a:solidFill>
                  <a:schemeClr val="tx1"/>
                </a:solidFill>
                <a:latin typeface="Arial" charset="0"/>
                <a:ea typeface="Arial" charset="0"/>
                <a:cs typeface="Arial" charset="0"/>
              </a:defRPr>
            </a:lvl5pPr>
            <a:lvl6pPr marL="2514600" indent="-228600" eaLnBrk="0" fontAlgn="base" hangingPunct="0">
              <a:spcBef>
                <a:spcPct val="30000"/>
              </a:spcBef>
              <a:spcAft>
                <a:spcPct val="0"/>
              </a:spcAft>
              <a:buFont typeface="Arial" charset="0"/>
              <a:buChar char="•"/>
              <a:defRPr sz="1100">
                <a:solidFill>
                  <a:schemeClr val="tx1"/>
                </a:solidFill>
                <a:latin typeface="Arial" charset="0"/>
                <a:ea typeface="Arial" charset="0"/>
                <a:cs typeface="Arial" charset="0"/>
              </a:defRPr>
            </a:lvl6pPr>
            <a:lvl7pPr marL="2971800" indent="-228600" eaLnBrk="0" fontAlgn="base" hangingPunct="0">
              <a:spcBef>
                <a:spcPct val="30000"/>
              </a:spcBef>
              <a:spcAft>
                <a:spcPct val="0"/>
              </a:spcAft>
              <a:buFont typeface="Arial" charset="0"/>
              <a:buChar char="•"/>
              <a:defRPr sz="1100">
                <a:solidFill>
                  <a:schemeClr val="tx1"/>
                </a:solidFill>
                <a:latin typeface="Arial" charset="0"/>
                <a:ea typeface="Arial" charset="0"/>
                <a:cs typeface="Arial" charset="0"/>
              </a:defRPr>
            </a:lvl7pPr>
            <a:lvl8pPr marL="3429000" indent="-228600" eaLnBrk="0" fontAlgn="base" hangingPunct="0">
              <a:spcBef>
                <a:spcPct val="30000"/>
              </a:spcBef>
              <a:spcAft>
                <a:spcPct val="0"/>
              </a:spcAft>
              <a:buFont typeface="Arial" charset="0"/>
              <a:buChar char="•"/>
              <a:defRPr sz="1100">
                <a:solidFill>
                  <a:schemeClr val="tx1"/>
                </a:solidFill>
                <a:latin typeface="Arial" charset="0"/>
                <a:ea typeface="Arial" charset="0"/>
                <a:cs typeface="Arial" charset="0"/>
              </a:defRPr>
            </a:lvl8pPr>
            <a:lvl9pPr marL="3886200" indent="-228600" eaLnBrk="0" fontAlgn="base" hangingPunct="0">
              <a:spcBef>
                <a:spcPct val="30000"/>
              </a:spcBef>
              <a:spcAft>
                <a:spcPct val="0"/>
              </a:spcAft>
              <a:buFont typeface="Arial" charset="0"/>
              <a:buChar char="•"/>
              <a:defRPr sz="1100">
                <a:solidFill>
                  <a:schemeClr val="tx1"/>
                </a:solidFill>
                <a:latin typeface="Arial" charset="0"/>
                <a:ea typeface="Arial" charset="0"/>
                <a:cs typeface="Arial" charset="0"/>
              </a:defRPr>
            </a:lvl9pPr>
          </a:lstStyle>
          <a:p>
            <a:fld id="{0EA84DB7-76F8-E942-BD39-A38E5F4A6C0E}" type="slidenum">
              <a:rPr lang="en-GB" sz="1200">
                <a:latin typeface="Calibri" charset="0"/>
              </a:rPr>
              <a:pPr/>
              <a:t>74</a:t>
            </a:fld>
            <a:endParaRPr lang="en-GB" sz="1200">
              <a:latin typeface="Calibri"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r>
              <a:rPr lang="en-US" dirty="0">
                <a:latin typeface="Arial" charset="0"/>
                <a:cs typeface="Arial" charset="0"/>
              </a:rPr>
              <a:t>This slide shows available bone-targeted agents for use in the oncology setting.</a:t>
            </a:r>
          </a:p>
          <a:p>
            <a:pPr marL="171450" indent="-171450">
              <a:spcBef>
                <a:spcPct val="0"/>
              </a:spcBef>
            </a:pPr>
            <a:r>
              <a:rPr lang="en-US" dirty="0">
                <a:latin typeface="Arial" charset="0"/>
                <a:cs typeface="Arial" charset="0"/>
              </a:rPr>
              <a:t>Of note, in addition to their utility in patients with bone metastases from solid </a:t>
            </a:r>
            <a:r>
              <a:rPr lang="en-US" dirty="0" err="1">
                <a:latin typeface="Arial" charset="0"/>
                <a:cs typeface="Arial" charset="0"/>
              </a:rPr>
              <a:t>tumours</a:t>
            </a:r>
            <a:r>
              <a:rPr lang="en-US" dirty="0">
                <a:latin typeface="Arial" charset="0"/>
                <a:cs typeface="Arial" charset="0"/>
              </a:rPr>
              <a:t> or multiple myeloma (see previous slide for details),</a:t>
            </a:r>
            <a:r>
              <a:rPr lang="en-US" baseline="30000" dirty="0">
                <a:latin typeface="Arial" charset="0"/>
                <a:cs typeface="Arial" charset="0"/>
              </a:rPr>
              <a:t>1−7 </a:t>
            </a:r>
            <a:r>
              <a:rPr lang="en-US" dirty="0">
                <a:latin typeface="Arial" charset="0"/>
                <a:cs typeface="Arial" charset="0"/>
              </a:rPr>
              <a:t>bone-targeted agents have been approved for use in </a:t>
            </a:r>
            <a:r>
              <a:rPr lang="en-US" dirty="0" err="1">
                <a:latin typeface="Arial" charset="0"/>
                <a:cs typeface="Arial" charset="0"/>
              </a:rPr>
              <a:t>hypercalcaemia</a:t>
            </a:r>
            <a:r>
              <a:rPr lang="en-US" dirty="0">
                <a:latin typeface="Arial" charset="0"/>
                <a:cs typeface="Arial" charset="0"/>
              </a:rPr>
              <a:t> of malignancy (HCM; </a:t>
            </a:r>
            <a:r>
              <a:rPr lang="en-US" dirty="0" err="1">
                <a:latin typeface="Arial" charset="0"/>
                <a:cs typeface="Arial" charset="0"/>
              </a:rPr>
              <a:t>clodronate</a:t>
            </a:r>
            <a:r>
              <a:rPr lang="en-US" dirty="0">
                <a:latin typeface="Arial" charset="0"/>
                <a:cs typeface="Arial" charset="0"/>
              </a:rPr>
              <a:t>, </a:t>
            </a:r>
            <a:r>
              <a:rPr lang="en-US" dirty="0" err="1">
                <a:latin typeface="Arial" charset="0"/>
                <a:cs typeface="Arial" charset="0"/>
              </a:rPr>
              <a:t>pamidronate</a:t>
            </a:r>
            <a:r>
              <a:rPr lang="en-US" dirty="0">
                <a:latin typeface="Arial" charset="0"/>
                <a:cs typeface="Arial" charset="0"/>
              </a:rPr>
              <a:t>, </a:t>
            </a:r>
            <a:r>
              <a:rPr lang="en-US" dirty="0" err="1">
                <a:latin typeface="Arial" charset="0"/>
                <a:cs typeface="Arial" charset="0"/>
              </a:rPr>
              <a:t>ibandronate</a:t>
            </a:r>
            <a:r>
              <a:rPr lang="en-US" dirty="0">
                <a:latin typeface="Arial" charset="0"/>
                <a:cs typeface="Arial" charset="0"/>
              </a:rPr>
              <a:t> and </a:t>
            </a:r>
            <a:r>
              <a:rPr lang="en-US" dirty="0" err="1">
                <a:latin typeface="Arial" charset="0"/>
                <a:cs typeface="Arial" charset="0"/>
              </a:rPr>
              <a:t>zoledronic</a:t>
            </a:r>
            <a:r>
              <a:rPr lang="en-US" dirty="0">
                <a:latin typeface="Arial" charset="0"/>
                <a:cs typeface="Arial" charset="0"/>
              </a:rPr>
              <a:t> acid), cancer treatment-induced bone loss (CTIBL; </a:t>
            </a:r>
            <a:r>
              <a:rPr lang="en-US" dirty="0" err="1">
                <a:latin typeface="Arial" charset="0"/>
                <a:cs typeface="Arial" charset="0"/>
              </a:rPr>
              <a:t>denosumab</a:t>
            </a:r>
            <a:r>
              <a:rPr lang="en-US" dirty="0">
                <a:latin typeface="Arial" charset="0"/>
                <a:cs typeface="Arial" charset="0"/>
              </a:rPr>
              <a:t> 60 mg every 6 months [Q6M])</a:t>
            </a:r>
            <a:r>
              <a:rPr lang="en-US" baseline="30000" dirty="0">
                <a:latin typeface="Arial" charset="0"/>
                <a:cs typeface="Arial" charset="0"/>
              </a:rPr>
              <a:t>6</a:t>
            </a:r>
            <a:r>
              <a:rPr lang="en-US" dirty="0">
                <a:latin typeface="Arial" charset="0"/>
                <a:cs typeface="Arial" charset="0"/>
              </a:rPr>
              <a:t> and giant cell </a:t>
            </a:r>
            <a:r>
              <a:rPr lang="en-US" dirty="0" err="1">
                <a:latin typeface="Arial" charset="0"/>
                <a:cs typeface="Arial" charset="0"/>
              </a:rPr>
              <a:t>tumour</a:t>
            </a:r>
            <a:r>
              <a:rPr lang="en-US" dirty="0">
                <a:latin typeface="Arial" charset="0"/>
                <a:cs typeface="Arial" charset="0"/>
              </a:rPr>
              <a:t> of the bone (GCTB; </a:t>
            </a:r>
            <a:r>
              <a:rPr lang="en-US" dirty="0" err="1">
                <a:latin typeface="Arial" charset="0"/>
                <a:cs typeface="Arial" charset="0"/>
              </a:rPr>
              <a:t>denosumab</a:t>
            </a:r>
            <a:r>
              <a:rPr lang="en-US" dirty="0">
                <a:latin typeface="Arial" charset="0"/>
                <a:cs typeface="Arial" charset="0"/>
              </a:rPr>
              <a:t> 120 mg every 4 weeks [Q4W]).</a:t>
            </a:r>
            <a:r>
              <a:rPr lang="en-US" baseline="30000" dirty="0">
                <a:latin typeface="Arial" charset="0"/>
                <a:cs typeface="Arial" charset="0"/>
              </a:rPr>
              <a:t>7</a:t>
            </a:r>
          </a:p>
          <a:p>
            <a:pPr marL="628650" lvl="1" indent="-171450">
              <a:spcBef>
                <a:spcPct val="0"/>
              </a:spcBef>
            </a:pPr>
            <a:r>
              <a:rPr lang="en-US" dirty="0" err="1">
                <a:latin typeface="Arial" charset="0"/>
                <a:cs typeface="Arial" charset="0"/>
              </a:rPr>
              <a:t>Denosumab</a:t>
            </a:r>
            <a:r>
              <a:rPr lang="en-US" dirty="0">
                <a:latin typeface="Arial" charset="0"/>
                <a:cs typeface="Arial" charset="0"/>
              </a:rPr>
              <a:t> 60 mg Q6M is approved for </a:t>
            </a:r>
            <a:r>
              <a:rPr lang="en-GB" dirty="0">
                <a:latin typeface="Arial" charset="0"/>
                <a:cs typeface="Arial" charset="0"/>
              </a:rPr>
              <a:t>treatment of osteoporosis in postmenopausal women and in men at increased risk of fractures and treatment of bone loss associated with hormone ablation in men with prostate cancer at increased risk of fractures.</a:t>
            </a:r>
            <a:r>
              <a:rPr lang="en-GB" baseline="30000" dirty="0">
                <a:latin typeface="Arial" charset="0"/>
                <a:cs typeface="Arial" charset="0"/>
              </a:rPr>
              <a:t>6</a:t>
            </a:r>
          </a:p>
          <a:p>
            <a:pPr marL="628650" lvl="1" indent="-171450">
              <a:spcBef>
                <a:spcPct val="0"/>
              </a:spcBef>
            </a:pPr>
            <a:r>
              <a:rPr lang="en-GB" dirty="0">
                <a:latin typeface="Arial" charset="0"/>
                <a:cs typeface="Arial" charset="0"/>
              </a:rPr>
              <a:t>In addition to prevention of SREs (pathological fracture, radiation to bone, spinal cord compression or surgery to bone) in adults with bone metastases from solid tumours, </a:t>
            </a:r>
            <a:r>
              <a:rPr lang="en-GB" dirty="0" err="1">
                <a:latin typeface="Arial" charset="0"/>
                <a:cs typeface="Arial" charset="0"/>
              </a:rPr>
              <a:t>denosumab</a:t>
            </a:r>
            <a:r>
              <a:rPr lang="en-GB" dirty="0">
                <a:latin typeface="Arial" charset="0"/>
                <a:cs typeface="Arial" charset="0"/>
              </a:rPr>
              <a:t> 120 mg Q4W is approved (as of September 2014) for treatment of adults and skeletally mature adolescents with GCTB that is </a:t>
            </a:r>
            <a:r>
              <a:rPr lang="en-GB" dirty="0" err="1">
                <a:latin typeface="Arial" charset="0"/>
                <a:cs typeface="Arial" charset="0"/>
              </a:rPr>
              <a:t>unresectable</a:t>
            </a:r>
            <a:r>
              <a:rPr lang="en-GB" dirty="0">
                <a:latin typeface="Arial" charset="0"/>
                <a:cs typeface="Arial" charset="0"/>
              </a:rPr>
              <a:t> or where surgical resection is likely to result in severe morbidity.</a:t>
            </a:r>
            <a:r>
              <a:rPr lang="en-GB" baseline="30000" dirty="0">
                <a:latin typeface="Arial" charset="0"/>
                <a:cs typeface="Arial" charset="0"/>
              </a:rPr>
              <a:t>5</a:t>
            </a:r>
          </a:p>
          <a:p>
            <a:pPr marL="171450" indent="-171450">
              <a:spcBef>
                <a:spcPct val="0"/>
              </a:spcBef>
              <a:buFont typeface="Arial" charset="0"/>
              <a:buNone/>
            </a:pPr>
            <a:endParaRPr lang="en-US" dirty="0">
              <a:latin typeface="Arial" charset="0"/>
              <a:cs typeface="Arial" charset="0"/>
            </a:endParaRPr>
          </a:p>
          <a:p>
            <a:pPr marL="171450" indent="-171450">
              <a:spcBef>
                <a:spcPct val="0"/>
              </a:spcBef>
              <a:buFont typeface="Arial" charset="0"/>
              <a:buNone/>
            </a:pPr>
            <a:r>
              <a:rPr lang="en-US" b="1" dirty="0">
                <a:latin typeface="Arial" charset="0"/>
                <a:cs typeface="Arial" charset="0"/>
              </a:rPr>
              <a:t>References</a:t>
            </a:r>
          </a:p>
          <a:p>
            <a:pPr marL="171450" indent="-171450">
              <a:spcBef>
                <a:spcPct val="0"/>
              </a:spcBef>
              <a:buFont typeface="Calibri" charset="0"/>
              <a:buAutoNum type="arabicPeriod"/>
            </a:pPr>
            <a:r>
              <a:rPr lang="en-US" dirty="0" err="1">
                <a:latin typeface="Arial" charset="0"/>
                <a:cs typeface="Arial" charset="0"/>
              </a:rPr>
              <a:t>Clodronate</a:t>
            </a:r>
            <a:r>
              <a:rPr lang="en-US" dirty="0">
                <a:latin typeface="Arial" charset="0"/>
                <a:cs typeface="Arial" charset="0"/>
              </a:rPr>
              <a:t> (</a:t>
            </a:r>
            <a:r>
              <a:rPr lang="en-US" dirty="0" err="1">
                <a:latin typeface="Arial" charset="0"/>
                <a:cs typeface="Arial" charset="0"/>
              </a:rPr>
              <a:t>Bonefos</a:t>
            </a:r>
            <a:r>
              <a:rPr lang="en-US" baseline="30000" dirty="0">
                <a:latin typeface="Arial" charset="0"/>
                <a:cs typeface="Arial" charset="0"/>
              </a:rPr>
              <a:t>®</a:t>
            </a:r>
            <a:r>
              <a:rPr lang="en-US" dirty="0">
                <a:latin typeface="Arial" charset="0"/>
                <a:cs typeface="Arial" charset="0"/>
              </a:rPr>
              <a:t>) Summary of Product Characteristics, Bayer.</a:t>
            </a:r>
          </a:p>
          <a:p>
            <a:pPr marL="171450" indent="-171450">
              <a:spcBef>
                <a:spcPct val="0"/>
              </a:spcBef>
              <a:buFont typeface="Calibri" charset="0"/>
              <a:buAutoNum type="arabicPeriod"/>
            </a:pPr>
            <a:r>
              <a:rPr lang="en-US" dirty="0" err="1">
                <a:latin typeface="Arial" charset="0"/>
                <a:cs typeface="Arial" charset="0"/>
              </a:rPr>
              <a:t>Pamidronate</a:t>
            </a:r>
            <a:r>
              <a:rPr lang="en-US" dirty="0">
                <a:latin typeface="Arial" charset="0"/>
                <a:cs typeface="Arial" charset="0"/>
              </a:rPr>
              <a:t> (</a:t>
            </a:r>
            <a:r>
              <a:rPr lang="en-US" dirty="0" err="1">
                <a:latin typeface="Arial" charset="0"/>
                <a:cs typeface="Arial" charset="0"/>
              </a:rPr>
              <a:t>Aredia</a:t>
            </a:r>
            <a:r>
              <a:rPr lang="en-US" baseline="30000" dirty="0">
                <a:latin typeface="Arial" charset="0"/>
                <a:cs typeface="Arial" charset="0"/>
              </a:rPr>
              <a:t>®</a:t>
            </a:r>
            <a:r>
              <a:rPr lang="en-US" dirty="0">
                <a:latin typeface="Arial" charset="0"/>
                <a:cs typeface="Arial" charset="0"/>
              </a:rPr>
              <a:t>) Summary of Product Characteristics, Novartis.</a:t>
            </a:r>
          </a:p>
          <a:p>
            <a:pPr marL="171450" indent="-171450">
              <a:spcBef>
                <a:spcPct val="0"/>
              </a:spcBef>
              <a:buFont typeface="Calibri" charset="0"/>
              <a:buAutoNum type="arabicPeriod"/>
            </a:pPr>
            <a:r>
              <a:rPr lang="en-US" dirty="0" err="1">
                <a:latin typeface="Arial" charset="0"/>
                <a:cs typeface="Arial" charset="0"/>
              </a:rPr>
              <a:t>Ibandronic</a:t>
            </a:r>
            <a:r>
              <a:rPr lang="en-US" dirty="0">
                <a:latin typeface="Arial" charset="0"/>
                <a:cs typeface="Arial" charset="0"/>
              </a:rPr>
              <a:t> acid (</a:t>
            </a:r>
            <a:r>
              <a:rPr lang="en-US" dirty="0" err="1">
                <a:latin typeface="Arial" charset="0"/>
                <a:cs typeface="Arial" charset="0"/>
              </a:rPr>
              <a:t>Bondronat</a:t>
            </a:r>
            <a:r>
              <a:rPr lang="en-US" baseline="30000" dirty="0">
                <a:latin typeface="Arial" charset="0"/>
                <a:cs typeface="Arial" charset="0"/>
              </a:rPr>
              <a:t>®</a:t>
            </a:r>
            <a:r>
              <a:rPr lang="en-US" dirty="0">
                <a:latin typeface="Arial" charset="0"/>
                <a:cs typeface="Arial" charset="0"/>
              </a:rPr>
              <a:t>) Summary of Product Characteristics, Roche.</a:t>
            </a:r>
          </a:p>
          <a:p>
            <a:pPr marL="171450" indent="-171450">
              <a:spcBef>
                <a:spcPct val="0"/>
              </a:spcBef>
              <a:buFont typeface="Calibri" charset="0"/>
              <a:buAutoNum type="arabicPeriod"/>
            </a:pPr>
            <a:r>
              <a:rPr lang="en-US" dirty="0" err="1">
                <a:latin typeface="Arial" charset="0"/>
                <a:cs typeface="Arial" charset="0"/>
              </a:rPr>
              <a:t>Zoledronic</a:t>
            </a:r>
            <a:r>
              <a:rPr lang="en-US" dirty="0">
                <a:latin typeface="Arial" charset="0"/>
                <a:cs typeface="Arial" charset="0"/>
              </a:rPr>
              <a:t> acid (</a:t>
            </a:r>
            <a:r>
              <a:rPr lang="en-US" dirty="0" err="1">
                <a:latin typeface="Arial" charset="0"/>
                <a:cs typeface="Arial" charset="0"/>
              </a:rPr>
              <a:t>Zometa</a:t>
            </a:r>
            <a:r>
              <a:rPr lang="en-US" baseline="30000" dirty="0">
                <a:latin typeface="Arial" charset="0"/>
                <a:cs typeface="Arial" charset="0"/>
              </a:rPr>
              <a:t>®</a:t>
            </a:r>
            <a:r>
              <a:rPr lang="en-US" dirty="0">
                <a:latin typeface="Arial" charset="0"/>
                <a:cs typeface="Arial" charset="0"/>
              </a:rPr>
              <a:t>) Summary of Product Characteristics, Novartis.</a:t>
            </a:r>
          </a:p>
          <a:p>
            <a:pPr marL="171450" indent="-171450">
              <a:spcBef>
                <a:spcPct val="0"/>
              </a:spcBef>
              <a:buFont typeface="Calibri" charset="0"/>
              <a:buAutoNum type="arabicPeriod"/>
            </a:pPr>
            <a:r>
              <a:rPr lang="en-US" dirty="0" err="1">
                <a:latin typeface="Arial" charset="0"/>
                <a:cs typeface="Arial" charset="0"/>
              </a:rPr>
              <a:t>Denosumab</a:t>
            </a:r>
            <a:r>
              <a:rPr lang="en-US" dirty="0">
                <a:latin typeface="Arial" charset="0"/>
                <a:cs typeface="Arial" charset="0"/>
              </a:rPr>
              <a:t> (XGEVA</a:t>
            </a:r>
            <a:r>
              <a:rPr lang="en-US" baseline="30000" dirty="0">
                <a:latin typeface="Arial" charset="0"/>
                <a:cs typeface="Arial" charset="0"/>
              </a:rPr>
              <a:t>®</a:t>
            </a:r>
            <a:r>
              <a:rPr lang="en-US" dirty="0">
                <a:latin typeface="Arial" charset="0"/>
                <a:cs typeface="Arial" charset="0"/>
              </a:rPr>
              <a:t>) Summary of Product Characteristics, Amgen.</a:t>
            </a:r>
          </a:p>
          <a:p>
            <a:pPr marL="171450" indent="-171450">
              <a:spcBef>
                <a:spcPct val="0"/>
              </a:spcBef>
              <a:buFont typeface="Calibri" charset="0"/>
              <a:buAutoNum type="arabicPeriod"/>
            </a:pPr>
            <a:r>
              <a:rPr lang="en-US" dirty="0" err="1">
                <a:latin typeface="Arial" charset="0"/>
                <a:cs typeface="Arial" charset="0"/>
              </a:rPr>
              <a:t>Denosumab</a:t>
            </a:r>
            <a:r>
              <a:rPr lang="en-US" dirty="0">
                <a:latin typeface="Arial" charset="0"/>
                <a:cs typeface="Arial" charset="0"/>
              </a:rPr>
              <a:t> (</a:t>
            </a:r>
            <a:r>
              <a:rPr lang="en-US" dirty="0" err="1">
                <a:latin typeface="Arial" charset="0"/>
                <a:cs typeface="Arial" charset="0"/>
              </a:rPr>
              <a:t>Prolia</a:t>
            </a:r>
            <a:r>
              <a:rPr lang="en-US" baseline="30000" dirty="0">
                <a:latin typeface="Arial" charset="0"/>
                <a:cs typeface="Arial" charset="0"/>
              </a:rPr>
              <a:t>®</a:t>
            </a:r>
            <a:r>
              <a:rPr lang="en-US" dirty="0">
                <a:latin typeface="Arial" charset="0"/>
                <a:cs typeface="Arial" charset="0"/>
              </a:rPr>
              <a:t>) Summary of Product Characteristics, Amgen.</a:t>
            </a:r>
          </a:p>
          <a:p>
            <a:pPr marL="171450" indent="-171450">
              <a:spcBef>
                <a:spcPct val="0"/>
              </a:spcBef>
              <a:buFont typeface="Calibri" charset="0"/>
              <a:buAutoNum type="arabicPeriod"/>
            </a:pPr>
            <a:r>
              <a:rPr lang="en-US" dirty="0">
                <a:latin typeface="Arial" charset="0"/>
                <a:cs typeface="Arial" charset="0"/>
              </a:rPr>
              <a:t>Radium-223 dichloride (</a:t>
            </a:r>
            <a:r>
              <a:rPr lang="en-US" dirty="0" err="1">
                <a:latin typeface="Arial" charset="0"/>
                <a:cs typeface="Arial" charset="0"/>
              </a:rPr>
              <a:t>Xofigo</a:t>
            </a:r>
            <a:r>
              <a:rPr lang="en-US" baseline="30000" dirty="0">
                <a:latin typeface="Arial" charset="0"/>
                <a:cs typeface="Arial" charset="0"/>
              </a:rPr>
              <a:t>®</a:t>
            </a:r>
            <a:r>
              <a:rPr lang="en-US" dirty="0">
                <a:latin typeface="Arial" charset="0"/>
                <a:cs typeface="Arial" charset="0"/>
              </a:rPr>
              <a:t>) Summary of Product Characteristics, Bayer.</a:t>
            </a:r>
          </a:p>
          <a:p>
            <a:pPr marL="171450" indent="-171450">
              <a:buFont typeface="Arial" charset="0"/>
              <a:buNone/>
            </a:pPr>
            <a:endParaRPr lang="en-US" dirty="0">
              <a:latin typeface="Arial" charset="0"/>
              <a:cs typeface="Arial" charset="0"/>
            </a:endParaRPr>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100">
                <a:solidFill>
                  <a:schemeClr val="tx1"/>
                </a:solidFill>
                <a:latin typeface="Arial" charset="0"/>
                <a:ea typeface="ＭＳ Ｐゴシック" charset="0"/>
                <a:cs typeface="Arial" charset="0"/>
              </a:defRPr>
            </a:lvl1pPr>
            <a:lvl2pPr marL="742950" indent="-285750">
              <a:defRPr sz="1100">
                <a:solidFill>
                  <a:schemeClr val="tx1"/>
                </a:solidFill>
                <a:latin typeface="Arial" charset="0"/>
                <a:ea typeface="Arial" charset="0"/>
                <a:cs typeface="Arial" charset="0"/>
              </a:defRPr>
            </a:lvl2pPr>
            <a:lvl3pPr marL="1143000" indent="-228600">
              <a:defRPr sz="1100">
                <a:solidFill>
                  <a:schemeClr val="tx1"/>
                </a:solidFill>
                <a:latin typeface="Arial" charset="0"/>
                <a:ea typeface="Arial" charset="0"/>
                <a:cs typeface="Arial" charset="0"/>
              </a:defRPr>
            </a:lvl3pPr>
            <a:lvl4pPr marL="1600200" indent="-228600">
              <a:defRPr sz="1100">
                <a:solidFill>
                  <a:schemeClr val="tx1"/>
                </a:solidFill>
                <a:latin typeface="Arial" charset="0"/>
                <a:ea typeface="Arial" charset="0"/>
                <a:cs typeface="Arial" charset="0"/>
              </a:defRPr>
            </a:lvl4pPr>
            <a:lvl5pPr marL="2057400" indent="-228600">
              <a:defRPr sz="1100">
                <a:solidFill>
                  <a:schemeClr val="tx1"/>
                </a:solidFill>
                <a:latin typeface="Arial" charset="0"/>
                <a:ea typeface="Arial" charset="0"/>
                <a:cs typeface="Arial" charset="0"/>
              </a:defRPr>
            </a:lvl5pPr>
            <a:lvl6pPr marL="2514600" indent="-228600" eaLnBrk="0" fontAlgn="base" hangingPunct="0">
              <a:spcBef>
                <a:spcPct val="30000"/>
              </a:spcBef>
              <a:spcAft>
                <a:spcPct val="0"/>
              </a:spcAft>
              <a:buFont typeface="Arial" charset="0"/>
              <a:buChar char="•"/>
              <a:defRPr sz="1100">
                <a:solidFill>
                  <a:schemeClr val="tx1"/>
                </a:solidFill>
                <a:latin typeface="Arial" charset="0"/>
                <a:ea typeface="Arial" charset="0"/>
                <a:cs typeface="Arial" charset="0"/>
              </a:defRPr>
            </a:lvl6pPr>
            <a:lvl7pPr marL="2971800" indent="-228600" eaLnBrk="0" fontAlgn="base" hangingPunct="0">
              <a:spcBef>
                <a:spcPct val="30000"/>
              </a:spcBef>
              <a:spcAft>
                <a:spcPct val="0"/>
              </a:spcAft>
              <a:buFont typeface="Arial" charset="0"/>
              <a:buChar char="•"/>
              <a:defRPr sz="1100">
                <a:solidFill>
                  <a:schemeClr val="tx1"/>
                </a:solidFill>
                <a:latin typeface="Arial" charset="0"/>
                <a:ea typeface="Arial" charset="0"/>
                <a:cs typeface="Arial" charset="0"/>
              </a:defRPr>
            </a:lvl7pPr>
            <a:lvl8pPr marL="3429000" indent="-228600" eaLnBrk="0" fontAlgn="base" hangingPunct="0">
              <a:spcBef>
                <a:spcPct val="30000"/>
              </a:spcBef>
              <a:spcAft>
                <a:spcPct val="0"/>
              </a:spcAft>
              <a:buFont typeface="Arial" charset="0"/>
              <a:buChar char="•"/>
              <a:defRPr sz="1100">
                <a:solidFill>
                  <a:schemeClr val="tx1"/>
                </a:solidFill>
                <a:latin typeface="Arial" charset="0"/>
                <a:ea typeface="Arial" charset="0"/>
                <a:cs typeface="Arial" charset="0"/>
              </a:defRPr>
            </a:lvl8pPr>
            <a:lvl9pPr marL="3886200" indent="-228600" eaLnBrk="0" fontAlgn="base" hangingPunct="0">
              <a:spcBef>
                <a:spcPct val="30000"/>
              </a:spcBef>
              <a:spcAft>
                <a:spcPct val="0"/>
              </a:spcAft>
              <a:buFont typeface="Arial" charset="0"/>
              <a:buChar char="•"/>
              <a:defRPr sz="1100">
                <a:solidFill>
                  <a:schemeClr val="tx1"/>
                </a:solidFill>
                <a:latin typeface="Arial" charset="0"/>
                <a:ea typeface="Arial" charset="0"/>
                <a:cs typeface="Arial" charset="0"/>
              </a:defRPr>
            </a:lvl9pPr>
          </a:lstStyle>
          <a:p>
            <a:fld id="{F225CAEB-3142-5244-914E-1EE44E87BB1D}" type="slidenum">
              <a:rPr lang="en-GB" sz="1200">
                <a:solidFill>
                  <a:srgbClr val="000000"/>
                </a:solidFill>
                <a:cs typeface="MS PGothic" charset="0"/>
              </a:rPr>
              <a:pPr/>
              <a:t>75</a:t>
            </a:fld>
            <a:endParaRPr lang="en-GB" sz="1200">
              <a:solidFill>
                <a:srgbClr val="000000"/>
              </a:solidFill>
              <a:cs typeface="MS PGothic"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defTabSz="920750">
              <a:spcBef>
                <a:spcPct val="0"/>
              </a:spcBef>
              <a:buSzPct val="120000"/>
            </a:pPr>
            <a:r>
              <a:rPr lang="en-GB">
                <a:latin typeface="Arial" charset="0"/>
                <a:cs typeface="Arial" charset="0"/>
              </a:rPr>
              <a:t>SREs are a substantial burden to patients and healthcare systems.</a:t>
            </a:r>
          </a:p>
          <a:p>
            <a:pPr marL="171450" indent="-171450" defTabSz="920750">
              <a:spcBef>
                <a:spcPct val="0"/>
              </a:spcBef>
              <a:buSzPct val="120000"/>
            </a:pPr>
            <a:r>
              <a:rPr lang="en-GB">
                <a:latin typeface="Arial" charset="0"/>
                <a:cs typeface="Arial" charset="0"/>
              </a:rPr>
              <a:t>Direct consequences to patients include: the need for radiation to bone for bone pain; pathological fracture; spinal cord compression; and surgery to bone.</a:t>
            </a:r>
            <a:r>
              <a:rPr lang="en-GB" baseline="30000">
                <a:latin typeface="Arial" charset="0"/>
                <a:cs typeface="Arial" charset="0"/>
              </a:rPr>
              <a:t>1</a:t>
            </a:r>
          </a:p>
          <a:p>
            <a:pPr marL="171450" indent="-171450" defTabSz="920750">
              <a:spcBef>
                <a:spcPct val="0"/>
              </a:spcBef>
              <a:buSzPct val="120000"/>
            </a:pPr>
            <a:r>
              <a:rPr lang="en-GB">
                <a:latin typeface="Arial" charset="0"/>
                <a:cs typeface="Arial" charset="0"/>
              </a:rPr>
              <a:t>Additional, indirect consequences to patients include negative effects on physical, functional and emotional status;</a:t>
            </a:r>
            <a:r>
              <a:rPr lang="en-GB" baseline="30000">
                <a:latin typeface="Arial" charset="0"/>
                <a:cs typeface="Arial" charset="0"/>
              </a:rPr>
              <a:t>2 </a:t>
            </a:r>
            <a:r>
              <a:rPr lang="en-GB">
                <a:latin typeface="Arial" charset="0"/>
                <a:cs typeface="Arial" charset="0"/>
              </a:rPr>
              <a:t>the requirement to undergo hospital visits and stays;</a:t>
            </a:r>
            <a:r>
              <a:rPr lang="en-GB" baseline="30000">
                <a:latin typeface="Arial" charset="0"/>
                <a:cs typeface="Arial" charset="0"/>
              </a:rPr>
              <a:t>3</a:t>
            </a:r>
            <a:r>
              <a:rPr lang="en-GB">
                <a:latin typeface="Arial" charset="0"/>
                <a:cs typeface="Arial" charset="0"/>
              </a:rPr>
              <a:t> and an overall reduction in health-related quality of life (HRQoL).</a:t>
            </a:r>
            <a:r>
              <a:rPr lang="en-GB" baseline="30000">
                <a:latin typeface="Arial" charset="0"/>
                <a:cs typeface="Arial" charset="0"/>
              </a:rPr>
              <a:t>2</a:t>
            </a:r>
          </a:p>
          <a:p>
            <a:pPr marL="171450" indent="-171450" defTabSz="920750">
              <a:spcBef>
                <a:spcPct val="0"/>
              </a:spcBef>
              <a:buSzPct val="120000"/>
            </a:pPr>
            <a:r>
              <a:rPr lang="en-GB">
                <a:latin typeface="Arial" charset="0"/>
                <a:cs typeface="Arial" charset="0"/>
              </a:rPr>
              <a:t>SREs are also associated with substantial healthcare resource utilisation due to higher treatment costs vs advanced cancer without SREs</a:t>
            </a:r>
            <a:r>
              <a:rPr lang="en-GB" baseline="30000">
                <a:latin typeface="Arial" charset="0"/>
                <a:cs typeface="Arial" charset="0"/>
              </a:rPr>
              <a:t>4</a:t>
            </a:r>
            <a:r>
              <a:rPr lang="en-GB">
                <a:latin typeface="Arial" charset="0"/>
                <a:cs typeface="Arial" charset="0"/>
              </a:rPr>
              <a:t> and the need for hospital visits and inpatient stays.</a:t>
            </a:r>
            <a:r>
              <a:rPr lang="en-GB" baseline="30000">
                <a:latin typeface="Arial" charset="0"/>
                <a:cs typeface="Arial" charset="0"/>
              </a:rPr>
              <a:t>3</a:t>
            </a:r>
          </a:p>
          <a:p>
            <a:pPr marL="171450" indent="-171450" defTabSz="920750">
              <a:spcBef>
                <a:spcPct val="0"/>
              </a:spcBef>
              <a:buSzPct val="120000"/>
              <a:buFont typeface="Arial" charset="0"/>
              <a:buNone/>
            </a:pPr>
            <a:endParaRPr lang="en-GB" b="1">
              <a:latin typeface="Arial" charset="0"/>
              <a:cs typeface="Arial" charset="0"/>
            </a:endParaRPr>
          </a:p>
          <a:p>
            <a:pPr marL="171450" indent="-171450" defTabSz="920750">
              <a:spcBef>
                <a:spcPct val="0"/>
              </a:spcBef>
              <a:buSzPct val="120000"/>
              <a:buFont typeface="Arial" charset="0"/>
              <a:buNone/>
            </a:pPr>
            <a:r>
              <a:rPr lang="en-GB" b="1">
                <a:latin typeface="Arial" charset="0"/>
                <a:cs typeface="Arial" charset="0"/>
              </a:rPr>
              <a:t>References</a:t>
            </a:r>
            <a:endParaRPr lang="en-GB">
              <a:latin typeface="Arial" charset="0"/>
              <a:cs typeface="Arial" charset="0"/>
            </a:endParaRPr>
          </a:p>
          <a:p>
            <a:pPr marL="171450" indent="-171450" defTabSz="920750">
              <a:spcBef>
                <a:spcPct val="0"/>
              </a:spcBef>
              <a:buFont typeface="Calibri" charset="0"/>
              <a:buAutoNum type="arabicPeriod"/>
            </a:pPr>
            <a:r>
              <a:rPr lang="en-GB">
                <a:latin typeface="Arial" charset="0"/>
                <a:cs typeface="Arial" charset="0"/>
              </a:rPr>
              <a:t>Costa L and Major PP. Effect of bisphosphonates on pain and quality of life in patients with bone metastases. Nat Clin Prac Oncol 2009;6:163–74.</a:t>
            </a:r>
          </a:p>
          <a:p>
            <a:pPr marL="171450" indent="-171450" defTabSz="920750">
              <a:spcBef>
                <a:spcPct val="0"/>
              </a:spcBef>
              <a:buFont typeface="Calibri" charset="0"/>
              <a:buAutoNum type="arabicPeriod"/>
            </a:pPr>
            <a:r>
              <a:rPr lang="en-GB">
                <a:latin typeface="Arial" charset="0"/>
                <a:cs typeface="Arial" charset="0"/>
              </a:rPr>
              <a:t>DePuy V, Anstrom KJ, Castel LD, et al. Effects of skeletal morbidities on longitudinal patient-reported outcomes and survival in patients with metastatic prostate cancer. Support Care Cancer 2007;15:869–76.</a:t>
            </a:r>
          </a:p>
          <a:p>
            <a:pPr marL="171450" indent="-171450" defTabSz="920750">
              <a:spcBef>
                <a:spcPct val="0"/>
              </a:spcBef>
              <a:buFont typeface="Calibri" charset="0"/>
              <a:buAutoNum type="arabicPeriod"/>
            </a:pPr>
            <a:r>
              <a:rPr lang="en-GB">
                <a:latin typeface="Arial" charset="0"/>
                <a:cs typeface="Arial" charset="0"/>
              </a:rPr>
              <a:t>Pocket RD, Castellano D, McEwan P, et al. The hospital burden of disease associated with bone metastases and skeletal-related events in patients with breast cancer, lung cancer, or prostate cancer in Spain. Eur J Cancer Care 2010;19:755–60.</a:t>
            </a:r>
          </a:p>
          <a:p>
            <a:pPr marL="171450" indent="-171450" defTabSz="920750">
              <a:spcBef>
                <a:spcPct val="0"/>
              </a:spcBef>
              <a:buFont typeface="Calibri" charset="0"/>
              <a:buAutoNum type="arabicPeriod"/>
            </a:pPr>
            <a:r>
              <a:rPr lang="en-GB">
                <a:latin typeface="Arial" charset="0"/>
                <a:cs typeface="Arial" charset="0"/>
              </a:rPr>
              <a:t>Delea T, McKiernan J, Brandman J, et al. Retrospective study of the effect of skeletal complications on total medical care costs in patients with bone metastases of breast cancer seen in typical clinical practice. J Support Oncol 2006;4:341–7.</a:t>
            </a:r>
          </a:p>
          <a:p>
            <a:pPr marL="171450" indent="-171450" defTabSz="920750"/>
            <a:endParaRPr lang="en-GB">
              <a:latin typeface="Arial" charset="0"/>
              <a:cs typeface="Arial" charset="0"/>
            </a:endParaRPr>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100">
                <a:solidFill>
                  <a:schemeClr val="tx1"/>
                </a:solidFill>
                <a:latin typeface="Arial" charset="0"/>
                <a:ea typeface="ＭＳ Ｐゴシック" charset="0"/>
                <a:cs typeface="Arial" charset="0"/>
              </a:defRPr>
            </a:lvl1pPr>
            <a:lvl2pPr marL="742950" indent="-285750">
              <a:defRPr sz="1100">
                <a:solidFill>
                  <a:schemeClr val="tx1"/>
                </a:solidFill>
                <a:latin typeface="Arial" charset="0"/>
                <a:ea typeface="Arial" charset="0"/>
                <a:cs typeface="Arial" charset="0"/>
              </a:defRPr>
            </a:lvl2pPr>
            <a:lvl3pPr marL="1143000" indent="-228600">
              <a:defRPr sz="1100">
                <a:solidFill>
                  <a:schemeClr val="tx1"/>
                </a:solidFill>
                <a:latin typeface="Arial" charset="0"/>
                <a:ea typeface="Arial" charset="0"/>
                <a:cs typeface="Arial" charset="0"/>
              </a:defRPr>
            </a:lvl3pPr>
            <a:lvl4pPr marL="1600200" indent="-228600">
              <a:defRPr sz="1100">
                <a:solidFill>
                  <a:schemeClr val="tx1"/>
                </a:solidFill>
                <a:latin typeface="Arial" charset="0"/>
                <a:ea typeface="Arial" charset="0"/>
                <a:cs typeface="Arial" charset="0"/>
              </a:defRPr>
            </a:lvl4pPr>
            <a:lvl5pPr marL="2057400" indent="-228600">
              <a:defRPr sz="1100">
                <a:solidFill>
                  <a:schemeClr val="tx1"/>
                </a:solidFill>
                <a:latin typeface="Arial" charset="0"/>
                <a:ea typeface="Arial" charset="0"/>
                <a:cs typeface="Arial" charset="0"/>
              </a:defRPr>
            </a:lvl5pPr>
            <a:lvl6pPr marL="2514600" indent="-228600" eaLnBrk="0" fontAlgn="base" hangingPunct="0">
              <a:spcBef>
                <a:spcPct val="30000"/>
              </a:spcBef>
              <a:spcAft>
                <a:spcPct val="0"/>
              </a:spcAft>
              <a:buFont typeface="Arial" charset="0"/>
              <a:buChar char="•"/>
              <a:defRPr sz="1100">
                <a:solidFill>
                  <a:schemeClr val="tx1"/>
                </a:solidFill>
                <a:latin typeface="Arial" charset="0"/>
                <a:ea typeface="Arial" charset="0"/>
                <a:cs typeface="Arial" charset="0"/>
              </a:defRPr>
            </a:lvl6pPr>
            <a:lvl7pPr marL="2971800" indent="-228600" eaLnBrk="0" fontAlgn="base" hangingPunct="0">
              <a:spcBef>
                <a:spcPct val="30000"/>
              </a:spcBef>
              <a:spcAft>
                <a:spcPct val="0"/>
              </a:spcAft>
              <a:buFont typeface="Arial" charset="0"/>
              <a:buChar char="•"/>
              <a:defRPr sz="1100">
                <a:solidFill>
                  <a:schemeClr val="tx1"/>
                </a:solidFill>
                <a:latin typeface="Arial" charset="0"/>
                <a:ea typeface="Arial" charset="0"/>
                <a:cs typeface="Arial" charset="0"/>
              </a:defRPr>
            </a:lvl7pPr>
            <a:lvl8pPr marL="3429000" indent="-228600" eaLnBrk="0" fontAlgn="base" hangingPunct="0">
              <a:spcBef>
                <a:spcPct val="30000"/>
              </a:spcBef>
              <a:spcAft>
                <a:spcPct val="0"/>
              </a:spcAft>
              <a:buFont typeface="Arial" charset="0"/>
              <a:buChar char="•"/>
              <a:defRPr sz="1100">
                <a:solidFill>
                  <a:schemeClr val="tx1"/>
                </a:solidFill>
                <a:latin typeface="Arial" charset="0"/>
                <a:ea typeface="Arial" charset="0"/>
                <a:cs typeface="Arial" charset="0"/>
              </a:defRPr>
            </a:lvl8pPr>
            <a:lvl9pPr marL="3886200" indent="-228600" eaLnBrk="0" fontAlgn="base" hangingPunct="0">
              <a:spcBef>
                <a:spcPct val="30000"/>
              </a:spcBef>
              <a:spcAft>
                <a:spcPct val="0"/>
              </a:spcAft>
              <a:buFont typeface="Arial" charset="0"/>
              <a:buChar char="•"/>
              <a:defRPr sz="1100">
                <a:solidFill>
                  <a:schemeClr val="tx1"/>
                </a:solidFill>
                <a:latin typeface="Arial" charset="0"/>
                <a:ea typeface="Arial" charset="0"/>
                <a:cs typeface="Arial" charset="0"/>
              </a:defRPr>
            </a:lvl9pPr>
          </a:lstStyle>
          <a:p>
            <a:fld id="{4B7367DE-5FC3-F14C-9159-1E95675AD42B}" type="slidenum">
              <a:rPr lang="en-GB" sz="1200">
                <a:latin typeface="Calibri" charset="0"/>
              </a:rPr>
              <a:pPr/>
              <a:t>76</a:t>
            </a:fld>
            <a:endParaRPr lang="en-GB" sz="1200">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err="1" smtClean="0">
                <a:solidFill>
                  <a:schemeClr val="tx1"/>
                </a:solidFill>
                <a:latin typeface="+mn-lt"/>
                <a:ea typeface="+mn-ea"/>
                <a:cs typeface="+mn-cs"/>
              </a:rPr>
              <a:t>Resorption</a:t>
            </a:r>
            <a:r>
              <a:rPr lang="en-US" sz="1200" b="0" kern="1200" dirty="0" smtClean="0">
                <a:solidFill>
                  <a:schemeClr val="tx1"/>
                </a:solidFill>
                <a:latin typeface="+mn-lt"/>
                <a:ea typeface="+mn-ea"/>
                <a:cs typeface="+mn-cs"/>
              </a:rPr>
              <a:t> — The bone remodeling cycle begins with osteoclast generation and recruitment to a particular site. Under physiologic conditions such site may be in need for repair while under pathologic conditions it may be randomly and inappropriately targeted.</a:t>
            </a:r>
          </a:p>
          <a:p>
            <a:r>
              <a:rPr lang="en-US" sz="1200" b="1" kern="1200" dirty="0" smtClean="0">
                <a:solidFill>
                  <a:schemeClr val="tx1"/>
                </a:solidFill>
                <a:latin typeface="+mn-lt"/>
                <a:ea typeface="+mn-ea"/>
                <a:cs typeface="+mn-cs"/>
              </a:rPr>
              <a:t>Reversal</a:t>
            </a:r>
            <a:r>
              <a:rPr lang="en-US" sz="1200" b="0" kern="1200" dirty="0" smtClean="0">
                <a:solidFill>
                  <a:schemeClr val="tx1"/>
                </a:solidFill>
                <a:latin typeface="+mn-lt"/>
                <a:ea typeface="+mn-ea"/>
                <a:cs typeface="+mn-cs"/>
              </a:rPr>
              <a:t> — After </a:t>
            </a:r>
            <a:r>
              <a:rPr lang="en-US" sz="1200" b="0" kern="1200" dirty="0" err="1" smtClean="0">
                <a:solidFill>
                  <a:schemeClr val="tx1"/>
                </a:solidFill>
                <a:latin typeface="+mn-lt"/>
                <a:ea typeface="+mn-ea"/>
                <a:cs typeface="+mn-cs"/>
              </a:rPr>
              <a:t>osteoclastic</a:t>
            </a:r>
            <a:r>
              <a:rPr lang="en-US" sz="1200" b="0" kern="1200" dirty="0" smtClean="0">
                <a:solidFill>
                  <a:schemeClr val="tx1"/>
                </a:solidFill>
                <a:latin typeface="+mn-lt"/>
                <a:ea typeface="+mn-ea"/>
                <a:cs typeface="+mn-cs"/>
              </a:rPr>
              <a:t> </a:t>
            </a:r>
            <a:r>
              <a:rPr lang="en-US" sz="1200" b="0" kern="1200" dirty="0" err="1" smtClean="0">
                <a:solidFill>
                  <a:schemeClr val="tx1"/>
                </a:solidFill>
                <a:latin typeface="+mn-lt"/>
                <a:ea typeface="+mn-ea"/>
                <a:cs typeface="+mn-cs"/>
              </a:rPr>
              <a:t>resorption</a:t>
            </a:r>
            <a:r>
              <a:rPr lang="en-US" sz="1200" b="0" kern="1200" dirty="0" smtClean="0">
                <a:solidFill>
                  <a:schemeClr val="tx1"/>
                </a:solidFill>
                <a:latin typeface="+mn-lt"/>
                <a:ea typeface="+mn-ea"/>
                <a:cs typeface="+mn-cs"/>
              </a:rPr>
              <a:t> is completed, there is a reversal phase in which mononuclear cells, possibly of monocyte/macrophage lineage, appear on the bone surface. These cells could prepare the surface for new osteoblasts to begin bone formation. A layer of glycoprotein-rich material is laid down on the resorbed surface, the so-called "cement line," to which the new osteoblasts can adhere. </a:t>
            </a:r>
            <a:r>
              <a:rPr lang="en-US" sz="1200" b="0" kern="1200" dirty="0" err="1" smtClean="0">
                <a:solidFill>
                  <a:schemeClr val="tx1"/>
                </a:solidFill>
                <a:latin typeface="+mn-lt"/>
                <a:ea typeface="+mn-ea"/>
                <a:cs typeface="+mn-cs"/>
              </a:rPr>
              <a:t>Osteopontin</a:t>
            </a:r>
            <a:r>
              <a:rPr lang="en-US" sz="1200" b="0" kern="1200" dirty="0" smtClean="0">
                <a:solidFill>
                  <a:schemeClr val="tx1"/>
                </a:solidFill>
                <a:latin typeface="+mn-lt"/>
                <a:ea typeface="+mn-ea"/>
                <a:cs typeface="+mn-cs"/>
              </a:rPr>
              <a:t> may be a key protein in this process </a:t>
            </a:r>
            <a:r>
              <a:rPr lang="en-US" sz="1200" b="0" kern="1200" baseline="0" dirty="0" smtClean="0">
                <a:solidFill>
                  <a:schemeClr val="tx1"/>
                </a:solidFill>
                <a:latin typeface="+mn-lt"/>
                <a:ea typeface="+mn-ea"/>
                <a:cs typeface="+mn-cs"/>
              </a:rPr>
              <a:t>   </a:t>
            </a:r>
            <a:r>
              <a:rPr lang="en-US" sz="1200" b="0" u="sng" kern="1200" dirty="0" smtClean="0">
                <a:solidFill>
                  <a:schemeClr val="tx1"/>
                </a:solidFill>
                <a:latin typeface="+mn-lt"/>
                <a:ea typeface="+mn-ea"/>
                <a:cs typeface="+mn-cs"/>
                <a:hlinkClick r:id="rId3"/>
              </a:rPr>
              <a:t>128]. The cells at the reversal site may also provide signals for osteoblast differentiation and migration.</a:t>
            </a:r>
          </a:p>
          <a:p>
            <a:r>
              <a:rPr lang="en-US" sz="1200" b="1" kern="1200" dirty="0" smtClean="0">
                <a:solidFill>
                  <a:schemeClr val="tx1"/>
                </a:solidFill>
                <a:latin typeface="+mn-lt"/>
                <a:ea typeface="+mn-ea"/>
                <a:cs typeface="+mn-cs"/>
              </a:rPr>
              <a:t>Formation</a:t>
            </a:r>
            <a:r>
              <a:rPr lang="en-US" sz="1200" b="0" kern="1200" dirty="0" smtClean="0">
                <a:solidFill>
                  <a:schemeClr val="tx1"/>
                </a:solidFill>
                <a:latin typeface="+mn-lt"/>
                <a:ea typeface="+mn-ea"/>
                <a:cs typeface="+mn-cs"/>
              </a:rPr>
              <a:t> — The formation phase follows, with successive waves of osteoblasts laying down bone until the resorbed bone is completely replaced and a new bone structural unit is fully formed. When this phase is complete, the surface is covered with flattened lining cells, and there is a prolonged resting period with little cellular activity on the bone surface until a new remodeling cycle begins.</a:t>
            </a:r>
          </a:p>
          <a:p>
            <a:r>
              <a:rPr lang="en-US" sz="1200" b="1" kern="1200" dirty="0" smtClean="0">
                <a:solidFill>
                  <a:schemeClr val="tx1"/>
                </a:solidFill>
                <a:latin typeface="+mn-lt"/>
                <a:ea typeface="+mn-ea"/>
                <a:cs typeface="+mn-cs"/>
              </a:rPr>
              <a:t>Mineralization</a:t>
            </a:r>
            <a:r>
              <a:rPr lang="en-US" sz="1200" b="0" kern="1200" dirty="0" smtClean="0">
                <a:solidFill>
                  <a:schemeClr val="tx1"/>
                </a:solidFill>
                <a:latin typeface="+mn-lt"/>
                <a:ea typeface="+mn-ea"/>
                <a:cs typeface="+mn-cs"/>
              </a:rPr>
              <a:t> — The newly formed osteoid begins to mineralize after about two weeks. This process involves accumulation of matrix molecules. Mineralization occurs rapidly at first, then more slowly. It takes several years for a bone structural unit to become fully mineralized.</a:t>
            </a:r>
            <a:endParaRPr lang="en-US" dirty="0"/>
          </a:p>
        </p:txBody>
      </p:sp>
      <p:sp>
        <p:nvSpPr>
          <p:cNvPr id="4" name="Slide Number Placeholder 3"/>
          <p:cNvSpPr>
            <a:spLocks noGrp="1"/>
          </p:cNvSpPr>
          <p:nvPr>
            <p:ph type="sldNum" sz="quarter" idx="10"/>
          </p:nvPr>
        </p:nvSpPr>
        <p:spPr/>
        <p:txBody>
          <a:bodyPr/>
          <a:lstStyle/>
          <a:p>
            <a:fld id="{8831E4C4-3DAE-C542-B189-EAE60095310C}" type="slidenum">
              <a:rPr lang="en-US" smtClean="0"/>
              <a:t>7</a:t>
            </a:fld>
            <a:endParaRPr lang="en-US"/>
          </a:p>
        </p:txBody>
      </p:sp>
    </p:spTree>
    <p:extLst>
      <p:ext uri="{BB962C8B-B14F-4D97-AF65-F5344CB8AC3E}">
        <p14:creationId xmlns:p14="http://schemas.microsoft.com/office/powerpoint/2010/main" val="3359610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53022600-EF2D-4D8D-8AC9-8311C906DBA0}" type="slidenum">
              <a:rPr lang="en-US" smtClean="0">
                <a:latin typeface="Arial" pitchFamily="34" charset="0"/>
              </a:rPr>
              <a:pPr/>
              <a:t>8</a:t>
            </a:fld>
            <a:endParaRPr lang="en-US" smtClean="0">
              <a:latin typeface="Arial" pitchFamily="34" charset="0"/>
            </a:endParaRPr>
          </a:p>
        </p:txBody>
      </p:sp>
      <p:sp>
        <p:nvSpPr>
          <p:cNvPr id="105475"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xfrm>
            <a:off x="685800" y="4343400"/>
            <a:ext cx="5486400" cy="4494213"/>
          </a:xfrm>
          <a:ln/>
        </p:spPr>
        <p:txBody>
          <a:bodyPr/>
          <a:lstStyle/>
          <a:p>
            <a:pPr eaLnBrk="1" hangingPunct="1">
              <a:spcBef>
                <a:spcPts val="0"/>
              </a:spcBef>
              <a:spcAft>
                <a:spcPts val="393"/>
              </a:spcAft>
              <a:defRPr/>
            </a:pPr>
            <a:r>
              <a:rPr lang="en-US" sz="1000" dirty="0" smtClean="0"/>
              <a:t>To play each video clip, you may press Enter, Page Down, or use the down arrow on the keyboard.  To play each video clip using the mouse, please click on the right navigation arrow when it appears at the bottom left of the screen after moving your mouse.  Clicking directly on the image will cause it to play an additional time.</a:t>
            </a:r>
          </a:p>
          <a:p>
            <a:pPr marL="168244" indent="-168244" eaLnBrk="1" hangingPunct="1">
              <a:spcBef>
                <a:spcPts val="0"/>
              </a:spcBef>
              <a:spcAft>
                <a:spcPts val="393"/>
              </a:spcAft>
              <a:buFontTx/>
              <a:buChar char="•"/>
              <a:defRPr/>
            </a:pPr>
            <a:r>
              <a:rPr lang="en-US" sz="1000" dirty="0" smtClean="0"/>
              <a:t>Osteoclasts are multinucleated cells that develop from hematopoietic stem cells.</a:t>
            </a:r>
            <a:r>
              <a:rPr lang="en-US" sz="1000" baseline="30000" dirty="0" smtClean="0"/>
              <a:t>1</a:t>
            </a:r>
          </a:p>
          <a:p>
            <a:pPr lvl="1" indent="-168244" eaLnBrk="1" hangingPunct="1">
              <a:spcBef>
                <a:spcPts val="0"/>
              </a:spcBef>
              <a:spcAft>
                <a:spcPts val="393"/>
              </a:spcAft>
              <a:buFontTx/>
              <a:buChar char="•"/>
              <a:defRPr/>
            </a:pPr>
            <a:r>
              <a:rPr lang="en-US" sz="900" dirty="0" smtClean="0"/>
              <a:t>Their development is stimulated by factors, such as macrophage colony-stimulating factor (M-CSF) and receptor activator of </a:t>
            </a:r>
            <a:br>
              <a:rPr lang="en-US" sz="900" dirty="0" smtClean="0"/>
            </a:br>
            <a:r>
              <a:rPr lang="en-US" sz="900" dirty="0" smtClean="0"/>
              <a:t>NF-</a:t>
            </a:r>
            <a:r>
              <a:rPr lang="el-GR" sz="900" dirty="0" smtClean="0"/>
              <a:t>κ</a:t>
            </a:r>
            <a:r>
              <a:rPr lang="en-US" sz="900" dirty="0" smtClean="0"/>
              <a:t>B ligand (RANKL), that are present on bone mesenchymal cells, including </a:t>
            </a:r>
            <a:r>
              <a:rPr lang="en-US" sz="900" dirty="0" err="1" smtClean="0"/>
              <a:t>osteoblasts.</a:t>
            </a:r>
            <a:r>
              <a:rPr lang="en-US" sz="900" baseline="30000" dirty="0" err="1" smtClean="0"/>
              <a:t>3</a:t>
            </a:r>
            <a:endParaRPr lang="en-US" sz="900" baseline="30000" dirty="0" smtClean="0"/>
          </a:p>
          <a:p>
            <a:pPr marL="168244" indent="-168244" eaLnBrk="1" hangingPunct="1">
              <a:spcBef>
                <a:spcPts val="0"/>
              </a:spcBef>
              <a:spcAft>
                <a:spcPts val="393"/>
              </a:spcAft>
              <a:buFontTx/>
              <a:buChar char="•"/>
              <a:defRPr/>
            </a:pPr>
            <a:r>
              <a:rPr lang="en-US" sz="1000" dirty="0" smtClean="0"/>
              <a:t>The central function of osteoclasts is to resorb bone.</a:t>
            </a:r>
          </a:p>
          <a:p>
            <a:pPr lvl="1" indent="-168244" eaLnBrk="1" hangingPunct="1">
              <a:spcBef>
                <a:spcPts val="0"/>
              </a:spcBef>
              <a:spcAft>
                <a:spcPts val="393"/>
              </a:spcAft>
              <a:buFontTx/>
              <a:buChar char="•"/>
              <a:defRPr/>
            </a:pPr>
            <a:r>
              <a:rPr lang="en-US" sz="900" dirty="0" smtClean="0"/>
              <a:t>After attachment to the bone, the osteoclast forms a tightly sealed zone between itself and the bone matrix, creating a resorption lacuna that isolates the bone to be resorbed from the surrounding bone.</a:t>
            </a:r>
            <a:r>
              <a:rPr lang="en-US" sz="900" baseline="30000" dirty="0" smtClean="0"/>
              <a:t>1</a:t>
            </a:r>
          </a:p>
          <a:p>
            <a:pPr lvl="1" indent="-168244" eaLnBrk="1" hangingPunct="1">
              <a:spcBef>
                <a:spcPts val="0"/>
              </a:spcBef>
              <a:spcAft>
                <a:spcPts val="393"/>
              </a:spcAft>
              <a:buFontTx/>
              <a:buChar char="•"/>
              <a:defRPr/>
            </a:pPr>
            <a:r>
              <a:rPr lang="en-US" sz="900" dirty="0" smtClean="0"/>
              <a:t>In the resorption lacuna, secretion of hydrochloric acid lowers the pH and dissolves the crystalline </a:t>
            </a:r>
            <a:r>
              <a:rPr lang="en-US" sz="900" dirty="0" err="1" smtClean="0"/>
              <a:t>hydroxyapatite.</a:t>
            </a:r>
            <a:r>
              <a:rPr lang="en-US" sz="900" baseline="30000" dirty="0" err="1" smtClean="0"/>
              <a:t>1</a:t>
            </a:r>
            <a:endParaRPr lang="en-US" sz="900" baseline="30000" dirty="0" smtClean="0"/>
          </a:p>
          <a:p>
            <a:pPr lvl="1" indent="-168244" eaLnBrk="1" hangingPunct="1">
              <a:spcBef>
                <a:spcPts val="0"/>
              </a:spcBef>
              <a:spcAft>
                <a:spcPts val="393"/>
              </a:spcAft>
              <a:buFontTx/>
              <a:buChar char="•"/>
              <a:defRPr/>
            </a:pPr>
            <a:r>
              <a:rPr lang="en-US" sz="900" dirty="0" smtClean="0"/>
              <a:t>Following dissolution of the mineral, proteolytic enzymes degrade the organic component of the bone.</a:t>
            </a:r>
            <a:r>
              <a:rPr lang="en-US" sz="900" baseline="30000" dirty="0" smtClean="0"/>
              <a:t>1</a:t>
            </a:r>
          </a:p>
          <a:p>
            <a:pPr marL="168244" indent="-168244" eaLnBrk="1" hangingPunct="1">
              <a:spcBef>
                <a:spcPts val="0"/>
              </a:spcBef>
              <a:spcAft>
                <a:spcPts val="393"/>
              </a:spcAft>
              <a:buFontTx/>
              <a:buChar char="•"/>
              <a:defRPr/>
            </a:pPr>
            <a:r>
              <a:rPr lang="en-US" sz="1000" dirty="0" smtClean="0"/>
              <a:t>Osteoblasts develop from mesenchymal progenitor </a:t>
            </a:r>
            <a:r>
              <a:rPr lang="en-US" sz="1000" dirty="0" err="1" smtClean="0"/>
              <a:t>cells.</a:t>
            </a:r>
            <a:r>
              <a:rPr lang="en-US" sz="1000" baseline="30000" dirty="0" err="1" smtClean="0"/>
              <a:t>2</a:t>
            </a:r>
            <a:endParaRPr lang="en-US" sz="1000" baseline="30000" dirty="0" smtClean="0"/>
          </a:p>
          <a:p>
            <a:pPr lvl="1" indent="-168244" eaLnBrk="1" hangingPunct="1">
              <a:spcBef>
                <a:spcPts val="0"/>
              </a:spcBef>
              <a:spcAft>
                <a:spcPts val="393"/>
              </a:spcAft>
              <a:buFontTx/>
              <a:buChar char="•"/>
              <a:defRPr/>
            </a:pPr>
            <a:r>
              <a:rPr lang="en-US" sz="900" dirty="0" smtClean="0"/>
              <a:t>Their development is under the control of various growth factors, including bone morphogenic proteins (BMPs) and transforming growth factor-</a:t>
            </a:r>
            <a:r>
              <a:rPr lang="el-GR" sz="900" dirty="0" smtClean="0">
                <a:cs typeface="Arial" charset="0"/>
              </a:rPr>
              <a:t>β</a:t>
            </a:r>
            <a:r>
              <a:rPr lang="en-US" sz="900" dirty="0" smtClean="0">
                <a:cs typeface="Arial" charset="0"/>
              </a:rPr>
              <a:t> (TGF</a:t>
            </a:r>
            <a:r>
              <a:rPr lang="el-GR" sz="900" dirty="0" smtClean="0">
                <a:cs typeface="Arial" charset="0"/>
              </a:rPr>
              <a:t>β</a:t>
            </a:r>
            <a:r>
              <a:rPr lang="en-US" sz="900" dirty="0" smtClean="0">
                <a:cs typeface="Arial" charset="0"/>
              </a:rPr>
              <a:t>).</a:t>
            </a:r>
            <a:r>
              <a:rPr lang="en-US" sz="900" baseline="30000" dirty="0" smtClean="0">
                <a:cs typeface="Arial" charset="0"/>
              </a:rPr>
              <a:t>2</a:t>
            </a:r>
            <a:endParaRPr lang="el-GR" sz="900" baseline="30000" dirty="0" smtClean="0">
              <a:cs typeface="Arial" charset="0"/>
            </a:endParaRPr>
          </a:p>
          <a:p>
            <a:pPr lvl="1" indent="-168244" eaLnBrk="1" hangingPunct="1">
              <a:spcBef>
                <a:spcPts val="0"/>
              </a:spcBef>
              <a:spcAft>
                <a:spcPts val="393"/>
              </a:spcAft>
              <a:buFontTx/>
              <a:buChar char="•"/>
              <a:defRPr/>
            </a:pPr>
            <a:r>
              <a:rPr lang="en-US" sz="900" dirty="0" smtClean="0"/>
              <a:t>They work in tandem with osteoclasts during bone </a:t>
            </a:r>
            <a:r>
              <a:rPr lang="en-US" sz="900" dirty="0" err="1" smtClean="0"/>
              <a:t>remodeling.</a:t>
            </a:r>
            <a:r>
              <a:rPr lang="en-US" sz="900" baseline="30000" dirty="0" err="1" smtClean="0"/>
              <a:t>2</a:t>
            </a:r>
            <a:endParaRPr lang="en-US" sz="900" baseline="30000" dirty="0" smtClean="0"/>
          </a:p>
          <a:p>
            <a:pPr marL="336488" lvl="2" indent="-168244" eaLnBrk="1" hangingPunct="1">
              <a:spcBef>
                <a:spcPts val="0"/>
              </a:spcBef>
              <a:spcAft>
                <a:spcPts val="393"/>
              </a:spcAft>
              <a:buFontTx/>
              <a:buChar char="•"/>
              <a:defRPr/>
            </a:pPr>
            <a:r>
              <a:rPr lang="en-US" sz="900" dirty="0" smtClean="0"/>
              <a:t>Osteoblasts fill in the resorbed cavities left behind by osteoclasts with newly formed </a:t>
            </a:r>
            <a:r>
              <a:rPr lang="en-US" sz="900" dirty="0" err="1" smtClean="0"/>
              <a:t>bone.</a:t>
            </a:r>
            <a:r>
              <a:rPr lang="en-US" sz="900" baseline="30000" dirty="0" err="1" smtClean="0"/>
              <a:t>2</a:t>
            </a:r>
            <a:endParaRPr lang="en-US" sz="900" baseline="30000" dirty="0" smtClean="0"/>
          </a:p>
          <a:p>
            <a:pPr marL="336488" lvl="2" eaLnBrk="1" hangingPunct="1">
              <a:spcBef>
                <a:spcPts val="0"/>
              </a:spcBef>
              <a:spcAft>
                <a:spcPts val="393"/>
              </a:spcAft>
              <a:buFontTx/>
              <a:buChar char="•"/>
              <a:defRPr/>
            </a:pPr>
            <a:endParaRPr lang="en-US" sz="400" dirty="0" smtClean="0"/>
          </a:p>
          <a:p>
            <a:pPr marL="168244" indent="-168244" eaLnBrk="1" hangingPunct="1">
              <a:spcBef>
                <a:spcPts val="0"/>
              </a:spcBef>
              <a:spcAft>
                <a:spcPts val="294"/>
              </a:spcAft>
              <a:buFont typeface="+mj-lt"/>
              <a:buAutoNum type="arabicPeriod"/>
              <a:defRPr/>
            </a:pPr>
            <a:r>
              <a:rPr lang="en-US" sz="800" dirty="0" err="1" smtClean="0"/>
              <a:t>Vaananen</a:t>
            </a:r>
            <a:r>
              <a:rPr lang="en-US" sz="800" dirty="0" smtClean="0"/>
              <a:t> HK, Zhao H, Mulari M, Halleen JM. The cell biology of osteoclast function. </a:t>
            </a:r>
            <a:r>
              <a:rPr lang="en-US" sz="800" i="1" dirty="0" smtClean="0"/>
              <a:t>J Cell Sci. </a:t>
            </a:r>
            <a:r>
              <a:rPr lang="en-US" sz="800" dirty="0" smtClean="0"/>
              <a:t>2000;113(3):377-381.</a:t>
            </a:r>
          </a:p>
          <a:p>
            <a:pPr marL="168244" indent="-168244" eaLnBrk="1" hangingPunct="1">
              <a:spcBef>
                <a:spcPts val="0"/>
              </a:spcBef>
              <a:spcAft>
                <a:spcPts val="294"/>
              </a:spcAft>
              <a:buFont typeface="+mj-lt"/>
              <a:buAutoNum type="arabicPeriod"/>
              <a:defRPr/>
            </a:pPr>
            <a:r>
              <a:rPr lang="en-US" sz="800" dirty="0" err="1" smtClean="0"/>
              <a:t>Ducy</a:t>
            </a:r>
            <a:r>
              <a:rPr lang="en-US" sz="800" dirty="0" smtClean="0"/>
              <a:t> P, Schinke T, Karsenty G. The osteoblast: a sophisticated fibroblast under central surveillance. </a:t>
            </a:r>
            <a:r>
              <a:rPr lang="en-US" sz="800" i="1" dirty="0" smtClean="0"/>
              <a:t>Science. </a:t>
            </a:r>
            <a:r>
              <a:rPr lang="en-US" sz="800" dirty="0" smtClean="0"/>
              <a:t>2000;289(5484):1501-1504.</a:t>
            </a:r>
          </a:p>
          <a:p>
            <a:pPr marL="168244" indent="-168244" eaLnBrk="1" hangingPunct="1">
              <a:spcBef>
                <a:spcPts val="0"/>
              </a:spcBef>
              <a:spcAft>
                <a:spcPts val="294"/>
              </a:spcAft>
              <a:buFont typeface="+mj-lt"/>
              <a:buAutoNum type="arabicPeriod"/>
              <a:defRPr/>
            </a:pPr>
            <a:r>
              <a:rPr lang="en-US" sz="800" dirty="0" smtClean="0"/>
              <a:t>Blair HC, Athanasou NA. Recent advances in osteoclast biology and pathological bone resorption. </a:t>
            </a:r>
            <a:r>
              <a:rPr lang="en-US" sz="800" i="1" dirty="0" smtClean="0"/>
              <a:t>Histol Histopathol. </a:t>
            </a:r>
            <a:r>
              <a:rPr lang="en-US" sz="800" dirty="0" smtClean="0"/>
              <a:t>2004;19(1):189-199.</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spcAft>
                <a:spcPts val="388"/>
              </a:spcAft>
              <a:buFontTx/>
              <a:buChar char="•"/>
              <a:tabLst>
                <a:tab pos="2747963" algn="l"/>
              </a:tabLst>
            </a:pPr>
            <a:r>
              <a:rPr lang="en-US" sz="1000" dirty="0" smtClean="0">
                <a:latin typeface="Arial" pitchFamily="34" charset="0"/>
              </a:rPr>
              <a:t>It is likely that damage to bone is sensed by osteocytes, which are derived from osteoblasts that are trapped within the bone matrix. Osteocytes develop long projections that form a network within the bone, linking osteocytes to each other and to the lining cells covering the bone.</a:t>
            </a:r>
          </a:p>
          <a:p>
            <a:pPr eaLnBrk="1" hangingPunct="1">
              <a:spcBef>
                <a:spcPct val="0"/>
              </a:spcBef>
              <a:spcAft>
                <a:spcPts val="388"/>
              </a:spcAft>
              <a:buFontTx/>
              <a:buChar char="•"/>
              <a:tabLst>
                <a:tab pos="2747963" algn="l"/>
              </a:tabLst>
            </a:pPr>
            <a:r>
              <a:rPr lang="en-US" sz="1000" dirty="0" smtClean="0">
                <a:latin typeface="Arial" pitchFamily="34" charset="0"/>
              </a:rPr>
              <a:t>Damage to the bone may cause apoptosis of osteocytes, which may signal the location and degree of bone damage through the release of signals from dying and dead osteocytes.</a:t>
            </a:r>
          </a:p>
          <a:p>
            <a:pPr eaLnBrk="1" hangingPunct="1">
              <a:spcBef>
                <a:spcPct val="0"/>
              </a:spcBef>
              <a:spcAft>
                <a:spcPts val="388"/>
              </a:spcAft>
              <a:buFontTx/>
              <a:buChar char="•"/>
              <a:tabLst>
                <a:tab pos="2747963" algn="l"/>
              </a:tabLst>
            </a:pPr>
            <a:r>
              <a:rPr lang="en-US" sz="1000" dirty="0" smtClean="0">
                <a:latin typeface="Arial" pitchFamily="34" charset="0"/>
              </a:rPr>
              <a:t>These signals, in turn, attract osteoclast precursors, resulting in the development of osteoclasts and the consequent </a:t>
            </a:r>
            <a:r>
              <a:rPr lang="en-US" sz="1000" dirty="0" err="1" smtClean="0">
                <a:latin typeface="Arial" pitchFamily="34" charset="0"/>
              </a:rPr>
              <a:t>resorption</a:t>
            </a:r>
            <a:r>
              <a:rPr lang="en-US" sz="1000" dirty="0" smtClean="0">
                <a:latin typeface="Arial" pitchFamily="34" charset="0"/>
              </a:rPr>
              <a:t> of bone.</a:t>
            </a:r>
          </a:p>
          <a:p>
            <a:pPr eaLnBrk="1" hangingPunct="1">
              <a:spcBef>
                <a:spcPct val="0"/>
              </a:spcBef>
              <a:spcAft>
                <a:spcPts val="388"/>
              </a:spcAft>
              <a:buFontTx/>
              <a:buChar char="•"/>
              <a:tabLst>
                <a:tab pos="2747963" algn="l"/>
              </a:tabLst>
            </a:pPr>
            <a:r>
              <a:rPr lang="en-US" sz="1000" dirty="0" smtClean="0">
                <a:latin typeface="Arial" pitchFamily="34" charset="0"/>
              </a:rPr>
              <a:t>Following </a:t>
            </a:r>
            <a:r>
              <a:rPr lang="en-US" sz="1000" dirty="0" err="1" smtClean="0">
                <a:latin typeface="Arial" pitchFamily="34" charset="0"/>
              </a:rPr>
              <a:t>resorption</a:t>
            </a:r>
            <a:r>
              <a:rPr lang="en-US" sz="1000" dirty="0" smtClean="0">
                <a:latin typeface="Arial" pitchFamily="34" charset="0"/>
              </a:rPr>
              <a:t>, osteoblasts move into the area and lay down new bone. </a:t>
            </a:r>
          </a:p>
          <a:p>
            <a:pPr eaLnBrk="1" hangingPunct="1">
              <a:spcBef>
                <a:spcPct val="0"/>
              </a:spcBef>
              <a:spcAft>
                <a:spcPts val="388"/>
              </a:spcAft>
              <a:tabLst>
                <a:tab pos="2747963" algn="l"/>
              </a:tabLst>
            </a:pPr>
            <a:endParaRPr lang="en-US" sz="1000" dirty="0" smtClean="0">
              <a:latin typeface="Arial" pitchFamily="34" charset="0"/>
            </a:endParaRPr>
          </a:p>
          <a:p>
            <a:pPr eaLnBrk="1" hangingPunct="1">
              <a:spcBef>
                <a:spcPct val="0"/>
              </a:spcBef>
              <a:tabLst>
                <a:tab pos="2747963" algn="l"/>
              </a:tabLst>
            </a:pPr>
            <a:r>
              <a:rPr lang="en-US" sz="800" dirty="0" err="1" smtClean="0">
                <a:latin typeface="Arial" pitchFamily="34" charset="0"/>
              </a:rPr>
              <a:t>Seeman</a:t>
            </a:r>
            <a:r>
              <a:rPr lang="en-US" sz="800" dirty="0" smtClean="0">
                <a:latin typeface="Arial" pitchFamily="34" charset="0"/>
              </a:rPr>
              <a:t> E, </a:t>
            </a:r>
            <a:r>
              <a:rPr lang="en-US" sz="800" dirty="0" err="1" smtClean="0">
                <a:latin typeface="Arial" pitchFamily="34" charset="0"/>
              </a:rPr>
              <a:t>Delmas</a:t>
            </a:r>
            <a:r>
              <a:rPr lang="en-US" sz="800" dirty="0" smtClean="0">
                <a:latin typeface="Arial" pitchFamily="34" charset="0"/>
              </a:rPr>
              <a:t> PD. Bone quality — The material and structural basis of bone strength and fragility. </a:t>
            </a:r>
            <a:r>
              <a:rPr lang="en-US" sz="800" i="1" dirty="0" smtClean="0">
                <a:latin typeface="Arial" pitchFamily="34" charset="0"/>
              </a:rPr>
              <a:t>N </a:t>
            </a:r>
            <a:r>
              <a:rPr lang="en-US" sz="800" i="1" dirty="0" err="1" smtClean="0">
                <a:latin typeface="Arial" pitchFamily="34" charset="0"/>
              </a:rPr>
              <a:t>Engl</a:t>
            </a:r>
            <a:r>
              <a:rPr lang="en-US" sz="800" i="1" dirty="0" smtClean="0">
                <a:latin typeface="Arial" pitchFamily="34" charset="0"/>
              </a:rPr>
              <a:t> J Med. </a:t>
            </a:r>
            <a:r>
              <a:rPr lang="en-US" sz="800" dirty="0" smtClean="0">
                <a:latin typeface="Arial" pitchFamily="34" charset="0"/>
              </a:rPr>
              <a:t>2006;354(21):2250-2261.</a:t>
            </a:r>
          </a:p>
          <a:p>
            <a:pPr eaLnBrk="1" hangingPunct="1">
              <a:spcBef>
                <a:spcPct val="0"/>
              </a:spcBef>
              <a:buFontTx/>
              <a:buChar char="•"/>
              <a:tabLst>
                <a:tab pos="2747963" algn="l"/>
              </a:tabLst>
            </a:pPr>
            <a:endParaRPr lang="en-US" sz="1000" dirty="0" smtClean="0">
              <a:latin typeface="Arial" pitchFamily="34" charset="0"/>
            </a:endParaRPr>
          </a:p>
        </p:txBody>
      </p:sp>
      <p:sp>
        <p:nvSpPr>
          <p:cNvPr id="4" name="Slide Number Placeholder 3"/>
          <p:cNvSpPr>
            <a:spLocks noGrp="1"/>
          </p:cNvSpPr>
          <p:nvPr>
            <p:ph type="sldNum" sz="quarter" idx="10"/>
          </p:nvPr>
        </p:nvSpPr>
        <p:spPr/>
        <p:txBody>
          <a:bodyPr/>
          <a:lstStyle/>
          <a:p>
            <a:fld id="{8831E4C4-3DAE-C542-B189-EAE60095310C}" type="slidenum">
              <a:rPr lang="en-US" smtClean="0"/>
              <a:t>9</a:t>
            </a:fld>
            <a:endParaRPr lang="en-US"/>
          </a:p>
        </p:txBody>
      </p:sp>
    </p:spTree>
    <p:extLst>
      <p:ext uri="{BB962C8B-B14F-4D97-AF65-F5344CB8AC3E}">
        <p14:creationId xmlns:p14="http://schemas.microsoft.com/office/powerpoint/2010/main" val="33596108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8244" indent="-168244" eaLnBrk="1" hangingPunct="1">
              <a:buFontTx/>
              <a:buChar char="•"/>
              <a:defRPr/>
            </a:pPr>
            <a:r>
              <a:rPr lang="en-US" sz="1100" dirty="0" smtClean="0"/>
              <a:t>Metastasis to bone occurs via a multistep process, and inhibition of any of these steps could prevent it.</a:t>
            </a:r>
            <a:r>
              <a:rPr lang="en-US" sz="1100" baseline="30000" dirty="0" smtClean="0"/>
              <a:t>1,2</a:t>
            </a:r>
          </a:p>
          <a:p>
            <a:pPr lvl="1" indent="-168244" eaLnBrk="1" hangingPunct="1">
              <a:buFontTx/>
              <a:buChar char="•"/>
              <a:defRPr/>
            </a:pPr>
            <a:r>
              <a:rPr lang="en-US" dirty="0" smtClean="0"/>
              <a:t>The primary malignant neoplasm promotes the formation of new blood vessels (angiogenesis).</a:t>
            </a:r>
          </a:p>
          <a:p>
            <a:pPr lvl="1" indent="-168244" eaLnBrk="1" hangingPunct="1">
              <a:buFontTx/>
              <a:buChar char="•"/>
              <a:defRPr/>
            </a:pPr>
            <a:r>
              <a:rPr lang="en-US" dirty="0" smtClean="0"/>
              <a:t>Cancer cells must then invade the blood vessels, wherein they form </a:t>
            </a:r>
            <a:r>
              <a:rPr lang="en-US" dirty="0" err="1" smtClean="0"/>
              <a:t>multicelled</a:t>
            </a:r>
            <a:r>
              <a:rPr lang="en-US" dirty="0" smtClean="0"/>
              <a:t> aggregates.</a:t>
            </a:r>
          </a:p>
          <a:p>
            <a:pPr lvl="1" indent="-168244" eaLnBrk="1" hangingPunct="1">
              <a:buFontTx/>
              <a:buChar char="•"/>
              <a:defRPr/>
            </a:pPr>
            <a:r>
              <a:rPr lang="en-US" dirty="0" smtClean="0"/>
              <a:t>Aggregates of tumor cells form emboli that lodge in capillary beds in bone.</a:t>
            </a:r>
          </a:p>
          <a:p>
            <a:pPr lvl="1" indent="-168244" eaLnBrk="1" hangingPunct="1">
              <a:buFontTx/>
              <a:buChar char="•"/>
              <a:defRPr/>
            </a:pPr>
            <a:r>
              <a:rPr lang="en-US" dirty="0" smtClean="0"/>
              <a:t>Cancer cells can adhere to vascular epithelial cells to escape the blood vessels and must </a:t>
            </a:r>
            <a:r>
              <a:rPr lang="en-US" dirty="0" err="1" smtClean="0"/>
              <a:t>extravasate</a:t>
            </a:r>
            <a:r>
              <a:rPr lang="en-US" dirty="0" smtClean="0"/>
              <a:t> through the extracellular matrices to enter the bone microenvironment.</a:t>
            </a:r>
          </a:p>
          <a:p>
            <a:pPr marL="168244" indent="-168244" eaLnBrk="1" hangingPunct="1">
              <a:buFontTx/>
              <a:buChar char="•"/>
              <a:defRPr/>
            </a:pPr>
            <a:r>
              <a:rPr lang="en-US" sz="1100" dirty="0" smtClean="0"/>
              <a:t>Survival and growth of the tumor in the bone microenvironment depends on bone-derived growth factors that are released during bone </a:t>
            </a:r>
            <a:r>
              <a:rPr lang="en-US" sz="1100" dirty="0" err="1" smtClean="0"/>
              <a:t>resorption</a:t>
            </a:r>
            <a:r>
              <a:rPr lang="en-US" sz="1100" dirty="0" smtClean="0"/>
              <a:t> by osteoclasts:</a:t>
            </a:r>
            <a:r>
              <a:rPr lang="en-US" sz="1100" baseline="30000" dirty="0" smtClean="0"/>
              <a:t>3</a:t>
            </a:r>
            <a:endParaRPr lang="en-US" sz="1100" dirty="0" smtClean="0"/>
          </a:p>
          <a:p>
            <a:pPr lvl="1" indent="-168244" eaLnBrk="1" hangingPunct="1">
              <a:buFontTx/>
              <a:buChar char="•"/>
              <a:defRPr/>
            </a:pPr>
            <a:r>
              <a:rPr lang="en-US" dirty="0" smtClean="0"/>
              <a:t>Vascular endothelial growth factor (VEGF)</a:t>
            </a:r>
          </a:p>
          <a:p>
            <a:pPr lvl="1" indent="-168244" eaLnBrk="1" hangingPunct="1">
              <a:buFontTx/>
              <a:buChar char="•"/>
              <a:defRPr/>
            </a:pPr>
            <a:r>
              <a:rPr lang="en-US" dirty="0" smtClean="0"/>
              <a:t>Transforming growth factor </a:t>
            </a:r>
            <a:r>
              <a:rPr lang="el-GR" dirty="0" smtClean="0"/>
              <a:t>β</a:t>
            </a:r>
            <a:r>
              <a:rPr lang="en-US" dirty="0" smtClean="0"/>
              <a:t> (TGF</a:t>
            </a:r>
            <a:r>
              <a:rPr lang="el-GR" dirty="0" smtClean="0">
                <a:cs typeface="Arial" charset="0"/>
              </a:rPr>
              <a:t>β</a:t>
            </a:r>
            <a:r>
              <a:rPr lang="en-US" dirty="0" smtClean="0">
                <a:cs typeface="Arial" charset="0"/>
              </a:rPr>
              <a:t>)</a:t>
            </a:r>
          </a:p>
          <a:p>
            <a:pPr lvl="1" indent="-168244" eaLnBrk="1" hangingPunct="1">
              <a:buFontTx/>
              <a:buChar char="•"/>
              <a:defRPr/>
            </a:pPr>
            <a:r>
              <a:rPr lang="en-US" dirty="0" smtClean="0">
                <a:cs typeface="Arial" charset="0"/>
              </a:rPr>
              <a:t>Insulin-like growth factors (IGFs)</a:t>
            </a:r>
          </a:p>
          <a:p>
            <a:pPr marL="224325" indent="-224325" eaLnBrk="1" hangingPunct="1">
              <a:buFontTx/>
              <a:buChar char="•"/>
              <a:defRPr/>
            </a:pPr>
            <a:endParaRPr lang="en-US" sz="1000" dirty="0" smtClean="0"/>
          </a:p>
          <a:p>
            <a:pPr marL="168244" indent="-168244" eaLnBrk="1" hangingPunct="1">
              <a:buFontTx/>
              <a:buAutoNum type="arabicPeriod"/>
              <a:defRPr/>
            </a:pPr>
            <a:r>
              <a:rPr lang="en-US" sz="900" dirty="0" smtClean="0"/>
              <a:t>Mundy GR. Metastasis to bone: causes, consequences and therapeutic opportunities. </a:t>
            </a:r>
            <a:r>
              <a:rPr lang="en-US" sz="900" i="1" dirty="0" smtClean="0"/>
              <a:t>Nat Rev Cancer. </a:t>
            </a:r>
            <a:r>
              <a:rPr lang="en-US" sz="900" dirty="0" smtClean="0"/>
              <a:t>2002;2(8):584-593.</a:t>
            </a:r>
          </a:p>
          <a:p>
            <a:pPr marL="168244" indent="-168244" eaLnBrk="1" hangingPunct="1">
              <a:buFontTx/>
              <a:buAutoNum type="arabicPeriod"/>
              <a:defRPr/>
            </a:pPr>
            <a:r>
              <a:rPr lang="en-US" sz="900" dirty="0" smtClean="0"/>
              <a:t>Winter MC, </a:t>
            </a:r>
            <a:r>
              <a:rPr lang="en-US" sz="900" dirty="0" err="1" smtClean="0"/>
              <a:t>Holen</a:t>
            </a:r>
            <a:r>
              <a:rPr lang="en-US" sz="900" dirty="0" smtClean="0"/>
              <a:t> I, Coleman RE. Exploring the anti-</a:t>
            </a:r>
            <a:r>
              <a:rPr lang="en-US" sz="900" dirty="0" err="1" smtClean="0"/>
              <a:t>tumour</a:t>
            </a:r>
            <a:r>
              <a:rPr lang="en-US" sz="900" dirty="0" smtClean="0"/>
              <a:t> activity of bisphosphonates in early breast cancer. </a:t>
            </a:r>
            <a:r>
              <a:rPr lang="en-US" sz="900" i="1" dirty="0" smtClean="0"/>
              <a:t>Cancer Treat Rev. </a:t>
            </a:r>
            <a:r>
              <a:rPr lang="en-US" sz="900" dirty="0" smtClean="0"/>
              <a:t>2008;34(5):453-475.</a:t>
            </a:r>
          </a:p>
          <a:p>
            <a:pPr marL="168244" indent="-168244" eaLnBrk="1" hangingPunct="1">
              <a:buFontTx/>
              <a:buAutoNum type="arabicPeriod"/>
              <a:defRPr/>
            </a:pPr>
            <a:r>
              <a:rPr lang="en-US" sz="900" dirty="0" smtClean="0"/>
              <a:t>Kingsley LA, Fournier PG, </a:t>
            </a:r>
            <a:r>
              <a:rPr lang="en-US" sz="900" dirty="0" err="1" smtClean="0"/>
              <a:t>Chirgwin</a:t>
            </a:r>
            <a:r>
              <a:rPr lang="en-US" sz="900" dirty="0" smtClean="0"/>
              <a:t> JM, Guise TA. Molecular biology of bone metastasis. </a:t>
            </a:r>
            <a:r>
              <a:rPr lang="en-US" sz="900" i="1" dirty="0" err="1" smtClean="0"/>
              <a:t>Mol</a:t>
            </a:r>
            <a:r>
              <a:rPr lang="en-US" sz="900" i="1" dirty="0" smtClean="0"/>
              <a:t> Cancer </a:t>
            </a:r>
            <a:r>
              <a:rPr lang="en-US" sz="900" i="1" dirty="0" err="1" smtClean="0"/>
              <a:t>Ther</a:t>
            </a:r>
            <a:r>
              <a:rPr lang="en-US" sz="900" i="1" dirty="0" smtClean="0"/>
              <a:t>. </a:t>
            </a:r>
            <a:r>
              <a:rPr lang="en-US" sz="900" dirty="0" smtClean="0"/>
              <a:t>2007;6(10):2609-2617.</a:t>
            </a:r>
          </a:p>
          <a:p>
            <a:pPr eaLnBrk="1" hangingPunct="1">
              <a:defRPr/>
            </a:pPr>
            <a:endParaRPr lang="en-US" sz="900" dirty="0" smtClean="0"/>
          </a:p>
          <a:p>
            <a:pPr eaLnBrk="1" hangingPunct="1">
              <a:buFontTx/>
              <a:buChar char="•"/>
              <a:defRPr/>
            </a:pPr>
            <a:endParaRPr lang="en-US" sz="900" dirty="0" smtClean="0"/>
          </a:p>
        </p:txBody>
      </p:sp>
      <p:sp>
        <p:nvSpPr>
          <p:cNvPr id="4" name="Slide Number Placeholder 3"/>
          <p:cNvSpPr>
            <a:spLocks noGrp="1"/>
          </p:cNvSpPr>
          <p:nvPr>
            <p:ph type="sldNum" sz="quarter" idx="10"/>
          </p:nvPr>
        </p:nvSpPr>
        <p:spPr/>
        <p:txBody>
          <a:bodyPr/>
          <a:lstStyle/>
          <a:p>
            <a:fld id="{8831E4C4-3DAE-C542-B189-EAE60095310C}" type="slidenum">
              <a:rPr lang="en-US" smtClean="0"/>
              <a:t>10</a:t>
            </a:fld>
            <a:endParaRPr lang="en-US"/>
          </a:p>
        </p:txBody>
      </p:sp>
    </p:spTree>
    <p:extLst>
      <p:ext uri="{BB962C8B-B14F-4D97-AF65-F5344CB8AC3E}">
        <p14:creationId xmlns:p14="http://schemas.microsoft.com/office/powerpoint/2010/main" val="3359610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54145"/>
            <a:ext cx="7772400" cy="1470025"/>
          </a:xfrm>
        </p:spPr>
        <p:txBody>
          <a:bodyPr/>
          <a:lstStyle>
            <a:lvl1pPr>
              <a:defRPr>
                <a:solidFill>
                  <a:schemeClr val="bg2"/>
                </a:solidFill>
              </a:defRPr>
            </a:lvl1pPr>
          </a:lstStyle>
          <a:p>
            <a:r>
              <a:rPr lang="es-ES_tradnl" smtClean="0"/>
              <a:t>Click to edit Master title style</a:t>
            </a:r>
            <a:endParaRPr lang="en-US" dirty="0"/>
          </a:p>
        </p:txBody>
      </p:sp>
      <p:sp>
        <p:nvSpPr>
          <p:cNvPr id="3" name="Subtitle 2"/>
          <p:cNvSpPr>
            <a:spLocks noGrp="1"/>
          </p:cNvSpPr>
          <p:nvPr>
            <p:ph type="subTitle" idx="1"/>
          </p:nvPr>
        </p:nvSpPr>
        <p:spPr>
          <a:xfrm>
            <a:off x="674757" y="3830928"/>
            <a:ext cx="7772400" cy="560467"/>
          </a:xfrm>
        </p:spPr>
        <p:txBody>
          <a:bodyPr>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Click to edit Master subtitle style</a:t>
            </a:r>
            <a:endParaRPr lang="es-ES_tradnl" dirty="0" smtClean="0"/>
          </a:p>
        </p:txBody>
      </p:sp>
      <p:sp>
        <p:nvSpPr>
          <p:cNvPr id="11" name="Rounded Rectangle 10"/>
          <p:cNvSpPr/>
          <p:nvPr userDrawn="1"/>
        </p:nvSpPr>
        <p:spPr>
          <a:xfrm>
            <a:off x="261108" y="3373191"/>
            <a:ext cx="8686162" cy="192783"/>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928445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DE94CE67-C3DD-2C48-8559-415D8E1B825C}" type="datetimeFigureOut">
              <a:rPr lang="en-US" smtClean="0"/>
              <a:t>28/11/15</a:t>
            </a:fld>
            <a:endParaRPr lang="en-US"/>
          </a:p>
        </p:txBody>
      </p:sp>
      <p:sp>
        <p:nvSpPr>
          <p:cNvPr id="6" name="Footer Placeholder 5"/>
          <p:cNvSpPr>
            <a:spLocks noGrp="1"/>
          </p:cNvSpPr>
          <p:nvPr>
            <p:ph type="ftr" sz="quarter" idx="11"/>
          </p:nvPr>
        </p:nvSpPr>
        <p:spPr>
          <a:xfrm>
            <a:off x="88348" y="6543397"/>
            <a:ext cx="7896087" cy="270427"/>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91C0370-8858-AA47-8037-890B9CC30F0A}" type="slidenum">
              <a:rPr lang="en-US" smtClean="0"/>
              <a:t>‹#›</a:t>
            </a:fld>
            <a:endParaRPr lang="en-US"/>
          </a:p>
        </p:txBody>
      </p:sp>
    </p:spTree>
    <p:extLst>
      <p:ext uri="{BB962C8B-B14F-4D97-AF65-F5344CB8AC3E}">
        <p14:creationId xmlns:p14="http://schemas.microsoft.com/office/powerpoint/2010/main" val="1990278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DE94CE67-C3DD-2C48-8559-415D8E1B825C}" type="datetimeFigureOut">
              <a:rPr lang="en-US" smtClean="0"/>
              <a:t>28/11/15</a:t>
            </a:fld>
            <a:endParaRPr lang="en-US"/>
          </a:p>
        </p:txBody>
      </p:sp>
      <p:sp>
        <p:nvSpPr>
          <p:cNvPr id="8" name="Footer Placeholder 7"/>
          <p:cNvSpPr>
            <a:spLocks noGrp="1"/>
          </p:cNvSpPr>
          <p:nvPr>
            <p:ph type="ftr" sz="quarter" idx="11"/>
          </p:nvPr>
        </p:nvSpPr>
        <p:spPr>
          <a:xfrm>
            <a:off x="88348" y="6543397"/>
            <a:ext cx="7896087" cy="270427"/>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F91C0370-8858-AA47-8037-890B9CC30F0A}" type="slidenum">
              <a:rPr lang="en-US" smtClean="0"/>
              <a:t>‹#›</a:t>
            </a:fld>
            <a:endParaRPr lang="en-US"/>
          </a:p>
        </p:txBody>
      </p:sp>
    </p:spTree>
    <p:extLst>
      <p:ext uri="{BB962C8B-B14F-4D97-AF65-F5344CB8AC3E}">
        <p14:creationId xmlns:p14="http://schemas.microsoft.com/office/powerpoint/2010/main" val="38841418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DE94CE67-C3DD-2C48-8559-415D8E1B825C}" type="datetimeFigureOut">
              <a:rPr lang="en-US" smtClean="0"/>
              <a:t>28/11/15</a:t>
            </a:fld>
            <a:endParaRPr lang="en-US"/>
          </a:p>
        </p:txBody>
      </p:sp>
      <p:sp>
        <p:nvSpPr>
          <p:cNvPr id="4" name="Footer Placeholder 3"/>
          <p:cNvSpPr>
            <a:spLocks noGrp="1"/>
          </p:cNvSpPr>
          <p:nvPr>
            <p:ph type="ftr" sz="quarter" idx="11"/>
          </p:nvPr>
        </p:nvSpPr>
        <p:spPr>
          <a:xfrm>
            <a:off x="88348" y="6543397"/>
            <a:ext cx="7896087" cy="270427"/>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F91C0370-8858-AA47-8037-890B9CC30F0A}" type="slidenum">
              <a:rPr lang="en-US" smtClean="0"/>
              <a:t>‹#›</a:t>
            </a:fld>
            <a:endParaRPr lang="en-US"/>
          </a:p>
        </p:txBody>
      </p:sp>
      <p:pic>
        <p:nvPicPr>
          <p:cNvPr id="6" name="Picture 5"/>
          <p:cNvPicPr>
            <a:picLocks noChangeAspect="1"/>
          </p:cNvPicPr>
          <p:nvPr userDrawn="1"/>
        </p:nvPicPr>
        <p:blipFill>
          <a:blip r:embed="rId2"/>
          <a:stretch>
            <a:fillRect/>
          </a:stretch>
        </p:blipFill>
        <p:spPr>
          <a:xfrm>
            <a:off x="7913624" y="5983660"/>
            <a:ext cx="1230376" cy="870331"/>
          </a:xfrm>
          <a:prstGeom prst="rect">
            <a:avLst/>
          </a:prstGeom>
        </p:spPr>
      </p:pic>
    </p:spTree>
    <p:extLst>
      <p:ext uri="{BB962C8B-B14F-4D97-AF65-F5344CB8AC3E}">
        <p14:creationId xmlns:p14="http://schemas.microsoft.com/office/powerpoint/2010/main" val="14940222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DE94CE67-C3DD-2C48-8559-415D8E1B825C}" type="datetimeFigureOut">
              <a:rPr lang="en-US" smtClean="0"/>
              <a:t>28/11/15</a:t>
            </a:fld>
            <a:endParaRPr lang="en-US"/>
          </a:p>
        </p:txBody>
      </p:sp>
      <p:sp>
        <p:nvSpPr>
          <p:cNvPr id="3" name="Footer Placeholder 2"/>
          <p:cNvSpPr>
            <a:spLocks noGrp="1"/>
          </p:cNvSpPr>
          <p:nvPr>
            <p:ph type="ftr" sz="quarter" idx="11"/>
          </p:nvPr>
        </p:nvSpPr>
        <p:spPr>
          <a:xfrm>
            <a:off x="88348" y="6543397"/>
            <a:ext cx="7896087" cy="270427"/>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F91C0370-8858-AA47-8037-890B9CC30F0A}" type="slidenum">
              <a:rPr lang="en-US" smtClean="0"/>
              <a:t>‹#›</a:t>
            </a:fld>
            <a:endParaRPr lang="en-US"/>
          </a:p>
        </p:txBody>
      </p:sp>
    </p:spTree>
    <p:extLst>
      <p:ext uri="{BB962C8B-B14F-4D97-AF65-F5344CB8AC3E}">
        <p14:creationId xmlns:p14="http://schemas.microsoft.com/office/powerpoint/2010/main" val="3987664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DE94CE67-C3DD-2C48-8559-415D8E1B825C}" type="datetimeFigureOut">
              <a:rPr lang="en-US" smtClean="0"/>
              <a:t>28/11/15</a:t>
            </a:fld>
            <a:endParaRPr lang="en-US"/>
          </a:p>
        </p:txBody>
      </p:sp>
      <p:sp>
        <p:nvSpPr>
          <p:cNvPr id="6" name="Footer Placeholder 5"/>
          <p:cNvSpPr>
            <a:spLocks noGrp="1"/>
          </p:cNvSpPr>
          <p:nvPr>
            <p:ph type="ftr" sz="quarter" idx="11"/>
          </p:nvPr>
        </p:nvSpPr>
        <p:spPr>
          <a:xfrm>
            <a:off x="88348" y="6543397"/>
            <a:ext cx="7896087" cy="270427"/>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91C0370-8858-AA47-8037-890B9CC30F0A}" type="slidenum">
              <a:rPr lang="en-US" smtClean="0"/>
              <a:t>‹#›</a:t>
            </a:fld>
            <a:endParaRPr lang="en-US"/>
          </a:p>
        </p:txBody>
      </p:sp>
    </p:spTree>
    <p:extLst>
      <p:ext uri="{BB962C8B-B14F-4D97-AF65-F5344CB8AC3E}">
        <p14:creationId xmlns:p14="http://schemas.microsoft.com/office/powerpoint/2010/main" val="15042390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DE94CE67-C3DD-2C48-8559-415D8E1B825C}" type="datetimeFigureOut">
              <a:rPr lang="en-US" smtClean="0"/>
              <a:t>28/11/15</a:t>
            </a:fld>
            <a:endParaRPr lang="en-US"/>
          </a:p>
        </p:txBody>
      </p:sp>
      <p:sp>
        <p:nvSpPr>
          <p:cNvPr id="6" name="Footer Placeholder 5"/>
          <p:cNvSpPr>
            <a:spLocks noGrp="1"/>
          </p:cNvSpPr>
          <p:nvPr>
            <p:ph type="ftr" sz="quarter" idx="11"/>
          </p:nvPr>
        </p:nvSpPr>
        <p:spPr>
          <a:xfrm>
            <a:off x="88348" y="6543397"/>
            <a:ext cx="7896087" cy="270427"/>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91C0370-8858-AA47-8037-890B9CC30F0A}" type="slidenum">
              <a:rPr lang="en-US" smtClean="0"/>
              <a:t>‹#›</a:t>
            </a:fld>
            <a:endParaRPr lang="en-US"/>
          </a:p>
        </p:txBody>
      </p:sp>
    </p:spTree>
    <p:extLst>
      <p:ext uri="{BB962C8B-B14F-4D97-AF65-F5344CB8AC3E}">
        <p14:creationId xmlns:p14="http://schemas.microsoft.com/office/powerpoint/2010/main" val="34663738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E94CE67-C3DD-2C48-8559-415D8E1B825C}" type="datetimeFigureOut">
              <a:rPr lang="en-US" smtClean="0"/>
              <a:t>28/11/15</a:t>
            </a:fld>
            <a:endParaRPr lang="en-US"/>
          </a:p>
        </p:txBody>
      </p:sp>
      <p:sp>
        <p:nvSpPr>
          <p:cNvPr id="5" name="Footer Placeholder 4"/>
          <p:cNvSpPr>
            <a:spLocks noGrp="1"/>
          </p:cNvSpPr>
          <p:nvPr>
            <p:ph type="ftr" sz="quarter" idx="11"/>
          </p:nvPr>
        </p:nvSpPr>
        <p:spPr>
          <a:xfrm>
            <a:off x="88348" y="6543397"/>
            <a:ext cx="7896087" cy="270427"/>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91C0370-8858-AA47-8037-890B9CC30F0A}" type="slidenum">
              <a:rPr lang="en-US" smtClean="0"/>
              <a:t>‹#›</a:t>
            </a:fld>
            <a:endParaRPr lang="en-US"/>
          </a:p>
        </p:txBody>
      </p:sp>
    </p:spTree>
    <p:extLst>
      <p:ext uri="{BB962C8B-B14F-4D97-AF65-F5344CB8AC3E}">
        <p14:creationId xmlns:p14="http://schemas.microsoft.com/office/powerpoint/2010/main" val="11010019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E94CE67-C3DD-2C48-8559-415D8E1B825C}" type="datetimeFigureOut">
              <a:rPr lang="en-US" smtClean="0"/>
              <a:t>28/11/15</a:t>
            </a:fld>
            <a:endParaRPr lang="en-US"/>
          </a:p>
        </p:txBody>
      </p:sp>
      <p:sp>
        <p:nvSpPr>
          <p:cNvPr id="5" name="Footer Placeholder 4"/>
          <p:cNvSpPr>
            <a:spLocks noGrp="1"/>
          </p:cNvSpPr>
          <p:nvPr>
            <p:ph type="ftr" sz="quarter" idx="11"/>
          </p:nvPr>
        </p:nvSpPr>
        <p:spPr>
          <a:xfrm>
            <a:off x="88348" y="6543397"/>
            <a:ext cx="7896087" cy="270427"/>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91C0370-8858-AA47-8037-890B9CC30F0A}" type="slidenum">
              <a:rPr lang="en-US" smtClean="0"/>
              <a:t>‹#›</a:t>
            </a:fld>
            <a:endParaRPr lang="en-US"/>
          </a:p>
        </p:txBody>
      </p:sp>
    </p:spTree>
    <p:extLst>
      <p:ext uri="{BB962C8B-B14F-4D97-AF65-F5344CB8AC3E}">
        <p14:creationId xmlns:p14="http://schemas.microsoft.com/office/powerpoint/2010/main" val="4686640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190500"/>
            <a:ext cx="7010400" cy="1527175"/>
          </a:xfrm>
          <a:prstGeom prst="rect">
            <a:avLst/>
          </a:prstGeom>
        </p:spPr>
        <p:txBody>
          <a:bodyPr/>
          <a:lstStyle/>
          <a:p>
            <a:r>
              <a:rPr lang="en-US" smtClean="0"/>
              <a:t>Click to edit Master title style</a:t>
            </a:r>
            <a:endParaRPr lang="es-ES"/>
          </a:p>
        </p:txBody>
      </p:sp>
      <p:sp>
        <p:nvSpPr>
          <p:cNvPr id="3" name="Content Placeholder 2"/>
          <p:cNvSpPr>
            <a:spLocks noGrp="1"/>
          </p:cNvSpPr>
          <p:nvPr>
            <p:ph sz="quarter" idx="1"/>
          </p:nvPr>
        </p:nvSpPr>
        <p:spPr>
          <a:xfrm>
            <a:off x="1524000" y="1905000"/>
            <a:ext cx="3429000" cy="1981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Content Placeholder 3"/>
          <p:cNvSpPr>
            <a:spLocks noGrp="1"/>
          </p:cNvSpPr>
          <p:nvPr>
            <p:ph sz="quarter" idx="2"/>
          </p:nvPr>
        </p:nvSpPr>
        <p:spPr>
          <a:xfrm>
            <a:off x="1524000" y="4038600"/>
            <a:ext cx="3429000" cy="1981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Text Placeholder 4"/>
          <p:cNvSpPr>
            <a:spLocks noGrp="1"/>
          </p:cNvSpPr>
          <p:nvPr>
            <p:ph type="body" sz="half" idx="3"/>
          </p:nvPr>
        </p:nvSpPr>
        <p:spPr>
          <a:xfrm>
            <a:off x="5105400" y="1905000"/>
            <a:ext cx="34290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6" name="Rectangle 4"/>
          <p:cNvSpPr>
            <a:spLocks noGrp="1" noChangeArrowheads="1"/>
          </p:cNvSpPr>
          <p:nvPr>
            <p:ph type="dt" sz="half" idx="10"/>
          </p:nvPr>
        </p:nvSpPr>
        <p:spPr>
          <a:xfrm>
            <a:off x="6629400" y="6248400"/>
            <a:ext cx="1905000" cy="457200"/>
          </a:xfrm>
          <a:prstGeom prst="rect">
            <a:avLst/>
          </a:prstGeom>
          <a:ln/>
        </p:spPr>
        <p:txBody>
          <a:bodyPr/>
          <a:lstStyle>
            <a:lvl1pPr>
              <a:defRPr/>
            </a:lvl1pPr>
          </a:lstStyle>
          <a:p>
            <a:pPr>
              <a:defRPr/>
            </a:pPr>
            <a:endParaRPr lang="es-ES"/>
          </a:p>
        </p:txBody>
      </p:sp>
      <p:sp>
        <p:nvSpPr>
          <p:cNvPr id="7" name="Rectangle 5"/>
          <p:cNvSpPr>
            <a:spLocks noGrp="1" noChangeArrowheads="1"/>
          </p:cNvSpPr>
          <p:nvPr>
            <p:ph type="ftr" sz="quarter" idx="11"/>
          </p:nvPr>
        </p:nvSpPr>
        <p:spPr>
          <a:xfrm>
            <a:off x="3276600" y="6248400"/>
            <a:ext cx="2895600" cy="457200"/>
          </a:xfrm>
          <a:prstGeom prst="rect">
            <a:avLst/>
          </a:prstGeom>
          <a:ln/>
        </p:spPr>
        <p:txBody>
          <a:bodyPr/>
          <a:lstStyle>
            <a:lvl1pPr>
              <a:defRPr/>
            </a:lvl1pPr>
          </a:lstStyle>
          <a:p>
            <a:pPr>
              <a:defRPr/>
            </a:pPr>
            <a:endParaRPr lang="es-ES"/>
          </a:p>
        </p:txBody>
      </p:sp>
      <p:sp>
        <p:nvSpPr>
          <p:cNvPr id="8" name="Rectangle 6"/>
          <p:cNvSpPr>
            <a:spLocks noGrp="1" noChangeArrowheads="1"/>
          </p:cNvSpPr>
          <p:nvPr>
            <p:ph type="sldNum" sz="quarter" idx="12"/>
          </p:nvPr>
        </p:nvSpPr>
        <p:spPr>
          <a:xfrm>
            <a:off x="1524000" y="6248400"/>
            <a:ext cx="1295400" cy="457200"/>
          </a:xfrm>
          <a:prstGeom prst="rect">
            <a:avLst/>
          </a:prstGeom>
          <a:ln/>
        </p:spPr>
        <p:txBody>
          <a:bodyPr/>
          <a:lstStyle>
            <a:lvl1pPr>
              <a:defRPr/>
            </a:lvl1pPr>
          </a:lstStyle>
          <a:p>
            <a:pPr>
              <a:defRPr/>
            </a:pPr>
            <a:fld id="{336B508A-11AF-4340-B408-6DE51B44A6EE}" type="slidenum">
              <a:rPr lang="es-ES"/>
              <a:pPr>
                <a:defRPr/>
              </a:pPr>
              <a:t>‹#›</a:t>
            </a:fld>
            <a:endParaRPr lang="es-ES"/>
          </a:p>
        </p:txBody>
      </p:sp>
    </p:spTree>
    <p:extLst>
      <p:ext uri="{BB962C8B-B14F-4D97-AF65-F5344CB8AC3E}">
        <p14:creationId xmlns:p14="http://schemas.microsoft.com/office/powerpoint/2010/main" val="6991282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TwoObj">
  <p:cSld name="Título, tex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150813"/>
            <a:ext cx="8229600" cy="1143000"/>
          </a:xfrm>
          <a:prstGeom prst="rect">
            <a:avLst/>
          </a:prstGeom>
        </p:spPr>
        <p:txBody>
          <a:bodyPr/>
          <a:lstStyle/>
          <a:p>
            <a:r>
              <a:rPr lang="es-ES" smtClean="0"/>
              <a:t>Haga clic para modificar el estilo de título del patrón</a:t>
            </a:r>
            <a:endParaRPr lang="es-ES"/>
          </a:p>
        </p:txBody>
      </p:sp>
      <p:sp>
        <p:nvSpPr>
          <p:cNvPr id="3" name="2 Marcador de texto"/>
          <p:cNvSpPr>
            <a:spLocks noGrp="1"/>
          </p:cNvSpPr>
          <p:nvPr>
            <p:ph type="body" sz="half" idx="1"/>
          </p:nvPr>
        </p:nvSpPr>
        <p:spPr>
          <a:xfrm>
            <a:off x="457200" y="1600200"/>
            <a:ext cx="4038600" cy="1373188"/>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quarter" idx="2"/>
          </p:nvPr>
        </p:nvSpPr>
        <p:spPr>
          <a:xfrm>
            <a:off x="4648200" y="1600200"/>
            <a:ext cx="4038600" cy="609600"/>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contenido"/>
          <p:cNvSpPr>
            <a:spLocks noGrp="1"/>
          </p:cNvSpPr>
          <p:nvPr>
            <p:ph sz="quarter" idx="3"/>
          </p:nvPr>
        </p:nvSpPr>
        <p:spPr>
          <a:xfrm>
            <a:off x="4648200" y="2362200"/>
            <a:ext cx="4038600" cy="611188"/>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fecha"/>
          <p:cNvSpPr>
            <a:spLocks noGrp="1"/>
          </p:cNvSpPr>
          <p:nvPr>
            <p:ph type="dt" sz="half" idx="10"/>
          </p:nvPr>
        </p:nvSpPr>
        <p:spPr>
          <a:xfrm>
            <a:off x="457200" y="6245225"/>
            <a:ext cx="2133600" cy="476250"/>
          </a:xfrm>
          <a:prstGeom prst="rect">
            <a:avLst/>
          </a:prstGeom>
        </p:spPr>
        <p:txBody>
          <a:bodyPr/>
          <a:lstStyle>
            <a:lvl1pPr>
              <a:defRPr smtClean="0"/>
            </a:lvl1pPr>
          </a:lstStyle>
          <a:p>
            <a:pPr>
              <a:defRPr/>
            </a:pPr>
            <a:endParaRPr lang="en-US"/>
          </a:p>
        </p:txBody>
      </p:sp>
      <p:sp>
        <p:nvSpPr>
          <p:cNvPr id="7" name="6 Marcador de pie de página"/>
          <p:cNvSpPr>
            <a:spLocks noGrp="1"/>
          </p:cNvSpPr>
          <p:nvPr>
            <p:ph type="ftr" sz="quarter" idx="11"/>
          </p:nvPr>
        </p:nvSpPr>
        <p:spPr>
          <a:xfrm>
            <a:off x="190500" y="6553200"/>
            <a:ext cx="8774113" cy="274638"/>
          </a:xfrm>
          <a:prstGeom prst="rect">
            <a:avLst/>
          </a:prstGeom>
        </p:spPr>
        <p:txBody>
          <a:bodyPr/>
          <a:lstStyle>
            <a:lvl1pPr>
              <a:defRPr smtClean="0"/>
            </a:lvl1pPr>
          </a:lstStyle>
          <a:p>
            <a:pPr>
              <a:defRPr/>
            </a:pPr>
            <a:endParaRPr lang="en-US"/>
          </a:p>
        </p:txBody>
      </p:sp>
      <p:sp>
        <p:nvSpPr>
          <p:cNvPr id="8" name="7 Marcador de número de diapositiva"/>
          <p:cNvSpPr>
            <a:spLocks noGrp="1"/>
          </p:cNvSpPr>
          <p:nvPr>
            <p:ph type="sldNum" sz="quarter" idx="12"/>
          </p:nvPr>
        </p:nvSpPr>
        <p:spPr>
          <a:xfrm>
            <a:off x="6831013" y="6423025"/>
            <a:ext cx="2133600" cy="327025"/>
          </a:xfrm>
          <a:prstGeom prst="rect">
            <a:avLst/>
          </a:prstGeom>
        </p:spPr>
        <p:txBody>
          <a:bodyPr/>
          <a:lstStyle>
            <a:lvl1pPr>
              <a:defRPr smtClean="0"/>
            </a:lvl1pPr>
          </a:lstStyle>
          <a:p>
            <a:pPr>
              <a:defRPr/>
            </a:pPr>
            <a:fld id="{FA264F91-5096-49AA-83E8-C029D6248CD9}" type="slidenum">
              <a:rPr lang="en-US"/>
              <a:pPr>
                <a:defRPr/>
              </a:pPr>
              <a:t>‹#›</a:t>
            </a:fld>
            <a:endParaRPr lang="en-US"/>
          </a:p>
        </p:txBody>
      </p:sp>
    </p:spTree>
    <p:extLst>
      <p:ext uri="{BB962C8B-B14F-4D97-AF65-F5344CB8AC3E}">
        <p14:creationId xmlns:p14="http://schemas.microsoft.com/office/powerpoint/2010/main" val="410855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10" name="Rectangle 9"/>
          <p:cNvSpPr/>
          <p:nvPr userDrawn="1"/>
        </p:nvSpPr>
        <p:spPr>
          <a:xfrm>
            <a:off x="8901043" y="0"/>
            <a:ext cx="24295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47395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bl">
  <p:cSld name="Título y tabla">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2 Marcador de tabla"/>
          <p:cNvSpPr>
            <a:spLocks noGrp="1"/>
          </p:cNvSpPr>
          <p:nvPr>
            <p:ph type="tbl" idx="1"/>
          </p:nvPr>
        </p:nvSpPr>
        <p:spPr>
          <a:xfrm>
            <a:off x="457200" y="1600200"/>
            <a:ext cx="8229600" cy="4525963"/>
          </a:xfrm>
          <a:prstGeom prst="rect">
            <a:avLst/>
          </a:prstGeom>
        </p:spPr>
        <p:txBody>
          <a:bodyPr/>
          <a:lstStyle/>
          <a:p>
            <a:pPr lvl="0"/>
            <a:endParaRPr lang="es-ES" noProof="0" smtClean="0"/>
          </a:p>
        </p:txBody>
      </p:sp>
    </p:spTree>
    <p:extLst>
      <p:ext uri="{BB962C8B-B14F-4D97-AF65-F5344CB8AC3E}">
        <p14:creationId xmlns:p14="http://schemas.microsoft.com/office/powerpoint/2010/main" val="11114341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7" name="Text Placeholder 9"/>
          <p:cNvSpPr>
            <a:spLocks noGrp="1"/>
          </p:cNvSpPr>
          <p:nvPr>
            <p:ph type="body" sz="quarter" idx="13"/>
          </p:nvPr>
        </p:nvSpPr>
        <p:spPr>
          <a:xfrm>
            <a:off x="35506" y="6415277"/>
            <a:ext cx="7087343" cy="430887"/>
          </a:xfrm>
        </p:spPr>
        <p:txBody>
          <a:bodyPr anchor="b">
            <a:noAutofit/>
          </a:bodyPr>
          <a:lstStyle>
            <a:lvl1pPr marL="0" indent="0">
              <a:spcBef>
                <a:spcPts val="0"/>
              </a:spcBef>
              <a:buNone/>
              <a:defRPr sz="1000" b="0">
                <a:solidFill>
                  <a:srgbClr val="00446A"/>
                </a:solidFill>
                <a:latin typeface="Arial" pitchFamily="34" charset="0"/>
                <a:cs typeface="Arial" pitchFamily="34" charset="0"/>
              </a:defRPr>
            </a:lvl1pPr>
            <a:lvl2pPr>
              <a:defRPr sz="1000" b="0">
                <a:solidFill>
                  <a:srgbClr val="002060"/>
                </a:solidFill>
                <a:latin typeface="Arial" pitchFamily="34" charset="0"/>
                <a:cs typeface="Arial" pitchFamily="34" charset="0"/>
              </a:defRPr>
            </a:lvl2pPr>
            <a:lvl3pPr>
              <a:defRPr sz="1000" b="0">
                <a:solidFill>
                  <a:srgbClr val="002060"/>
                </a:solidFill>
                <a:latin typeface="Arial" pitchFamily="34" charset="0"/>
                <a:cs typeface="Arial" pitchFamily="34" charset="0"/>
              </a:defRPr>
            </a:lvl3pPr>
            <a:lvl4pPr>
              <a:defRPr sz="1000" b="0">
                <a:solidFill>
                  <a:srgbClr val="002060"/>
                </a:solidFill>
                <a:latin typeface="Arial" pitchFamily="34" charset="0"/>
                <a:cs typeface="Arial" pitchFamily="34" charset="0"/>
              </a:defRPr>
            </a:lvl4pPr>
            <a:lvl5pPr>
              <a:defRPr sz="1000" b="0">
                <a:solidFill>
                  <a:srgbClr val="002060"/>
                </a:solidFill>
                <a:latin typeface="Arial" pitchFamily="34" charset="0"/>
                <a:cs typeface="Arial" pitchFamily="34" charset="0"/>
              </a:defRPr>
            </a:lvl5pPr>
          </a:lstStyle>
          <a:p>
            <a:pPr lvl="0"/>
            <a:endParaRPr lang="en-US" dirty="0" smtClean="0"/>
          </a:p>
          <a:p>
            <a:pPr lvl="0"/>
            <a:r>
              <a:rPr lang="en-US" dirty="0" smtClean="0"/>
              <a:t>Click to edit Master text styles</a:t>
            </a:r>
          </a:p>
        </p:txBody>
      </p:sp>
      <p:sp>
        <p:nvSpPr>
          <p:cNvPr id="8" name="Text Placeholder 9"/>
          <p:cNvSpPr>
            <a:spLocks noGrp="1"/>
          </p:cNvSpPr>
          <p:nvPr>
            <p:ph type="body" sz="quarter" idx="14"/>
          </p:nvPr>
        </p:nvSpPr>
        <p:spPr>
          <a:xfrm>
            <a:off x="4139951" y="6414325"/>
            <a:ext cx="5004049" cy="430887"/>
          </a:xfrm>
        </p:spPr>
        <p:txBody>
          <a:bodyPr anchor="b">
            <a:normAutofit/>
          </a:bodyPr>
          <a:lstStyle>
            <a:lvl1pPr algn="r">
              <a:buNone/>
              <a:defRPr sz="1000" b="0">
                <a:solidFill>
                  <a:srgbClr val="00446A"/>
                </a:solidFill>
                <a:latin typeface="Arial" pitchFamily="34" charset="0"/>
                <a:cs typeface="Arial" pitchFamily="34" charset="0"/>
              </a:defRPr>
            </a:lvl1pPr>
            <a:lvl2pPr>
              <a:defRPr sz="1000" b="0">
                <a:solidFill>
                  <a:srgbClr val="002060"/>
                </a:solidFill>
                <a:latin typeface="Arial" pitchFamily="34" charset="0"/>
                <a:cs typeface="Arial" pitchFamily="34" charset="0"/>
              </a:defRPr>
            </a:lvl2pPr>
            <a:lvl3pPr>
              <a:defRPr sz="1000" b="0">
                <a:solidFill>
                  <a:srgbClr val="002060"/>
                </a:solidFill>
                <a:latin typeface="Arial" pitchFamily="34" charset="0"/>
                <a:cs typeface="Arial" pitchFamily="34" charset="0"/>
              </a:defRPr>
            </a:lvl3pPr>
            <a:lvl4pPr>
              <a:defRPr sz="1000" b="0">
                <a:solidFill>
                  <a:srgbClr val="002060"/>
                </a:solidFill>
                <a:latin typeface="Arial" pitchFamily="34" charset="0"/>
                <a:cs typeface="Arial" pitchFamily="34" charset="0"/>
              </a:defRPr>
            </a:lvl4pPr>
            <a:lvl5pPr>
              <a:defRPr sz="1000" b="0">
                <a:solidFill>
                  <a:srgbClr val="002060"/>
                </a:solidFill>
                <a:latin typeface="Arial" pitchFamily="34" charset="0"/>
                <a:cs typeface="Arial" pitchFamily="34" charset="0"/>
              </a:defRPr>
            </a:lvl5pPr>
          </a:lstStyle>
          <a:p>
            <a:pPr lvl="0"/>
            <a:endParaRPr lang="en-US" dirty="0" smtClean="0"/>
          </a:p>
          <a:p>
            <a:pPr lvl="0"/>
            <a:r>
              <a:rPr lang="en-US" dirty="0" smtClean="0"/>
              <a:t>Click to edit Master text styles</a:t>
            </a:r>
          </a:p>
        </p:txBody>
      </p:sp>
      <p:sp>
        <p:nvSpPr>
          <p:cNvPr id="9" name="Title Placeholder 15"/>
          <p:cNvSpPr>
            <a:spLocks noGrp="1"/>
          </p:cNvSpPr>
          <p:nvPr>
            <p:ph type="title"/>
          </p:nvPr>
        </p:nvSpPr>
        <p:spPr>
          <a:xfrm>
            <a:off x="457200" y="116632"/>
            <a:ext cx="8229600" cy="1224136"/>
          </a:xfrm>
          <a:prstGeom prst="rect">
            <a:avLst/>
          </a:prstGeom>
        </p:spPr>
        <p:txBody>
          <a:bodyPr rtlCol="0">
            <a:normAutofit/>
          </a:bodyPr>
          <a:lstStyle/>
          <a:p>
            <a:r>
              <a:rPr lang="en-US" dirty="0" smtClean="0"/>
              <a:t>Click to edit Master title style</a:t>
            </a:r>
            <a:endParaRPr lang="en-GB" dirty="0"/>
          </a:p>
        </p:txBody>
      </p:sp>
    </p:spTree>
    <p:extLst>
      <p:ext uri="{BB962C8B-B14F-4D97-AF65-F5344CB8AC3E}">
        <p14:creationId xmlns:p14="http://schemas.microsoft.com/office/powerpoint/2010/main" val="2281330054"/>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7" name="Text Placeholder 9"/>
          <p:cNvSpPr>
            <a:spLocks noGrp="1"/>
          </p:cNvSpPr>
          <p:nvPr>
            <p:ph type="body" sz="quarter" idx="13"/>
          </p:nvPr>
        </p:nvSpPr>
        <p:spPr>
          <a:xfrm>
            <a:off x="35506" y="6415277"/>
            <a:ext cx="7087343" cy="430887"/>
          </a:xfrm>
        </p:spPr>
        <p:txBody>
          <a:bodyPr anchor="b">
            <a:noAutofit/>
          </a:bodyPr>
          <a:lstStyle>
            <a:lvl1pPr marL="0" indent="0">
              <a:spcBef>
                <a:spcPts val="0"/>
              </a:spcBef>
              <a:buNone/>
              <a:defRPr sz="1000" b="0">
                <a:solidFill>
                  <a:srgbClr val="00446A"/>
                </a:solidFill>
                <a:latin typeface="Arial" pitchFamily="34" charset="0"/>
                <a:cs typeface="Arial" pitchFamily="34" charset="0"/>
              </a:defRPr>
            </a:lvl1pPr>
            <a:lvl2pPr>
              <a:defRPr sz="1000" b="0">
                <a:solidFill>
                  <a:srgbClr val="002060"/>
                </a:solidFill>
                <a:latin typeface="Arial" pitchFamily="34" charset="0"/>
                <a:cs typeface="Arial" pitchFamily="34" charset="0"/>
              </a:defRPr>
            </a:lvl2pPr>
            <a:lvl3pPr>
              <a:defRPr sz="1000" b="0">
                <a:solidFill>
                  <a:srgbClr val="002060"/>
                </a:solidFill>
                <a:latin typeface="Arial" pitchFamily="34" charset="0"/>
                <a:cs typeface="Arial" pitchFamily="34" charset="0"/>
              </a:defRPr>
            </a:lvl3pPr>
            <a:lvl4pPr>
              <a:defRPr sz="1000" b="0">
                <a:solidFill>
                  <a:srgbClr val="002060"/>
                </a:solidFill>
                <a:latin typeface="Arial" pitchFamily="34" charset="0"/>
                <a:cs typeface="Arial" pitchFamily="34" charset="0"/>
              </a:defRPr>
            </a:lvl4pPr>
            <a:lvl5pPr>
              <a:defRPr sz="1000" b="0">
                <a:solidFill>
                  <a:srgbClr val="002060"/>
                </a:solidFill>
                <a:latin typeface="Arial" pitchFamily="34" charset="0"/>
                <a:cs typeface="Arial" pitchFamily="34" charset="0"/>
              </a:defRPr>
            </a:lvl5pPr>
          </a:lstStyle>
          <a:p>
            <a:pPr lvl="0"/>
            <a:endParaRPr lang="en-US" dirty="0" smtClean="0"/>
          </a:p>
          <a:p>
            <a:pPr lvl="0"/>
            <a:r>
              <a:rPr lang="en-US" dirty="0" smtClean="0"/>
              <a:t>Click to edit Master text styles</a:t>
            </a:r>
          </a:p>
        </p:txBody>
      </p:sp>
      <p:sp>
        <p:nvSpPr>
          <p:cNvPr id="8" name="Text Placeholder 9"/>
          <p:cNvSpPr>
            <a:spLocks noGrp="1"/>
          </p:cNvSpPr>
          <p:nvPr>
            <p:ph type="body" sz="quarter" idx="14"/>
          </p:nvPr>
        </p:nvSpPr>
        <p:spPr>
          <a:xfrm>
            <a:off x="4139951" y="6414325"/>
            <a:ext cx="5004049" cy="430887"/>
          </a:xfrm>
        </p:spPr>
        <p:txBody>
          <a:bodyPr anchor="b">
            <a:normAutofit/>
          </a:bodyPr>
          <a:lstStyle>
            <a:lvl1pPr algn="r">
              <a:buNone/>
              <a:defRPr sz="1000" b="0">
                <a:solidFill>
                  <a:srgbClr val="00446A"/>
                </a:solidFill>
                <a:latin typeface="Arial" pitchFamily="34" charset="0"/>
                <a:cs typeface="Arial" pitchFamily="34" charset="0"/>
              </a:defRPr>
            </a:lvl1pPr>
            <a:lvl2pPr>
              <a:defRPr sz="1000" b="0">
                <a:solidFill>
                  <a:srgbClr val="002060"/>
                </a:solidFill>
                <a:latin typeface="Arial" pitchFamily="34" charset="0"/>
                <a:cs typeface="Arial" pitchFamily="34" charset="0"/>
              </a:defRPr>
            </a:lvl2pPr>
            <a:lvl3pPr>
              <a:defRPr sz="1000" b="0">
                <a:solidFill>
                  <a:srgbClr val="002060"/>
                </a:solidFill>
                <a:latin typeface="Arial" pitchFamily="34" charset="0"/>
                <a:cs typeface="Arial" pitchFamily="34" charset="0"/>
              </a:defRPr>
            </a:lvl3pPr>
            <a:lvl4pPr>
              <a:defRPr sz="1000" b="0">
                <a:solidFill>
                  <a:srgbClr val="002060"/>
                </a:solidFill>
                <a:latin typeface="Arial" pitchFamily="34" charset="0"/>
                <a:cs typeface="Arial" pitchFamily="34" charset="0"/>
              </a:defRPr>
            </a:lvl4pPr>
            <a:lvl5pPr>
              <a:defRPr sz="1000" b="0">
                <a:solidFill>
                  <a:srgbClr val="002060"/>
                </a:solidFill>
                <a:latin typeface="Arial" pitchFamily="34" charset="0"/>
                <a:cs typeface="Arial" pitchFamily="34" charset="0"/>
              </a:defRPr>
            </a:lvl5pPr>
          </a:lstStyle>
          <a:p>
            <a:pPr lvl="0"/>
            <a:endParaRPr lang="en-US" dirty="0" smtClean="0"/>
          </a:p>
          <a:p>
            <a:pPr lvl="0"/>
            <a:r>
              <a:rPr lang="en-US" dirty="0" smtClean="0"/>
              <a:t>Click to edit Master text styles</a:t>
            </a:r>
          </a:p>
        </p:txBody>
      </p:sp>
      <p:sp>
        <p:nvSpPr>
          <p:cNvPr id="9" name="Title Placeholder 15"/>
          <p:cNvSpPr>
            <a:spLocks noGrp="1"/>
          </p:cNvSpPr>
          <p:nvPr>
            <p:ph type="title"/>
          </p:nvPr>
        </p:nvSpPr>
        <p:spPr>
          <a:xfrm>
            <a:off x="457200" y="116632"/>
            <a:ext cx="8229600" cy="1224136"/>
          </a:xfrm>
          <a:prstGeom prst="rect">
            <a:avLst/>
          </a:prstGeom>
        </p:spPr>
        <p:txBody>
          <a:bodyPr rtlCol="0">
            <a:normAutofit/>
          </a:bodyPr>
          <a:lstStyle/>
          <a:p>
            <a:r>
              <a:rPr lang="en-US" dirty="0" smtClean="0"/>
              <a:t>Click to edit Master title style</a:t>
            </a:r>
            <a:endParaRPr lang="en-GB" dirty="0"/>
          </a:p>
        </p:txBody>
      </p:sp>
    </p:spTree>
    <p:extLst>
      <p:ext uri="{BB962C8B-B14F-4D97-AF65-F5344CB8AC3E}">
        <p14:creationId xmlns:p14="http://schemas.microsoft.com/office/powerpoint/2010/main" val="2281330054"/>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7" name="Text Placeholder 9"/>
          <p:cNvSpPr>
            <a:spLocks noGrp="1"/>
          </p:cNvSpPr>
          <p:nvPr>
            <p:ph type="body" sz="quarter" idx="13"/>
          </p:nvPr>
        </p:nvSpPr>
        <p:spPr>
          <a:xfrm>
            <a:off x="35506" y="6415277"/>
            <a:ext cx="7087343" cy="430887"/>
          </a:xfrm>
        </p:spPr>
        <p:txBody>
          <a:bodyPr anchor="b">
            <a:noAutofit/>
          </a:bodyPr>
          <a:lstStyle>
            <a:lvl1pPr marL="0" indent="0">
              <a:spcBef>
                <a:spcPts val="0"/>
              </a:spcBef>
              <a:buNone/>
              <a:defRPr sz="1000" b="0">
                <a:solidFill>
                  <a:srgbClr val="00446A"/>
                </a:solidFill>
                <a:latin typeface="Arial" pitchFamily="34" charset="0"/>
                <a:cs typeface="Arial" pitchFamily="34" charset="0"/>
              </a:defRPr>
            </a:lvl1pPr>
            <a:lvl2pPr>
              <a:defRPr sz="1000" b="0">
                <a:solidFill>
                  <a:srgbClr val="002060"/>
                </a:solidFill>
                <a:latin typeface="Arial" pitchFamily="34" charset="0"/>
                <a:cs typeface="Arial" pitchFamily="34" charset="0"/>
              </a:defRPr>
            </a:lvl2pPr>
            <a:lvl3pPr>
              <a:defRPr sz="1000" b="0">
                <a:solidFill>
                  <a:srgbClr val="002060"/>
                </a:solidFill>
                <a:latin typeface="Arial" pitchFamily="34" charset="0"/>
                <a:cs typeface="Arial" pitchFamily="34" charset="0"/>
              </a:defRPr>
            </a:lvl3pPr>
            <a:lvl4pPr>
              <a:defRPr sz="1000" b="0">
                <a:solidFill>
                  <a:srgbClr val="002060"/>
                </a:solidFill>
                <a:latin typeface="Arial" pitchFamily="34" charset="0"/>
                <a:cs typeface="Arial" pitchFamily="34" charset="0"/>
              </a:defRPr>
            </a:lvl4pPr>
            <a:lvl5pPr>
              <a:defRPr sz="1000" b="0">
                <a:solidFill>
                  <a:srgbClr val="002060"/>
                </a:solidFill>
                <a:latin typeface="Arial" pitchFamily="34" charset="0"/>
                <a:cs typeface="Arial" pitchFamily="34" charset="0"/>
              </a:defRPr>
            </a:lvl5pPr>
          </a:lstStyle>
          <a:p>
            <a:pPr lvl="0"/>
            <a:endParaRPr lang="en-US" dirty="0" smtClean="0"/>
          </a:p>
          <a:p>
            <a:pPr lvl="0"/>
            <a:r>
              <a:rPr lang="en-US" dirty="0" smtClean="0"/>
              <a:t>Click to edit Master text styles</a:t>
            </a:r>
          </a:p>
        </p:txBody>
      </p:sp>
      <p:sp>
        <p:nvSpPr>
          <p:cNvPr id="8" name="Text Placeholder 9"/>
          <p:cNvSpPr>
            <a:spLocks noGrp="1"/>
          </p:cNvSpPr>
          <p:nvPr>
            <p:ph type="body" sz="quarter" idx="14"/>
          </p:nvPr>
        </p:nvSpPr>
        <p:spPr>
          <a:xfrm>
            <a:off x="4139951" y="6414325"/>
            <a:ext cx="5004049" cy="430887"/>
          </a:xfrm>
        </p:spPr>
        <p:txBody>
          <a:bodyPr anchor="b">
            <a:normAutofit/>
          </a:bodyPr>
          <a:lstStyle>
            <a:lvl1pPr algn="r">
              <a:buNone/>
              <a:defRPr sz="1000" b="0">
                <a:solidFill>
                  <a:srgbClr val="00446A"/>
                </a:solidFill>
                <a:latin typeface="Arial" pitchFamily="34" charset="0"/>
                <a:cs typeface="Arial" pitchFamily="34" charset="0"/>
              </a:defRPr>
            </a:lvl1pPr>
            <a:lvl2pPr>
              <a:defRPr sz="1000" b="0">
                <a:solidFill>
                  <a:srgbClr val="002060"/>
                </a:solidFill>
                <a:latin typeface="Arial" pitchFamily="34" charset="0"/>
                <a:cs typeface="Arial" pitchFamily="34" charset="0"/>
              </a:defRPr>
            </a:lvl2pPr>
            <a:lvl3pPr>
              <a:defRPr sz="1000" b="0">
                <a:solidFill>
                  <a:srgbClr val="002060"/>
                </a:solidFill>
                <a:latin typeface="Arial" pitchFamily="34" charset="0"/>
                <a:cs typeface="Arial" pitchFamily="34" charset="0"/>
              </a:defRPr>
            </a:lvl3pPr>
            <a:lvl4pPr>
              <a:defRPr sz="1000" b="0">
                <a:solidFill>
                  <a:srgbClr val="002060"/>
                </a:solidFill>
                <a:latin typeface="Arial" pitchFamily="34" charset="0"/>
                <a:cs typeface="Arial" pitchFamily="34" charset="0"/>
              </a:defRPr>
            </a:lvl4pPr>
            <a:lvl5pPr>
              <a:defRPr sz="1000" b="0">
                <a:solidFill>
                  <a:srgbClr val="002060"/>
                </a:solidFill>
                <a:latin typeface="Arial" pitchFamily="34" charset="0"/>
                <a:cs typeface="Arial" pitchFamily="34" charset="0"/>
              </a:defRPr>
            </a:lvl5pPr>
          </a:lstStyle>
          <a:p>
            <a:pPr lvl="0"/>
            <a:endParaRPr lang="en-US" dirty="0" smtClean="0"/>
          </a:p>
          <a:p>
            <a:pPr lvl="0"/>
            <a:r>
              <a:rPr lang="en-US" dirty="0" smtClean="0"/>
              <a:t>Click to edit Master text styles</a:t>
            </a:r>
          </a:p>
        </p:txBody>
      </p:sp>
      <p:sp>
        <p:nvSpPr>
          <p:cNvPr id="9" name="Title Placeholder 15"/>
          <p:cNvSpPr>
            <a:spLocks noGrp="1"/>
          </p:cNvSpPr>
          <p:nvPr>
            <p:ph type="title"/>
          </p:nvPr>
        </p:nvSpPr>
        <p:spPr>
          <a:xfrm>
            <a:off x="457200" y="116632"/>
            <a:ext cx="8229600" cy="1224136"/>
          </a:xfrm>
          <a:prstGeom prst="rect">
            <a:avLst/>
          </a:prstGeom>
        </p:spPr>
        <p:txBody>
          <a:bodyPr rtlCol="0">
            <a:normAutofit/>
          </a:bodyPr>
          <a:lstStyle/>
          <a:p>
            <a:r>
              <a:rPr lang="en-US" dirty="0" smtClean="0"/>
              <a:t>Click to edit Master title style</a:t>
            </a:r>
            <a:endParaRPr lang="en-GB" dirty="0"/>
          </a:p>
        </p:txBody>
      </p:sp>
    </p:spTree>
    <p:extLst>
      <p:ext uri="{BB962C8B-B14F-4D97-AF65-F5344CB8AC3E}">
        <p14:creationId xmlns:p14="http://schemas.microsoft.com/office/powerpoint/2010/main" val="2281330054"/>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7" name="Text Placeholder 9"/>
          <p:cNvSpPr>
            <a:spLocks noGrp="1"/>
          </p:cNvSpPr>
          <p:nvPr>
            <p:ph type="body" sz="quarter" idx="13"/>
          </p:nvPr>
        </p:nvSpPr>
        <p:spPr>
          <a:xfrm>
            <a:off x="35506" y="6415277"/>
            <a:ext cx="7087343" cy="430887"/>
          </a:xfrm>
        </p:spPr>
        <p:txBody>
          <a:bodyPr anchor="b">
            <a:noAutofit/>
          </a:bodyPr>
          <a:lstStyle>
            <a:lvl1pPr marL="0" indent="0">
              <a:spcBef>
                <a:spcPts val="0"/>
              </a:spcBef>
              <a:buNone/>
              <a:defRPr sz="1000" b="0">
                <a:solidFill>
                  <a:srgbClr val="00446A"/>
                </a:solidFill>
                <a:latin typeface="Arial" pitchFamily="34" charset="0"/>
                <a:cs typeface="Arial" pitchFamily="34" charset="0"/>
              </a:defRPr>
            </a:lvl1pPr>
            <a:lvl2pPr>
              <a:defRPr sz="1000" b="0">
                <a:solidFill>
                  <a:srgbClr val="002060"/>
                </a:solidFill>
                <a:latin typeface="Arial" pitchFamily="34" charset="0"/>
                <a:cs typeface="Arial" pitchFamily="34" charset="0"/>
              </a:defRPr>
            </a:lvl2pPr>
            <a:lvl3pPr>
              <a:defRPr sz="1000" b="0">
                <a:solidFill>
                  <a:srgbClr val="002060"/>
                </a:solidFill>
                <a:latin typeface="Arial" pitchFamily="34" charset="0"/>
                <a:cs typeface="Arial" pitchFamily="34" charset="0"/>
              </a:defRPr>
            </a:lvl3pPr>
            <a:lvl4pPr>
              <a:defRPr sz="1000" b="0">
                <a:solidFill>
                  <a:srgbClr val="002060"/>
                </a:solidFill>
                <a:latin typeface="Arial" pitchFamily="34" charset="0"/>
                <a:cs typeface="Arial" pitchFamily="34" charset="0"/>
              </a:defRPr>
            </a:lvl4pPr>
            <a:lvl5pPr>
              <a:defRPr sz="1000" b="0">
                <a:solidFill>
                  <a:srgbClr val="002060"/>
                </a:solidFill>
                <a:latin typeface="Arial" pitchFamily="34" charset="0"/>
                <a:cs typeface="Arial" pitchFamily="34" charset="0"/>
              </a:defRPr>
            </a:lvl5pPr>
          </a:lstStyle>
          <a:p>
            <a:pPr lvl="0"/>
            <a:endParaRPr lang="en-US" dirty="0" smtClean="0"/>
          </a:p>
          <a:p>
            <a:pPr lvl="0"/>
            <a:r>
              <a:rPr lang="en-US" dirty="0" smtClean="0"/>
              <a:t>Click to edit Master text styles</a:t>
            </a:r>
          </a:p>
        </p:txBody>
      </p:sp>
      <p:sp>
        <p:nvSpPr>
          <p:cNvPr id="8" name="Text Placeholder 9"/>
          <p:cNvSpPr>
            <a:spLocks noGrp="1"/>
          </p:cNvSpPr>
          <p:nvPr>
            <p:ph type="body" sz="quarter" idx="14"/>
          </p:nvPr>
        </p:nvSpPr>
        <p:spPr>
          <a:xfrm>
            <a:off x="4139951" y="6414325"/>
            <a:ext cx="5004049" cy="430887"/>
          </a:xfrm>
        </p:spPr>
        <p:txBody>
          <a:bodyPr anchor="b">
            <a:normAutofit/>
          </a:bodyPr>
          <a:lstStyle>
            <a:lvl1pPr algn="r">
              <a:buNone/>
              <a:defRPr sz="1000" b="0">
                <a:solidFill>
                  <a:srgbClr val="00446A"/>
                </a:solidFill>
                <a:latin typeface="Arial" pitchFamily="34" charset="0"/>
                <a:cs typeface="Arial" pitchFamily="34" charset="0"/>
              </a:defRPr>
            </a:lvl1pPr>
            <a:lvl2pPr>
              <a:defRPr sz="1000" b="0">
                <a:solidFill>
                  <a:srgbClr val="002060"/>
                </a:solidFill>
                <a:latin typeface="Arial" pitchFamily="34" charset="0"/>
                <a:cs typeface="Arial" pitchFamily="34" charset="0"/>
              </a:defRPr>
            </a:lvl2pPr>
            <a:lvl3pPr>
              <a:defRPr sz="1000" b="0">
                <a:solidFill>
                  <a:srgbClr val="002060"/>
                </a:solidFill>
                <a:latin typeface="Arial" pitchFamily="34" charset="0"/>
                <a:cs typeface="Arial" pitchFamily="34" charset="0"/>
              </a:defRPr>
            </a:lvl3pPr>
            <a:lvl4pPr>
              <a:defRPr sz="1000" b="0">
                <a:solidFill>
                  <a:srgbClr val="002060"/>
                </a:solidFill>
                <a:latin typeface="Arial" pitchFamily="34" charset="0"/>
                <a:cs typeface="Arial" pitchFamily="34" charset="0"/>
              </a:defRPr>
            </a:lvl4pPr>
            <a:lvl5pPr>
              <a:defRPr sz="1000" b="0">
                <a:solidFill>
                  <a:srgbClr val="002060"/>
                </a:solidFill>
                <a:latin typeface="Arial" pitchFamily="34" charset="0"/>
                <a:cs typeface="Arial" pitchFamily="34" charset="0"/>
              </a:defRPr>
            </a:lvl5pPr>
          </a:lstStyle>
          <a:p>
            <a:pPr lvl="0"/>
            <a:endParaRPr lang="en-US" dirty="0" smtClean="0"/>
          </a:p>
          <a:p>
            <a:pPr lvl="0"/>
            <a:r>
              <a:rPr lang="en-US" dirty="0" smtClean="0"/>
              <a:t>Click to edit Master text styles</a:t>
            </a:r>
          </a:p>
        </p:txBody>
      </p:sp>
      <p:sp>
        <p:nvSpPr>
          <p:cNvPr id="9" name="Title Placeholder 15"/>
          <p:cNvSpPr>
            <a:spLocks noGrp="1"/>
          </p:cNvSpPr>
          <p:nvPr>
            <p:ph type="title"/>
          </p:nvPr>
        </p:nvSpPr>
        <p:spPr>
          <a:xfrm>
            <a:off x="457200" y="116632"/>
            <a:ext cx="8229600" cy="1224136"/>
          </a:xfrm>
          <a:prstGeom prst="rect">
            <a:avLst/>
          </a:prstGeom>
        </p:spPr>
        <p:txBody>
          <a:bodyPr rtlCol="0">
            <a:normAutofit/>
          </a:bodyPr>
          <a:lstStyle/>
          <a:p>
            <a:r>
              <a:rPr lang="en-US" dirty="0" smtClean="0"/>
              <a:t>Click to edit Master title style</a:t>
            </a:r>
            <a:endParaRPr lang="en-GB" dirty="0"/>
          </a:p>
        </p:txBody>
      </p:sp>
    </p:spTree>
    <p:extLst>
      <p:ext uri="{BB962C8B-B14F-4D97-AF65-F5344CB8AC3E}">
        <p14:creationId xmlns:p14="http://schemas.microsoft.com/office/powerpoint/2010/main" val="2281330054"/>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7" name="Text Placeholder 9"/>
          <p:cNvSpPr>
            <a:spLocks noGrp="1"/>
          </p:cNvSpPr>
          <p:nvPr>
            <p:ph type="body" sz="quarter" idx="13"/>
          </p:nvPr>
        </p:nvSpPr>
        <p:spPr>
          <a:xfrm>
            <a:off x="35506" y="6415277"/>
            <a:ext cx="7087343" cy="430887"/>
          </a:xfrm>
        </p:spPr>
        <p:txBody>
          <a:bodyPr anchor="b">
            <a:noAutofit/>
          </a:bodyPr>
          <a:lstStyle>
            <a:lvl1pPr marL="0" indent="0">
              <a:spcBef>
                <a:spcPts val="0"/>
              </a:spcBef>
              <a:buNone/>
              <a:defRPr sz="1000" b="0">
                <a:solidFill>
                  <a:srgbClr val="00446A"/>
                </a:solidFill>
                <a:latin typeface="Arial" pitchFamily="34" charset="0"/>
                <a:cs typeface="Arial" pitchFamily="34" charset="0"/>
              </a:defRPr>
            </a:lvl1pPr>
            <a:lvl2pPr>
              <a:defRPr sz="1000" b="0">
                <a:solidFill>
                  <a:srgbClr val="002060"/>
                </a:solidFill>
                <a:latin typeface="Arial" pitchFamily="34" charset="0"/>
                <a:cs typeface="Arial" pitchFamily="34" charset="0"/>
              </a:defRPr>
            </a:lvl2pPr>
            <a:lvl3pPr>
              <a:defRPr sz="1000" b="0">
                <a:solidFill>
                  <a:srgbClr val="002060"/>
                </a:solidFill>
                <a:latin typeface="Arial" pitchFamily="34" charset="0"/>
                <a:cs typeface="Arial" pitchFamily="34" charset="0"/>
              </a:defRPr>
            </a:lvl3pPr>
            <a:lvl4pPr>
              <a:defRPr sz="1000" b="0">
                <a:solidFill>
                  <a:srgbClr val="002060"/>
                </a:solidFill>
                <a:latin typeface="Arial" pitchFamily="34" charset="0"/>
                <a:cs typeface="Arial" pitchFamily="34" charset="0"/>
              </a:defRPr>
            </a:lvl4pPr>
            <a:lvl5pPr>
              <a:defRPr sz="1000" b="0">
                <a:solidFill>
                  <a:srgbClr val="002060"/>
                </a:solidFill>
                <a:latin typeface="Arial" pitchFamily="34" charset="0"/>
                <a:cs typeface="Arial" pitchFamily="34" charset="0"/>
              </a:defRPr>
            </a:lvl5pPr>
          </a:lstStyle>
          <a:p>
            <a:pPr lvl="0"/>
            <a:endParaRPr lang="en-US" dirty="0" smtClean="0"/>
          </a:p>
          <a:p>
            <a:pPr lvl="0"/>
            <a:r>
              <a:rPr lang="en-US" dirty="0" smtClean="0"/>
              <a:t>Click to edit Master text styles</a:t>
            </a:r>
          </a:p>
        </p:txBody>
      </p:sp>
      <p:sp>
        <p:nvSpPr>
          <p:cNvPr id="8" name="Text Placeholder 9"/>
          <p:cNvSpPr>
            <a:spLocks noGrp="1"/>
          </p:cNvSpPr>
          <p:nvPr>
            <p:ph type="body" sz="quarter" idx="14"/>
          </p:nvPr>
        </p:nvSpPr>
        <p:spPr>
          <a:xfrm>
            <a:off x="4139951" y="6414325"/>
            <a:ext cx="5004049" cy="430887"/>
          </a:xfrm>
        </p:spPr>
        <p:txBody>
          <a:bodyPr anchor="b">
            <a:normAutofit/>
          </a:bodyPr>
          <a:lstStyle>
            <a:lvl1pPr algn="r">
              <a:buNone/>
              <a:defRPr sz="1000" b="0">
                <a:solidFill>
                  <a:srgbClr val="00446A"/>
                </a:solidFill>
                <a:latin typeface="Arial" pitchFamily="34" charset="0"/>
                <a:cs typeface="Arial" pitchFamily="34" charset="0"/>
              </a:defRPr>
            </a:lvl1pPr>
            <a:lvl2pPr>
              <a:defRPr sz="1000" b="0">
                <a:solidFill>
                  <a:srgbClr val="002060"/>
                </a:solidFill>
                <a:latin typeface="Arial" pitchFamily="34" charset="0"/>
                <a:cs typeface="Arial" pitchFamily="34" charset="0"/>
              </a:defRPr>
            </a:lvl2pPr>
            <a:lvl3pPr>
              <a:defRPr sz="1000" b="0">
                <a:solidFill>
                  <a:srgbClr val="002060"/>
                </a:solidFill>
                <a:latin typeface="Arial" pitchFamily="34" charset="0"/>
                <a:cs typeface="Arial" pitchFamily="34" charset="0"/>
              </a:defRPr>
            </a:lvl3pPr>
            <a:lvl4pPr>
              <a:defRPr sz="1000" b="0">
                <a:solidFill>
                  <a:srgbClr val="002060"/>
                </a:solidFill>
                <a:latin typeface="Arial" pitchFamily="34" charset="0"/>
                <a:cs typeface="Arial" pitchFamily="34" charset="0"/>
              </a:defRPr>
            </a:lvl4pPr>
            <a:lvl5pPr>
              <a:defRPr sz="1000" b="0">
                <a:solidFill>
                  <a:srgbClr val="002060"/>
                </a:solidFill>
                <a:latin typeface="Arial" pitchFamily="34" charset="0"/>
                <a:cs typeface="Arial" pitchFamily="34" charset="0"/>
              </a:defRPr>
            </a:lvl5pPr>
          </a:lstStyle>
          <a:p>
            <a:pPr lvl="0"/>
            <a:endParaRPr lang="en-US" dirty="0" smtClean="0"/>
          </a:p>
          <a:p>
            <a:pPr lvl="0"/>
            <a:r>
              <a:rPr lang="en-US" dirty="0" smtClean="0"/>
              <a:t>Click to edit Master text styles</a:t>
            </a:r>
          </a:p>
        </p:txBody>
      </p:sp>
      <p:sp>
        <p:nvSpPr>
          <p:cNvPr id="9" name="Title Placeholder 15"/>
          <p:cNvSpPr>
            <a:spLocks noGrp="1"/>
          </p:cNvSpPr>
          <p:nvPr>
            <p:ph type="title"/>
          </p:nvPr>
        </p:nvSpPr>
        <p:spPr>
          <a:xfrm>
            <a:off x="457200" y="116632"/>
            <a:ext cx="8229600" cy="1224136"/>
          </a:xfrm>
          <a:prstGeom prst="rect">
            <a:avLst/>
          </a:prstGeom>
        </p:spPr>
        <p:txBody>
          <a:bodyPr rtlCol="0">
            <a:normAutofit/>
          </a:bodyPr>
          <a:lstStyle/>
          <a:p>
            <a:r>
              <a:rPr lang="en-US" dirty="0" smtClean="0"/>
              <a:t>Click to edit Master title style</a:t>
            </a:r>
            <a:endParaRPr lang="en-GB" dirty="0"/>
          </a:p>
        </p:txBody>
      </p:sp>
    </p:spTree>
    <p:extLst>
      <p:ext uri="{BB962C8B-B14F-4D97-AF65-F5344CB8AC3E}">
        <p14:creationId xmlns:p14="http://schemas.microsoft.com/office/powerpoint/2010/main" val="2281330054"/>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7" name="Text Placeholder 9"/>
          <p:cNvSpPr>
            <a:spLocks noGrp="1"/>
          </p:cNvSpPr>
          <p:nvPr>
            <p:ph type="body" sz="quarter" idx="13"/>
          </p:nvPr>
        </p:nvSpPr>
        <p:spPr>
          <a:xfrm>
            <a:off x="35506" y="6415277"/>
            <a:ext cx="7087343" cy="430887"/>
          </a:xfrm>
        </p:spPr>
        <p:txBody>
          <a:bodyPr anchor="b">
            <a:noAutofit/>
          </a:bodyPr>
          <a:lstStyle>
            <a:lvl1pPr marL="0" indent="0">
              <a:spcBef>
                <a:spcPts val="0"/>
              </a:spcBef>
              <a:buNone/>
              <a:defRPr sz="1000" b="0">
                <a:solidFill>
                  <a:srgbClr val="00446A"/>
                </a:solidFill>
                <a:latin typeface="Arial" pitchFamily="34" charset="0"/>
                <a:cs typeface="Arial" pitchFamily="34" charset="0"/>
              </a:defRPr>
            </a:lvl1pPr>
            <a:lvl2pPr>
              <a:defRPr sz="1000" b="0">
                <a:solidFill>
                  <a:srgbClr val="002060"/>
                </a:solidFill>
                <a:latin typeface="Arial" pitchFamily="34" charset="0"/>
                <a:cs typeface="Arial" pitchFamily="34" charset="0"/>
              </a:defRPr>
            </a:lvl2pPr>
            <a:lvl3pPr>
              <a:defRPr sz="1000" b="0">
                <a:solidFill>
                  <a:srgbClr val="002060"/>
                </a:solidFill>
                <a:latin typeface="Arial" pitchFamily="34" charset="0"/>
                <a:cs typeface="Arial" pitchFamily="34" charset="0"/>
              </a:defRPr>
            </a:lvl3pPr>
            <a:lvl4pPr>
              <a:defRPr sz="1000" b="0">
                <a:solidFill>
                  <a:srgbClr val="002060"/>
                </a:solidFill>
                <a:latin typeface="Arial" pitchFamily="34" charset="0"/>
                <a:cs typeface="Arial" pitchFamily="34" charset="0"/>
              </a:defRPr>
            </a:lvl4pPr>
            <a:lvl5pPr>
              <a:defRPr sz="1000" b="0">
                <a:solidFill>
                  <a:srgbClr val="002060"/>
                </a:solidFill>
                <a:latin typeface="Arial" pitchFamily="34" charset="0"/>
                <a:cs typeface="Arial" pitchFamily="34" charset="0"/>
              </a:defRPr>
            </a:lvl5pPr>
          </a:lstStyle>
          <a:p>
            <a:pPr lvl="0"/>
            <a:endParaRPr lang="en-US" dirty="0" smtClean="0"/>
          </a:p>
          <a:p>
            <a:pPr lvl="0"/>
            <a:r>
              <a:rPr lang="en-US" dirty="0" smtClean="0"/>
              <a:t>Click to edit Master text styles</a:t>
            </a:r>
          </a:p>
        </p:txBody>
      </p:sp>
      <p:sp>
        <p:nvSpPr>
          <p:cNvPr id="8" name="Text Placeholder 9"/>
          <p:cNvSpPr>
            <a:spLocks noGrp="1"/>
          </p:cNvSpPr>
          <p:nvPr>
            <p:ph type="body" sz="quarter" idx="14"/>
          </p:nvPr>
        </p:nvSpPr>
        <p:spPr>
          <a:xfrm>
            <a:off x="4139951" y="6414325"/>
            <a:ext cx="5004049" cy="430887"/>
          </a:xfrm>
        </p:spPr>
        <p:txBody>
          <a:bodyPr anchor="b">
            <a:normAutofit/>
          </a:bodyPr>
          <a:lstStyle>
            <a:lvl1pPr algn="r">
              <a:buNone/>
              <a:defRPr sz="1000" b="0">
                <a:solidFill>
                  <a:srgbClr val="00446A"/>
                </a:solidFill>
                <a:latin typeface="Arial" pitchFamily="34" charset="0"/>
                <a:cs typeface="Arial" pitchFamily="34" charset="0"/>
              </a:defRPr>
            </a:lvl1pPr>
            <a:lvl2pPr>
              <a:defRPr sz="1000" b="0">
                <a:solidFill>
                  <a:srgbClr val="002060"/>
                </a:solidFill>
                <a:latin typeface="Arial" pitchFamily="34" charset="0"/>
                <a:cs typeface="Arial" pitchFamily="34" charset="0"/>
              </a:defRPr>
            </a:lvl2pPr>
            <a:lvl3pPr>
              <a:defRPr sz="1000" b="0">
                <a:solidFill>
                  <a:srgbClr val="002060"/>
                </a:solidFill>
                <a:latin typeface="Arial" pitchFamily="34" charset="0"/>
                <a:cs typeface="Arial" pitchFamily="34" charset="0"/>
              </a:defRPr>
            </a:lvl3pPr>
            <a:lvl4pPr>
              <a:defRPr sz="1000" b="0">
                <a:solidFill>
                  <a:srgbClr val="002060"/>
                </a:solidFill>
                <a:latin typeface="Arial" pitchFamily="34" charset="0"/>
                <a:cs typeface="Arial" pitchFamily="34" charset="0"/>
              </a:defRPr>
            </a:lvl4pPr>
            <a:lvl5pPr>
              <a:defRPr sz="1000" b="0">
                <a:solidFill>
                  <a:srgbClr val="002060"/>
                </a:solidFill>
                <a:latin typeface="Arial" pitchFamily="34" charset="0"/>
                <a:cs typeface="Arial" pitchFamily="34" charset="0"/>
              </a:defRPr>
            </a:lvl5pPr>
          </a:lstStyle>
          <a:p>
            <a:pPr lvl="0"/>
            <a:endParaRPr lang="en-US" dirty="0" smtClean="0"/>
          </a:p>
          <a:p>
            <a:pPr lvl="0"/>
            <a:r>
              <a:rPr lang="en-US" dirty="0" smtClean="0"/>
              <a:t>Click to edit Master text styles</a:t>
            </a:r>
          </a:p>
        </p:txBody>
      </p:sp>
      <p:sp>
        <p:nvSpPr>
          <p:cNvPr id="9" name="Title Placeholder 15"/>
          <p:cNvSpPr>
            <a:spLocks noGrp="1"/>
          </p:cNvSpPr>
          <p:nvPr>
            <p:ph type="title"/>
          </p:nvPr>
        </p:nvSpPr>
        <p:spPr>
          <a:xfrm>
            <a:off x="457200" y="116632"/>
            <a:ext cx="8229600" cy="1224136"/>
          </a:xfrm>
          <a:prstGeom prst="rect">
            <a:avLst/>
          </a:prstGeom>
        </p:spPr>
        <p:txBody>
          <a:bodyPr rtlCol="0">
            <a:normAutofit/>
          </a:bodyPr>
          <a:lstStyle/>
          <a:p>
            <a:r>
              <a:rPr lang="en-US" dirty="0" smtClean="0"/>
              <a:t>Click to edit Master title style</a:t>
            </a:r>
            <a:endParaRPr lang="en-GB" dirty="0"/>
          </a:p>
        </p:txBody>
      </p:sp>
    </p:spTree>
    <p:extLst>
      <p:ext uri="{BB962C8B-B14F-4D97-AF65-F5344CB8AC3E}">
        <p14:creationId xmlns:p14="http://schemas.microsoft.com/office/powerpoint/2010/main" val="2281330054"/>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7" name="Text Placeholder 9"/>
          <p:cNvSpPr>
            <a:spLocks noGrp="1"/>
          </p:cNvSpPr>
          <p:nvPr>
            <p:ph type="body" sz="quarter" idx="13"/>
          </p:nvPr>
        </p:nvSpPr>
        <p:spPr>
          <a:xfrm>
            <a:off x="35506" y="6415277"/>
            <a:ext cx="7087343" cy="430887"/>
          </a:xfrm>
        </p:spPr>
        <p:txBody>
          <a:bodyPr anchor="b">
            <a:noAutofit/>
          </a:bodyPr>
          <a:lstStyle>
            <a:lvl1pPr marL="0" indent="0">
              <a:spcBef>
                <a:spcPts val="0"/>
              </a:spcBef>
              <a:buNone/>
              <a:defRPr sz="1000" b="0">
                <a:solidFill>
                  <a:srgbClr val="00446A"/>
                </a:solidFill>
                <a:latin typeface="Arial" pitchFamily="34" charset="0"/>
                <a:cs typeface="Arial" pitchFamily="34" charset="0"/>
              </a:defRPr>
            </a:lvl1pPr>
            <a:lvl2pPr>
              <a:defRPr sz="1000" b="0">
                <a:solidFill>
                  <a:srgbClr val="002060"/>
                </a:solidFill>
                <a:latin typeface="Arial" pitchFamily="34" charset="0"/>
                <a:cs typeface="Arial" pitchFamily="34" charset="0"/>
              </a:defRPr>
            </a:lvl2pPr>
            <a:lvl3pPr>
              <a:defRPr sz="1000" b="0">
                <a:solidFill>
                  <a:srgbClr val="002060"/>
                </a:solidFill>
                <a:latin typeface="Arial" pitchFamily="34" charset="0"/>
                <a:cs typeface="Arial" pitchFamily="34" charset="0"/>
              </a:defRPr>
            </a:lvl3pPr>
            <a:lvl4pPr>
              <a:defRPr sz="1000" b="0">
                <a:solidFill>
                  <a:srgbClr val="002060"/>
                </a:solidFill>
                <a:latin typeface="Arial" pitchFamily="34" charset="0"/>
                <a:cs typeface="Arial" pitchFamily="34" charset="0"/>
              </a:defRPr>
            </a:lvl4pPr>
            <a:lvl5pPr>
              <a:defRPr sz="1000" b="0">
                <a:solidFill>
                  <a:srgbClr val="002060"/>
                </a:solidFill>
                <a:latin typeface="Arial" pitchFamily="34" charset="0"/>
                <a:cs typeface="Arial" pitchFamily="34" charset="0"/>
              </a:defRPr>
            </a:lvl5pPr>
          </a:lstStyle>
          <a:p>
            <a:pPr lvl="0"/>
            <a:endParaRPr lang="en-US" dirty="0" smtClean="0"/>
          </a:p>
          <a:p>
            <a:pPr lvl="0"/>
            <a:r>
              <a:rPr lang="en-US" dirty="0" smtClean="0"/>
              <a:t>Click to edit Master text styles</a:t>
            </a:r>
          </a:p>
        </p:txBody>
      </p:sp>
      <p:sp>
        <p:nvSpPr>
          <p:cNvPr id="8" name="Text Placeholder 9"/>
          <p:cNvSpPr>
            <a:spLocks noGrp="1"/>
          </p:cNvSpPr>
          <p:nvPr>
            <p:ph type="body" sz="quarter" idx="14"/>
          </p:nvPr>
        </p:nvSpPr>
        <p:spPr>
          <a:xfrm>
            <a:off x="4139951" y="6414325"/>
            <a:ext cx="5004049" cy="430887"/>
          </a:xfrm>
        </p:spPr>
        <p:txBody>
          <a:bodyPr anchor="b">
            <a:normAutofit/>
          </a:bodyPr>
          <a:lstStyle>
            <a:lvl1pPr algn="r">
              <a:buNone/>
              <a:defRPr sz="1000" b="0">
                <a:solidFill>
                  <a:srgbClr val="00446A"/>
                </a:solidFill>
                <a:latin typeface="Arial" pitchFamily="34" charset="0"/>
                <a:cs typeface="Arial" pitchFamily="34" charset="0"/>
              </a:defRPr>
            </a:lvl1pPr>
            <a:lvl2pPr>
              <a:defRPr sz="1000" b="0">
                <a:solidFill>
                  <a:srgbClr val="002060"/>
                </a:solidFill>
                <a:latin typeface="Arial" pitchFamily="34" charset="0"/>
                <a:cs typeface="Arial" pitchFamily="34" charset="0"/>
              </a:defRPr>
            </a:lvl2pPr>
            <a:lvl3pPr>
              <a:defRPr sz="1000" b="0">
                <a:solidFill>
                  <a:srgbClr val="002060"/>
                </a:solidFill>
                <a:latin typeface="Arial" pitchFamily="34" charset="0"/>
                <a:cs typeface="Arial" pitchFamily="34" charset="0"/>
              </a:defRPr>
            </a:lvl3pPr>
            <a:lvl4pPr>
              <a:defRPr sz="1000" b="0">
                <a:solidFill>
                  <a:srgbClr val="002060"/>
                </a:solidFill>
                <a:latin typeface="Arial" pitchFamily="34" charset="0"/>
                <a:cs typeface="Arial" pitchFamily="34" charset="0"/>
              </a:defRPr>
            </a:lvl4pPr>
            <a:lvl5pPr>
              <a:defRPr sz="1000" b="0">
                <a:solidFill>
                  <a:srgbClr val="002060"/>
                </a:solidFill>
                <a:latin typeface="Arial" pitchFamily="34" charset="0"/>
                <a:cs typeface="Arial" pitchFamily="34" charset="0"/>
              </a:defRPr>
            </a:lvl5pPr>
          </a:lstStyle>
          <a:p>
            <a:pPr lvl="0"/>
            <a:endParaRPr lang="en-US" dirty="0" smtClean="0"/>
          </a:p>
          <a:p>
            <a:pPr lvl="0"/>
            <a:r>
              <a:rPr lang="en-US" dirty="0" smtClean="0"/>
              <a:t>Click to edit Master text styles</a:t>
            </a:r>
          </a:p>
        </p:txBody>
      </p:sp>
      <p:sp>
        <p:nvSpPr>
          <p:cNvPr id="9" name="Title Placeholder 15"/>
          <p:cNvSpPr>
            <a:spLocks noGrp="1"/>
          </p:cNvSpPr>
          <p:nvPr>
            <p:ph type="title"/>
          </p:nvPr>
        </p:nvSpPr>
        <p:spPr>
          <a:xfrm>
            <a:off x="457200" y="116632"/>
            <a:ext cx="8229600" cy="1224136"/>
          </a:xfrm>
          <a:prstGeom prst="rect">
            <a:avLst/>
          </a:prstGeom>
        </p:spPr>
        <p:txBody>
          <a:bodyPr rtlCol="0">
            <a:normAutofit/>
          </a:bodyPr>
          <a:lstStyle/>
          <a:p>
            <a:r>
              <a:rPr lang="en-US" dirty="0" smtClean="0"/>
              <a:t>Click to edit Master title style</a:t>
            </a:r>
            <a:endParaRPr lang="en-GB" dirty="0"/>
          </a:p>
        </p:txBody>
      </p:sp>
    </p:spTree>
    <p:extLst>
      <p:ext uri="{BB962C8B-B14F-4D97-AF65-F5344CB8AC3E}">
        <p14:creationId xmlns:p14="http://schemas.microsoft.com/office/powerpoint/2010/main" val="2281330054"/>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7" name="Text Placeholder 9"/>
          <p:cNvSpPr>
            <a:spLocks noGrp="1"/>
          </p:cNvSpPr>
          <p:nvPr>
            <p:ph type="body" sz="quarter" idx="13"/>
          </p:nvPr>
        </p:nvSpPr>
        <p:spPr>
          <a:xfrm>
            <a:off x="35506" y="6415277"/>
            <a:ext cx="7087343" cy="430887"/>
          </a:xfrm>
        </p:spPr>
        <p:txBody>
          <a:bodyPr anchor="b">
            <a:noAutofit/>
          </a:bodyPr>
          <a:lstStyle>
            <a:lvl1pPr marL="0" indent="0">
              <a:spcBef>
                <a:spcPts val="0"/>
              </a:spcBef>
              <a:buNone/>
              <a:defRPr sz="1000" b="0">
                <a:solidFill>
                  <a:srgbClr val="00446A"/>
                </a:solidFill>
                <a:latin typeface="Arial" pitchFamily="34" charset="0"/>
                <a:cs typeface="Arial" pitchFamily="34" charset="0"/>
              </a:defRPr>
            </a:lvl1pPr>
            <a:lvl2pPr>
              <a:defRPr sz="1000" b="0">
                <a:solidFill>
                  <a:srgbClr val="002060"/>
                </a:solidFill>
                <a:latin typeface="Arial" pitchFamily="34" charset="0"/>
                <a:cs typeface="Arial" pitchFamily="34" charset="0"/>
              </a:defRPr>
            </a:lvl2pPr>
            <a:lvl3pPr>
              <a:defRPr sz="1000" b="0">
                <a:solidFill>
                  <a:srgbClr val="002060"/>
                </a:solidFill>
                <a:latin typeface="Arial" pitchFamily="34" charset="0"/>
                <a:cs typeface="Arial" pitchFamily="34" charset="0"/>
              </a:defRPr>
            </a:lvl3pPr>
            <a:lvl4pPr>
              <a:defRPr sz="1000" b="0">
                <a:solidFill>
                  <a:srgbClr val="002060"/>
                </a:solidFill>
                <a:latin typeface="Arial" pitchFamily="34" charset="0"/>
                <a:cs typeface="Arial" pitchFamily="34" charset="0"/>
              </a:defRPr>
            </a:lvl4pPr>
            <a:lvl5pPr>
              <a:defRPr sz="1000" b="0">
                <a:solidFill>
                  <a:srgbClr val="002060"/>
                </a:solidFill>
                <a:latin typeface="Arial" pitchFamily="34" charset="0"/>
                <a:cs typeface="Arial" pitchFamily="34" charset="0"/>
              </a:defRPr>
            </a:lvl5pPr>
          </a:lstStyle>
          <a:p>
            <a:pPr lvl="0"/>
            <a:endParaRPr lang="en-US" dirty="0" smtClean="0"/>
          </a:p>
          <a:p>
            <a:pPr lvl="0"/>
            <a:r>
              <a:rPr lang="en-US" dirty="0" smtClean="0"/>
              <a:t>Click to edit Master text styles</a:t>
            </a:r>
          </a:p>
        </p:txBody>
      </p:sp>
      <p:sp>
        <p:nvSpPr>
          <p:cNvPr id="8" name="Text Placeholder 9"/>
          <p:cNvSpPr>
            <a:spLocks noGrp="1"/>
          </p:cNvSpPr>
          <p:nvPr>
            <p:ph type="body" sz="quarter" idx="14"/>
          </p:nvPr>
        </p:nvSpPr>
        <p:spPr>
          <a:xfrm>
            <a:off x="4139951" y="6414325"/>
            <a:ext cx="5004049" cy="430887"/>
          </a:xfrm>
        </p:spPr>
        <p:txBody>
          <a:bodyPr anchor="b">
            <a:normAutofit/>
          </a:bodyPr>
          <a:lstStyle>
            <a:lvl1pPr algn="r">
              <a:buNone/>
              <a:defRPr sz="1000" b="0">
                <a:solidFill>
                  <a:srgbClr val="00446A"/>
                </a:solidFill>
                <a:latin typeface="Arial" pitchFamily="34" charset="0"/>
                <a:cs typeface="Arial" pitchFamily="34" charset="0"/>
              </a:defRPr>
            </a:lvl1pPr>
            <a:lvl2pPr>
              <a:defRPr sz="1000" b="0">
                <a:solidFill>
                  <a:srgbClr val="002060"/>
                </a:solidFill>
                <a:latin typeface="Arial" pitchFamily="34" charset="0"/>
                <a:cs typeface="Arial" pitchFamily="34" charset="0"/>
              </a:defRPr>
            </a:lvl2pPr>
            <a:lvl3pPr>
              <a:defRPr sz="1000" b="0">
                <a:solidFill>
                  <a:srgbClr val="002060"/>
                </a:solidFill>
                <a:latin typeface="Arial" pitchFamily="34" charset="0"/>
                <a:cs typeface="Arial" pitchFamily="34" charset="0"/>
              </a:defRPr>
            </a:lvl3pPr>
            <a:lvl4pPr>
              <a:defRPr sz="1000" b="0">
                <a:solidFill>
                  <a:srgbClr val="002060"/>
                </a:solidFill>
                <a:latin typeface="Arial" pitchFamily="34" charset="0"/>
                <a:cs typeface="Arial" pitchFamily="34" charset="0"/>
              </a:defRPr>
            </a:lvl4pPr>
            <a:lvl5pPr>
              <a:defRPr sz="1000" b="0">
                <a:solidFill>
                  <a:srgbClr val="002060"/>
                </a:solidFill>
                <a:latin typeface="Arial" pitchFamily="34" charset="0"/>
                <a:cs typeface="Arial" pitchFamily="34" charset="0"/>
              </a:defRPr>
            </a:lvl5pPr>
          </a:lstStyle>
          <a:p>
            <a:pPr lvl="0"/>
            <a:endParaRPr lang="en-US" dirty="0" smtClean="0"/>
          </a:p>
          <a:p>
            <a:pPr lvl="0"/>
            <a:r>
              <a:rPr lang="en-US" dirty="0" smtClean="0"/>
              <a:t>Click to edit Master text styles</a:t>
            </a:r>
          </a:p>
        </p:txBody>
      </p:sp>
      <p:sp>
        <p:nvSpPr>
          <p:cNvPr id="9" name="Title Placeholder 15"/>
          <p:cNvSpPr>
            <a:spLocks noGrp="1"/>
          </p:cNvSpPr>
          <p:nvPr>
            <p:ph type="title"/>
          </p:nvPr>
        </p:nvSpPr>
        <p:spPr>
          <a:xfrm>
            <a:off x="457200" y="116632"/>
            <a:ext cx="8229600" cy="1224136"/>
          </a:xfrm>
          <a:prstGeom prst="rect">
            <a:avLst/>
          </a:prstGeom>
        </p:spPr>
        <p:txBody>
          <a:bodyPr rtlCol="0">
            <a:normAutofit/>
          </a:bodyPr>
          <a:lstStyle/>
          <a:p>
            <a:r>
              <a:rPr lang="en-US" dirty="0" smtClean="0"/>
              <a:t>Click to edit Master title style</a:t>
            </a:r>
            <a:endParaRPr lang="en-GB" dirty="0"/>
          </a:p>
        </p:txBody>
      </p:sp>
    </p:spTree>
    <p:extLst>
      <p:ext uri="{BB962C8B-B14F-4D97-AF65-F5344CB8AC3E}">
        <p14:creationId xmlns:p14="http://schemas.microsoft.com/office/powerpoint/2010/main" val="1831197543"/>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7" name="Text Placeholder 9"/>
          <p:cNvSpPr>
            <a:spLocks noGrp="1"/>
          </p:cNvSpPr>
          <p:nvPr>
            <p:ph type="body" sz="quarter" idx="13"/>
          </p:nvPr>
        </p:nvSpPr>
        <p:spPr>
          <a:xfrm>
            <a:off x="35506" y="6415277"/>
            <a:ext cx="7087343" cy="430887"/>
          </a:xfrm>
        </p:spPr>
        <p:txBody>
          <a:bodyPr anchor="b">
            <a:noAutofit/>
          </a:bodyPr>
          <a:lstStyle>
            <a:lvl1pPr marL="0" indent="0">
              <a:spcBef>
                <a:spcPts val="0"/>
              </a:spcBef>
              <a:buNone/>
              <a:defRPr sz="1000" b="0">
                <a:solidFill>
                  <a:srgbClr val="00446A"/>
                </a:solidFill>
                <a:latin typeface="Arial" pitchFamily="34" charset="0"/>
                <a:cs typeface="Arial" pitchFamily="34" charset="0"/>
              </a:defRPr>
            </a:lvl1pPr>
            <a:lvl2pPr>
              <a:defRPr sz="1000" b="0">
                <a:solidFill>
                  <a:srgbClr val="002060"/>
                </a:solidFill>
                <a:latin typeface="Arial" pitchFamily="34" charset="0"/>
                <a:cs typeface="Arial" pitchFamily="34" charset="0"/>
              </a:defRPr>
            </a:lvl2pPr>
            <a:lvl3pPr>
              <a:defRPr sz="1000" b="0">
                <a:solidFill>
                  <a:srgbClr val="002060"/>
                </a:solidFill>
                <a:latin typeface="Arial" pitchFamily="34" charset="0"/>
                <a:cs typeface="Arial" pitchFamily="34" charset="0"/>
              </a:defRPr>
            </a:lvl3pPr>
            <a:lvl4pPr>
              <a:defRPr sz="1000" b="0">
                <a:solidFill>
                  <a:srgbClr val="002060"/>
                </a:solidFill>
                <a:latin typeface="Arial" pitchFamily="34" charset="0"/>
                <a:cs typeface="Arial" pitchFamily="34" charset="0"/>
              </a:defRPr>
            </a:lvl4pPr>
            <a:lvl5pPr>
              <a:defRPr sz="1000" b="0">
                <a:solidFill>
                  <a:srgbClr val="002060"/>
                </a:solidFill>
                <a:latin typeface="Arial" pitchFamily="34" charset="0"/>
                <a:cs typeface="Arial" pitchFamily="34" charset="0"/>
              </a:defRPr>
            </a:lvl5pPr>
          </a:lstStyle>
          <a:p>
            <a:pPr lvl="0"/>
            <a:endParaRPr lang="en-US" dirty="0" smtClean="0"/>
          </a:p>
          <a:p>
            <a:pPr lvl="0"/>
            <a:r>
              <a:rPr lang="en-US" dirty="0" smtClean="0"/>
              <a:t>Click to edit Master text styles</a:t>
            </a:r>
          </a:p>
        </p:txBody>
      </p:sp>
      <p:sp>
        <p:nvSpPr>
          <p:cNvPr id="8" name="Text Placeholder 9"/>
          <p:cNvSpPr>
            <a:spLocks noGrp="1"/>
          </p:cNvSpPr>
          <p:nvPr>
            <p:ph type="body" sz="quarter" idx="14"/>
          </p:nvPr>
        </p:nvSpPr>
        <p:spPr>
          <a:xfrm>
            <a:off x="4139951" y="6414325"/>
            <a:ext cx="5004049" cy="430887"/>
          </a:xfrm>
        </p:spPr>
        <p:txBody>
          <a:bodyPr anchor="b">
            <a:normAutofit/>
          </a:bodyPr>
          <a:lstStyle>
            <a:lvl1pPr algn="r">
              <a:buNone/>
              <a:defRPr sz="1000" b="0">
                <a:solidFill>
                  <a:srgbClr val="00446A"/>
                </a:solidFill>
                <a:latin typeface="Arial" pitchFamily="34" charset="0"/>
                <a:cs typeface="Arial" pitchFamily="34" charset="0"/>
              </a:defRPr>
            </a:lvl1pPr>
            <a:lvl2pPr>
              <a:defRPr sz="1000" b="0">
                <a:solidFill>
                  <a:srgbClr val="002060"/>
                </a:solidFill>
                <a:latin typeface="Arial" pitchFamily="34" charset="0"/>
                <a:cs typeface="Arial" pitchFamily="34" charset="0"/>
              </a:defRPr>
            </a:lvl2pPr>
            <a:lvl3pPr>
              <a:defRPr sz="1000" b="0">
                <a:solidFill>
                  <a:srgbClr val="002060"/>
                </a:solidFill>
                <a:latin typeface="Arial" pitchFamily="34" charset="0"/>
                <a:cs typeface="Arial" pitchFamily="34" charset="0"/>
              </a:defRPr>
            </a:lvl3pPr>
            <a:lvl4pPr>
              <a:defRPr sz="1000" b="0">
                <a:solidFill>
                  <a:srgbClr val="002060"/>
                </a:solidFill>
                <a:latin typeface="Arial" pitchFamily="34" charset="0"/>
                <a:cs typeface="Arial" pitchFamily="34" charset="0"/>
              </a:defRPr>
            </a:lvl4pPr>
            <a:lvl5pPr>
              <a:defRPr sz="1000" b="0">
                <a:solidFill>
                  <a:srgbClr val="002060"/>
                </a:solidFill>
                <a:latin typeface="Arial" pitchFamily="34" charset="0"/>
                <a:cs typeface="Arial" pitchFamily="34" charset="0"/>
              </a:defRPr>
            </a:lvl5pPr>
          </a:lstStyle>
          <a:p>
            <a:pPr lvl="0"/>
            <a:endParaRPr lang="en-US" dirty="0" smtClean="0"/>
          </a:p>
          <a:p>
            <a:pPr lvl="0"/>
            <a:r>
              <a:rPr lang="en-US" dirty="0" smtClean="0"/>
              <a:t>Click to edit Master text styles</a:t>
            </a:r>
          </a:p>
        </p:txBody>
      </p:sp>
      <p:sp>
        <p:nvSpPr>
          <p:cNvPr id="9" name="Title Placeholder 15"/>
          <p:cNvSpPr>
            <a:spLocks noGrp="1"/>
          </p:cNvSpPr>
          <p:nvPr>
            <p:ph type="title"/>
          </p:nvPr>
        </p:nvSpPr>
        <p:spPr>
          <a:xfrm>
            <a:off x="457200" y="116632"/>
            <a:ext cx="8229600" cy="1224136"/>
          </a:xfrm>
          <a:prstGeom prst="rect">
            <a:avLst/>
          </a:prstGeom>
        </p:spPr>
        <p:txBody>
          <a:bodyPr rtlCol="0">
            <a:normAutofit/>
          </a:bodyPr>
          <a:lstStyle/>
          <a:p>
            <a:r>
              <a:rPr lang="en-US" dirty="0" smtClean="0"/>
              <a:t>Click to edit Master title style</a:t>
            </a:r>
            <a:endParaRPr lang="en-GB" dirty="0"/>
          </a:p>
        </p:txBody>
      </p:sp>
    </p:spTree>
    <p:extLst>
      <p:ext uri="{BB962C8B-B14F-4D97-AF65-F5344CB8AC3E}">
        <p14:creationId xmlns:p14="http://schemas.microsoft.com/office/powerpoint/2010/main" val="1371906579"/>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10" name="Rectangle 9"/>
          <p:cNvSpPr/>
          <p:nvPr userDrawn="1"/>
        </p:nvSpPr>
        <p:spPr>
          <a:xfrm>
            <a:off x="8901043" y="0"/>
            <a:ext cx="24295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64592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6"/>
          <p:cNvSpPr/>
          <p:nvPr userDrawn="1"/>
        </p:nvSpPr>
        <p:spPr>
          <a:xfrm>
            <a:off x="0" y="0"/>
            <a:ext cx="9144000" cy="6240463"/>
          </a:xfrm>
          <a:prstGeom prst="rect">
            <a:avLst/>
          </a:prstGeom>
          <a:solidFill>
            <a:srgbClr val="00446A"/>
          </a:solidFill>
          <a:ln>
            <a:solidFill>
              <a:srgbClr val="00446A"/>
            </a:solid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a:endParaRPr>
          </a:p>
        </p:txBody>
      </p:sp>
      <p:sp>
        <p:nvSpPr>
          <p:cNvPr id="5" name="Rectangle 7"/>
          <p:cNvSpPr/>
          <p:nvPr userDrawn="1"/>
        </p:nvSpPr>
        <p:spPr>
          <a:xfrm>
            <a:off x="0" y="6189663"/>
            <a:ext cx="9144000" cy="58737"/>
          </a:xfrm>
          <a:prstGeom prst="rect">
            <a:avLst/>
          </a:prstGeom>
          <a:solidFill>
            <a:srgbClr val="F26649"/>
          </a:solidFill>
          <a:ln w="9525" cap="flat" cmpd="sng" algn="ctr">
            <a:solidFill>
              <a:srgbClr val="E25326">
                <a:shade val="95000"/>
                <a:satMod val="105000"/>
              </a:srgbClr>
            </a:solidFill>
            <a:prstDash val="solid"/>
          </a:ln>
          <a:effectLst>
            <a:outerShdw blurRad="40000" dist="23000" dir="5400000" rotWithShape="0">
              <a:srgbClr val="000000">
                <a:alpha val="35000"/>
              </a:srgbClr>
            </a:outerShdw>
          </a:effectLst>
        </p:spPr>
        <p:txBody>
          <a:bodyPr anchor="ctr"/>
          <a:lstStyle/>
          <a:p>
            <a:pPr algn="ctr" defTabSz="914400" fontAlgn="base">
              <a:spcBef>
                <a:spcPct val="0"/>
              </a:spcBef>
              <a:spcAft>
                <a:spcPct val="0"/>
              </a:spcAft>
              <a:defRPr/>
            </a:pPr>
            <a:endParaRPr lang="en-US">
              <a:solidFill>
                <a:srgbClr val="FFFFFF"/>
              </a:solidFill>
              <a:latin typeface="Arial" charset="0"/>
              <a:cs typeface="Arial" charset="0"/>
            </a:endParaRPr>
          </a:p>
        </p:txBody>
      </p:sp>
      <p:sp>
        <p:nvSpPr>
          <p:cNvPr id="2" name="Title 1"/>
          <p:cNvSpPr>
            <a:spLocks noGrp="1"/>
          </p:cNvSpPr>
          <p:nvPr>
            <p:ph type="ctrTitle"/>
          </p:nvPr>
        </p:nvSpPr>
        <p:spPr>
          <a:xfrm>
            <a:off x="685800" y="2130425"/>
            <a:ext cx="7772400" cy="1470025"/>
          </a:xfrm>
          <a:prstGeom prst="rect">
            <a:avLst/>
          </a:prstGeom>
        </p:spPr>
        <p:txBody>
          <a:bodyPr>
            <a:normAutofit/>
          </a:bodyPr>
          <a:lstStyle>
            <a:lvl1pPr algn="ctr">
              <a:defRPr sz="4000">
                <a:solidFill>
                  <a:schemeClr val="bg1"/>
                </a:solidFill>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Tree>
    <p:extLst>
      <p:ext uri="{BB962C8B-B14F-4D97-AF65-F5344CB8AC3E}">
        <p14:creationId xmlns:p14="http://schemas.microsoft.com/office/powerpoint/2010/main" val="22641176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7" name="Text Placeholder 9"/>
          <p:cNvSpPr>
            <a:spLocks noGrp="1"/>
          </p:cNvSpPr>
          <p:nvPr>
            <p:ph type="body" sz="quarter" idx="13"/>
          </p:nvPr>
        </p:nvSpPr>
        <p:spPr>
          <a:xfrm>
            <a:off x="-1" y="6427113"/>
            <a:ext cx="5004049" cy="430887"/>
          </a:xfrm>
        </p:spPr>
        <p:txBody>
          <a:bodyPr anchor="b">
            <a:normAutofit/>
          </a:bodyPr>
          <a:lstStyle>
            <a:lvl1pPr>
              <a:buNone/>
              <a:defRPr sz="1000" b="1">
                <a:solidFill>
                  <a:srgbClr val="002060"/>
                </a:solidFill>
                <a:latin typeface="Arial" pitchFamily="34" charset="0"/>
                <a:cs typeface="Arial" pitchFamily="34" charset="0"/>
              </a:defRPr>
            </a:lvl1pPr>
            <a:lvl2pPr>
              <a:defRPr sz="1000" b="0">
                <a:solidFill>
                  <a:srgbClr val="002060"/>
                </a:solidFill>
                <a:latin typeface="Arial" pitchFamily="34" charset="0"/>
                <a:cs typeface="Arial" pitchFamily="34" charset="0"/>
              </a:defRPr>
            </a:lvl2pPr>
            <a:lvl3pPr>
              <a:defRPr sz="1000" b="0">
                <a:solidFill>
                  <a:srgbClr val="002060"/>
                </a:solidFill>
                <a:latin typeface="Arial" pitchFamily="34" charset="0"/>
                <a:cs typeface="Arial" pitchFamily="34" charset="0"/>
              </a:defRPr>
            </a:lvl3pPr>
            <a:lvl4pPr>
              <a:defRPr sz="1000" b="0">
                <a:solidFill>
                  <a:srgbClr val="002060"/>
                </a:solidFill>
                <a:latin typeface="Arial" pitchFamily="34" charset="0"/>
                <a:cs typeface="Arial" pitchFamily="34" charset="0"/>
              </a:defRPr>
            </a:lvl4pPr>
            <a:lvl5pPr>
              <a:defRPr sz="1000" b="0">
                <a:solidFill>
                  <a:srgbClr val="002060"/>
                </a:solidFill>
                <a:latin typeface="Arial" pitchFamily="34" charset="0"/>
                <a:cs typeface="Arial" pitchFamily="34" charset="0"/>
              </a:defRPr>
            </a:lvl5pPr>
          </a:lstStyle>
          <a:p>
            <a:pPr lvl="0"/>
            <a:endParaRPr lang="en-US" dirty="0" smtClean="0"/>
          </a:p>
          <a:p>
            <a:pPr lvl="0"/>
            <a:r>
              <a:rPr lang="en-US" dirty="0" smtClean="0"/>
              <a:t>Click to edit Master text styles</a:t>
            </a:r>
          </a:p>
        </p:txBody>
      </p:sp>
      <p:sp>
        <p:nvSpPr>
          <p:cNvPr id="8" name="Text Placeholder 9"/>
          <p:cNvSpPr>
            <a:spLocks noGrp="1"/>
          </p:cNvSpPr>
          <p:nvPr>
            <p:ph type="body" sz="quarter" idx="14"/>
          </p:nvPr>
        </p:nvSpPr>
        <p:spPr>
          <a:xfrm>
            <a:off x="4139951" y="6427113"/>
            <a:ext cx="5004049" cy="430887"/>
          </a:xfrm>
        </p:spPr>
        <p:txBody>
          <a:bodyPr anchor="b">
            <a:normAutofit/>
          </a:bodyPr>
          <a:lstStyle>
            <a:lvl1pPr algn="r">
              <a:buNone/>
              <a:defRPr sz="1000" b="1">
                <a:solidFill>
                  <a:srgbClr val="00446A"/>
                </a:solidFill>
                <a:latin typeface="Arial" pitchFamily="34" charset="0"/>
                <a:cs typeface="Arial" pitchFamily="34" charset="0"/>
              </a:defRPr>
            </a:lvl1pPr>
            <a:lvl2pPr>
              <a:defRPr sz="1000" b="0">
                <a:solidFill>
                  <a:srgbClr val="002060"/>
                </a:solidFill>
                <a:latin typeface="Arial" pitchFamily="34" charset="0"/>
                <a:cs typeface="Arial" pitchFamily="34" charset="0"/>
              </a:defRPr>
            </a:lvl2pPr>
            <a:lvl3pPr>
              <a:defRPr sz="1000" b="0">
                <a:solidFill>
                  <a:srgbClr val="002060"/>
                </a:solidFill>
                <a:latin typeface="Arial" pitchFamily="34" charset="0"/>
                <a:cs typeface="Arial" pitchFamily="34" charset="0"/>
              </a:defRPr>
            </a:lvl3pPr>
            <a:lvl4pPr>
              <a:defRPr sz="1000" b="0">
                <a:solidFill>
                  <a:srgbClr val="002060"/>
                </a:solidFill>
                <a:latin typeface="Arial" pitchFamily="34" charset="0"/>
                <a:cs typeface="Arial" pitchFamily="34" charset="0"/>
              </a:defRPr>
            </a:lvl4pPr>
            <a:lvl5pPr>
              <a:defRPr sz="1000" b="0">
                <a:solidFill>
                  <a:srgbClr val="002060"/>
                </a:solidFill>
                <a:latin typeface="Arial" pitchFamily="34" charset="0"/>
                <a:cs typeface="Arial" pitchFamily="34" charset="0"/>
              </a:defRPr>
            </a:lvl5pPr>
          </a:lstStyle>
          <a:p>
            <a:pPr lvl="0"/>
            <a:endParaRPr lang="en-US" dirty="0" smtClean="0"/>
          </a:p>
          <a:p>
            <a:pPr lvl="0"/>
            <a:r>
              <a:rPr lang="en-US" dirty="0" smtClean="0"/>
              <a:t>Click to edit Master text styles</a:t>
            </a:r>
          </a:p>
        </p:txBody>
      </p:sp>
      <p:sp>
        <p:nvSpPr>
          <p:cNvPr id="9" name="Title Placeholder 15"/>
          <p:cNvSpPr>
            <a:spLocks noGrp="1"/>
          </p:cNvSpPr>
          <p:nvPr>
            <p:ph type="title"/>
          </p:nvPr>
        </p:nvSpPr>
        <p:spPr>
          <a:xfrm>
            <a:off x="457200" y="116632"/>
            <a:ext cx="8229600" cy="1224136"/>
          </a:xfrm>
          <a:prstGeom prst="rect">
            <a:avLst/>
          </a:prstGeom>
        </p:spPr>
        <p:txBody>
          <a:bodyPr rtlCol="0">
            <a:normAutofit/>
          </a:bodyPr>
          <a:lstStyle/>
          <a:p>
            <a:r>
              <a:rPr lang="en-US" dirty="0" smtClean="0"/>
              <a:t>Click to edit Master title style</a:t>
            </a:r>
            <a:endParaRPr lang="en-GB" dirty="0"/>
          </a:p>
        </p:txBody>
      </p:sp>
    </p:spTree>
    <p:extLst>
      <p:ext uri="{BB962C8B-B14F-4D97-AF65-F5344CB8AC3E}">
        <p14:creationId xmlns:p14="http://schemas.microsoft.com/office/powerpoint/2010/main" val="9532196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2906713"/>
            <a:ext cx="7772400" cy="1500187"/>
          </a:xfrm>
        </p:spPr>
        <p:txBody>
          <a:bodyPr>
            <a:normAutofit/>
          </a:bodyPr>
          <a:lstStyle>
            <a:lvl1pPr marL="0" indent="0">
              <a:buNone/>
              <a:defRPr sz="3600" b="1">
                <a:solidFill>
                  <a:srgbClr val="00446A"/>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6534002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8" name="Title Placeholder 15"/>
          <p:cNvSpPr>
            <a:spLocks noGrp="1"/>
          </p:cNvSpPr>
          <p:nvPr>
            <p:ph type="title"/>
          </p:nvPr>
        </p:nvSpPr>
        <p:spPr>
          <a:xfrm>
            <a:off x="457200" y="116632"/>
            <a:ext cx="8229600" cy="1224136"/>
          </a:xfrm>
          <a:prstGeom prst="rect">
            <a:avLst/>
          </a:prstGeom>
        </p:spPr>
        <p:txBody>
          <a:bodyPr rtlCol="0">
            <a:normAutofit/>
          </a:bodyPr>
          <a:lstStyle/>
          <a:p>
            <a:r>
              <a:rPr lang="en-US" smtClean="0"/>
              <a:t>Click to edit Master title style</a:t>
            </a:r>
            <a:endParaRPr lang="en-GB"/>
          </a:p>
        </p:txBody>
      </p:sp>
    </p:spTree>
    <p:extLst>
      <p:ext uri="{BB962C8B-B14F-4D97-AF65-F5344CB8AC3E}">
        <p14:creationId xmlns:p14="http://schemas.microsoft.com/office/powerpoint/2010/main" val="22378197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10" name="Title Placeholder 15"/>
          <p:cNvSpPr>
            <a:spLocks noGrp="1"/>
          </p:cNvSpPr>
          <p:nvPr>
            <p:ph type="title"/>
          </p:nvPr>
        </p:nvSpPr>
        <p:spPr>
          <a:xfrm>
            <a:off x="457200" y="116632"/>
            <a:ext cx="8229600" cy="1224136"/>
          </a:xfrm>
          <a:prstGeom prst="rect">
            <a:avLst/>
          </a:prstGeom>
        </p:spPr>
        <p:txBody>
          <a:bodyPr rtlCol="0">
            <a:normAutofit/>
          </a:bodyPr>
          <a:lstStyle/>
          <a:p>
            <a:r>
              <a:rPr lang="en-US" smtClean="0"/>
              <a:t>Click to edit Master title style</a:t>
            </a:r>
            <a:endParaRPr lang="en-GB"/>
          </a:p>
        </p:txBody>
      </p:sp>
    </p:spTree>
    <p:extLst>
      <p:ext uri="{BB962C8B-B14F-4D97-AF65-F5344CB8AC3E}">
        <p14:creationId xmlns:p14="http://schemas.microsoft.com/office/powerpoint/2010/main" val="40905456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5"/>
          <p:cNvSpPr>
            <a:spLocks noGrp="1"/>
          </p:cNvSpPr>
          <p:nvPr>
            <p:ph type="title"/>
          </p:nvPr>
        </p:nvSpPr>
        <p:spPr>
          <a:xfrm>
            <a:off x="457200" y="116632"/>
            <a:ext cx="8229600" cy="1224136"/>
          </a:xfrm>
          <a:prstGeom prst="rect">
            <a:avLst/>
          </a:prstGeom>
        </p:spPr>
        <p:txBody>
          <a:bodyPr rtlCol="0">
            <a:normAutofit/>
          </a:bodyPr>
          <a:lstStyle/>
          <a:p>
            <a:r>
              <a:rPr lang="en-US" smtClean="0"/>
              <a:t>Click to edit Master title style</a:t>
            </a:r>
            <a:endParaRPr lang="en-GB"/>
          </a:p>
        </p:txBody>
      </p:sp>
    </p:spTree>
    <p:extLst>
      <p:ext uri="{BB962C8B-B14F-4D97-AF65-F5344CB8AC3E}">
        <p14:creationId xmlns:p14="http://schemas.microsoft.com/office/powerpoint/2010/main" val="10807810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7665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dirty="0" smtClean="0"/>
              <a:t>Click to edit Master title style</a:t>
            </a:r>
            <a:endParaRPr lang="en-GB" dirty="0"/>
          </a:p>
        </p:txBody>
      </p:sp>
      <p:sp>
        <p:nvSpPr>
          <p:cNvPr id="4" name="Chart Placeholder 3"/>
          <p:cNvSpPr>
            <a:spLocks noGrp="1"/>
          </p:cNvSpPr>
          <p:nvPr>
            <p:ph type="chart" sz="quarter" idx="10"/>
          </p:nvPr>
        </p:nvSpPr>
        <p:spPr>
          <a:xfrm>
            <a:off x="1115616" y="2060848"/>
            <a:ext cx="6408712" cy="3744416"/>
          </a:xfrm>
        </p:spPr>
        <p:txBody>
          <a:bodyPr rtlCol="0">
            <a:normAutofit/>
          </a:bodyPr>
          <a:lstStyle/>
          <a:p>
            <a:pPr lvl="0"/>
            <a:endParaRPr lang="en-GB" noProof="0"/>
          </a:p>
        </p:txBody>
      </p:sp>
    </p:spTree>
    <p:extLst>
      <p:ext uri="{BB962C8B-B14F-4D97-AF65-F5344CB8AC3E}">
        <p14:creationId xmlns:p14="http://schemas.microsoft.com/office/powerpoint/2010/main" val="35019305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5888"/>
            <a:ext cx="8229600" cy="1225550"/>
          </a:xfrm>
        </p:spPr>
        <p:txBody>
          <a:bodyPr/>
          <a:lstStyle>
            <a:lvl1pPr>
              <a:defRPr sz="2800"/>
            </a:lvl1pPr>
          </a:lstStyle>
          <a:p>
            <a:r>
              <a:rPr lang="en-US"/>
              <a:t>Click to edit Master title style</a:t>
            </a:r>
          </a:p>
        </p:txBody>
      </p:sp>
      <p:sp>
        <p:nvSpPr>
          <p:cNvPr id="3" name="Content Placeholder 2"/>
          <p:cNvSpPr>
            <a:spLocks noGrp="1"/>
          </p:cNvSpPr>
          <p:nvPr>
            <p:ph idx="1"/>
          </p:nvPr>
        </p:nvSpPr>
        <p:spPr>
          <a:xfrm>
            <a:off x="457200" y="1600200"/>
            <a:ext cx="822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34910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78518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10" name="Rectangle 9"/>
          <p:cNvSpPr/>
          <p:nvPr userDrawn="1"/>
        </p:nvSpPr>
        <p:spPr>
          <a:xfrm>
            <a:off x="8901043" y="0"/>
            <a:ext cx="242957"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71865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15888"/>
            <a:ext cx="8229600" cy="1225550"/>
          </a:xfrm>
        </p:spPr>
        <p:txBody>
          <a:bodyPr/>
          <a:lstStyle>
            <a:lvl1pPr>
              <a:defRPr sz="2800"/>
            </a:lvl1pPr>
          </a:lstStyle>
          <a:p>
            <a:r>
              <a:rPr lang="en-US" dirty="0"/>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Tree>
    <p:extLst>
      <p:ext uri="{BB962C8B-B14F-4D97-AF65-F5344CB8AC3E}">
        <p14:creationId xmlns:p14="http://schemas.microsoft.com/office/powerpoint/2010/main" val="32653375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5888"/>
            <a:ext cx="8229600" cy="1225550"/>
          </a:xfrm>
        </p:spPr>
        <p:txBody>
          <a:bodyPr/>
          <a:lstStyle>
            <a:lvl1pPr>
              <a:defRPr sz="2800"/>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96917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5888"/>
            <a:ext cx="8229600" cy="1225550"/>
          </a:xfrm>
        </p:spPr>
        <p:txBody>
          <a:bodyPr/>
          <a:lstStyle>
            <a:lvl1pPr>
              <a:defRPr sz="2800"/>
            </a:lvl1pPr>
          </a:lstStyle>
          <a:p>
            <a:r>
              <a:rPr lang="en-US" dirty="0" smtClean="0"/>
              <a:t>Click to edit Master title style</a:t>
            </a:r>
            <a:endParaRPr lang="en-US" dirty="0"/>
          </a:p>
        </p:txBody>
      </p:sp>
    </p:spTree>
    <p:extLst>
      <p:ext uri="{BB962C8B-B14F-4D97-AF65-F5344CB8AC3E}">
        <p14:creationId xmlns:p14="http://schemas.microsoft.com/office/powerpoint/2010/main" val="76937272"/>
      </p:ext>
    </p:extLst>
  </p:cSld>
  <p:clrMapOvr>
    <a:masterClrMapping/>
  </p:clrMapOvr>
  <p:transition xmlns:p14="http://schemas.microsoft.com/office/powerpoint/2010/mai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5888"/>
            <a:ext cx="8229600" cy="1225550"/>
          </a:xfrm>
        </p:spPr>
        <p:txBody>
          <a:bodyPr/>
          <a:lstStyle>
            <a:lvl1pPr>
              <a:defRPr sz="2800"/>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01522201"/>
      </p:ext>
    </p:extLst>
  </p:cSld>
  <p:clrMapOvr>
    <a:masterClrMapping/>
  </p:clrMapOvr>
  <p:transition xmlns:p14="http://schemas.microsoft.com/office/powerpoint/2010/mai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6" name="Title 3"/>
          <p:cNvSpPr>
            <a:spLocks noGrp="1"/>
          </p:cNvSpPr>
          <p:nvPr>
            <p:ph type="title"/>
          </p:nvPr>
        </p:nvSpPr>
        <p:spPr>
          <a:xfrm>
            <a:off x="457200" y="118800"/>
            <a:ext cx="8229600" cy="1143000"/>
          </a:xfrm>
          <a:prstGeom prst="rect">
            <a:avLst/>
          </a:prstGeom>
        </p:spPr>
        <p:txBody>
          <a:bodyPr lIns="0" rIns="0"/>
          <a:lstStyle>
            <a:lvl1pPr>
              <a:defRPr>
                <a:solidFill>
                  <a:schemeClr val="bg1"/>
                </a:solidFill>
              </a:defRPr>
            </a:lvl1pPr>
          </a:lstStyle>
          <a:p>
            <a:r>
              <a:rPr lang="en-US" smtClean="0"/>
              <a:t>Click to edit Master title style</a:t>
            </a:r>
            <a:endParaRPr lang="en-US" dirty="0"/>
          </a:p>
        </p:txBody>
      </p:sp>
      <p:sp>
        <p:nvSpPr>
          <p:cNvPr id="3" name="Text Placeholder 3"/>
          <p:cNvSpPr>
            <a:spLocks noGrp="1"/>
          </p:cNvSpPr>
          <p:nvPr>
            <p:ph type="body" sz="quarter" idx="11"/>
          </p:nvPr>
        </p:nvSpPr>
        <p:spPr>
          <a:xfrm>
            <a:off x="457200" y="6116082"/>
            <a:ext cx="5348287" cy="612775"/>
          </a:xfrm>
          <a:prstGeom prst="rect">
            <a:avLst/>
          </a:prstGeom>
        </p:spPr>
        <p:txBody>
          <a:bodyPr lIns="0" anchor="b"/>
          <a:lstStyle>
            <a:lvl1pPr marL="0" indent="0" algn="l">
              <a:buFontTx/>
              <a:buNone/>
              <a:defRPr sz="1000">
                <a:solidFill>
                  <a:schemeClr val="tx1"/>
                </a:solidFill>
              </a:defRPr>
            </a:lvl1pPr>
            <a:lvl2pPr algn="l">
              <a:buFontTx/>
              <a:buNone/>
              <a:defRPr sz="1000">
                <a:solidFill>
                  <a:schemeClr val="tx1"/>
                </a:solidFill>
              </a:defRPr>
            </a:lvl2pPr>
            <a:lvl3pPr algn="l">
              <a:buFontTx/>
              <a:buNone/>
              <a:defRPr sz="1000">
                <a:solidFill>
                  <a:schemeClr val="tx1"/>
                </a:solidFill>
              </a:defRPr>
            </a:lvl3pPr>
            <a:lvl4pPr algn="l">
              <a:buFontTx/>
              <a:buNone/>
              <a:defRPr sz="1000">
                <a:solidFill>
                  <a:schemeClr val="tx1"/>
                </a:solidFill>
              </a:defRPr>
            </a:lvl4pPr>
            <a:lvl5pPr algn="l">
              <a:buFontTx/>
              <a:buNone/>
              <a:defRPr sz="1000">
                <a:solidFill>
                  <a:schemeClr val="tx1"/>
                </a:solidFill>
              </a:defRPr>
            </a:lvl5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461992118"/>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10" name="Rectangle 9"/>
          <p:cNvSpPr/>
          <p:nvPr userDrawn="1"/>
        </p:nvSpPr>
        <p:spPr>
          <a:xfrm>
            <a:off x="8901043" y="0"/>
            <a:ext cx="24295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6637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10" name="Rectangle 9"/>
          <p:cNvSpPr/>
          <p:nvPr userDrawn="1"/>
        </p:nvSpPr>
        <p:spPr>
          <a:xfrm>
            <a:off x="8901043" y="0"/>
            <a:ext cx="242957"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568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10" name="Rectangle 9"/>
          <p:cNvSpPr/>
          <p:nvPr userDrawn="1"/>
        </p:nvSpPr>
        <p:spPr>
          <a:xfrm>
            <a:off x="8901043" y="0"/>
            <a:ext cx="242957"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0728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583721"/>
            <a:ext cx="8421687" cy="1274279"/>
          </a:xfrm>
        </p:spPr>
        <p:txBody>
          <a:bodyPr anchor="t"/>
          <a:lstStyle>
            <a:lvl1pPr algn="l">
              <a:defRPr sz="4000" b="1" cap="all">
                <a:solidFill>
                  <a:schemeClr val="accent1"/>
                </a:solidFill>
              </a:defRPr>
            </a:lvl1pPr>
          </a:lstStyle>
          <a:p>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Master </a:t>
            </a:r>
            <a:r>
              <a:rPr lang="es-ES_tradnl" dirty="0" err="1" smtClean="0"/>
              <a:t>title</a:t>
            </a:r>
            <a:r>
              <a:rPr lang="es-ES_tradnl" dirty="0" smtClean="0"/>
              <a:t> </a:t>
            </a:r>
            <a:r>
              <a:rPr lang="es-ES_tradnl" dirty="0" err="1" smtClean="0"/>
              <a:t>style</a:t>
            </a:r>
            <a:endParaRPr lang="en-US" dirty="0"/>
          </a:p>
        </p:txBody>
      </p:sp>
      <p:sp>
        <p:nvSpPr>
          <p:cNvPr id="3" name="Text Placeholder 2"/>
          <p:cNvSpPr>
            <a:spLocks noGrp="1"/>
          </p:cNvSpPr>
          <p:nvPr>
            <p:ph type="body" idx="1"/>
          </p:nvPr>
        </p:nvSpPr>
        <p:spPr>
          <a:xfrm>
            <a:off x="722313" y="3911670"/>
            <a:ext cx="8421687" cy="119041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Click to edit Master text styles</a:t>
            </a:r>
          </a:p>
        </p:txBody>
      </p:sp>
      <p:sp>
        <p:nvSpPr>
          <p:cNvPr id="7" name="Rounded Rectangle 6"/>
          <p:cNvSpPr/>
          <p:nvPr userDrawn="1"/>
        </p:nvSpPr>
        <p:spPr>
          <a:xfrm>
            <a:off x="457838" y="5219070"/>
            <a:ext cx="8686162" cy="19278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3999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583721"/>
            <a:ext cx="8421687" cy="1274279"/>
          </a:xfrm>
        </p:spPr>
        <p:txBody>
          <a:bodyPr anchor="t"/>
          <a:lstStyle>
            <a:lvl1pPr algn="l">
              <a:defRPr sz="4000" b="1" cap="all"/>
            </a:lvl1pPr>
          </a:lstStyle>
          <a:p>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Master </a:t>
            </a:r>
            <a:r>
              <a:rPr lang="es-ES_tradnl" dirty="0" err="1" smtClean="0"/>
              <a:t>title</a:t>
            </a:r>
            <a:r>
              <a:rPr lang="es-ES_tradnl" dirty="0" smtClean="0"/>
              <a:t> </a:t>
            </a:r>
            <a:r>
              <a:rPr lang="es-ES_tradnl" dirty="0" err="1" smtClean="0"/>
              <a:t>style</a:t>
            </a:r>
            <a:endParaRPr lang="en-US" dirty="0"/>
          </a:p>
        </p:txBody>
      </p:sp>
      <p:sp>
        <p:nvSpPr>
          <p:cNvPr id="3" name="Text Placeholder 2"/>
          <p:cNvSpPr>
            <a:spLocks noGrp="1"/>
          </p:cNvSpPr>
          <p:nvPr>
            <p:ph type="body" idx="1"/>
          </p:nvPr>
        </p:nvSpPr>
        <p:spPr>
          <a:xfrm>
            <a:off x="722313" y="3911670"/>
            <a:ext cx="8421687" cy="119041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Click to edit Master text styles</a:t>
            </a:r>
          </a:p>
        </p:txBody>
      </p:sp>
      <p:sp>
        <p:nvSpPr>
          <p:cNvPr id="7" name="Rounded Rectangle 6"/>
          <p:cNvSpPr/>
          <p:nvPr userDrawn="1"/>
        </p:nvSpPr>
        <p:spPr>
          <a:xfrm>
            <a:off x="457838" y="5219070"/>
            <a:ext cx="8686162" cy="192783"/>
          </a:xfrm>
          <a:prstGeom prst="round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7335928"/>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30"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40.xml"/><Relationship Id="rId12" Type="http://schemas.openxmlformats.org/officeDocument/2006/relationships/slideLayout" Target="../slideLayouts/slideLayout41.xml"/><Relationship Id="rId13" Type="http://schemas.openxmlformats.org/officeDocument/2006/relationships/slideLayout" Target="../slideLayouts/slideLayout42.xml"/><Relationship Id="rId14" Type="http://schemas.openxmlformats.org/officeDocument/2006/relationships/slideLayout" Target="../slideLayouts/slideLayout43.xml"/><Relationship Id="rId15" Type="http://schemas.openxmlformats.org/officeDocument/2006/relationships/slideLayout" Target="../slideLayouts/slideLayout44.xml"/><Relationship Id="rId16" Type="http://schemas.openxmlformats.org/officeDocument/2006/relationships/theme" Target="../theme/theme2.xml"/><Relationship Id="rId17" Type="http://schemas.openxmlformats.org/officeDocument/2006/relationships/image" Target="../media/image2.png"/><Relationship Id="rId18" Type="http://schemas.openxmlformats.org/officeDocument/2006/relationships/image" Target="../media/image3.png"/><Relationship Id="rId1" Type="http://schemas.openxmlformats.org/officeDocument/2006/relationships/slideLayout" Target="../slideLayouts/slideLayout30.xml"/><Relationship Id="rId2" Type="http://schemas.openxmlformats.org/officeDocument/2006/relationships/slideLayout" Target="../slideLayouts/slideLayout31.xml"/><Relationship Id="rId3" Type="http://schemas.openxmlformats.org/officeDocument/2006/relationships/slideLayout" Target="../slideLayouts/slideLayout32.xml"/><Relationship Id="rId4" Type="http://schemas.openxmlformats.org/officeDocument/2006/relationships/slideLayout" Target="../slideLayouts/slideLayout33.xml"/><Relationship Id="rId5" Type="http://schemas.openxmlformats.org/officeDocument/2006/relationships/slideLayout" Target="../slideLayouts/slideLayout34.xml"/><Relationship Id="rId6" Type="http://schemas.openxmlformats.org/officeDocument/2006/relationships/slideLayout" Target="../slideLayouts/slideLayout35.xml"/><Relationship Id="rId7" Type="http://schemas.openxmlformats.org/officeDocument/2006/relationships/slideLayout" Target="../slideLayouts/slideLayout36.xml"/><Relationship Id="rId8" Type="http://schemas.openxmlformats.org/officeDocument/2006/relationships/slideLayout" Target="../slideLayouts/slideLayout37.xml"/><Relationship Id="rId9" Type="http://schemas.openxmlformats.org/officeDocument/2006/relationships/slideLayout" Target="../slideLayouts/slideLayout38.xml"/><Relationship Id="rId10"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86294"/>
            <a:ext cx="8229600" cy="509449"/>
          </a:xfrm>
          <a:prstGeom prst="rect">
            <a:avLst/>
          </a:prstGeom>
        </p:spPr>
        <p:txBody>
          <a:bodyPr vert="horz" lIns="91440" tIns="45720" rIns="91440" bIns="45720" rtlCol="0" anchor="ctr">
            <a:noAutofit/>
          </a:bodyPr>
          <a:lstStyle/>
          <a:p>
            <a:r>
              <a:rPr lang="es-ES_tradnl"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extLst>
      <p:ext uri="{BB962C8B-B14F-4D97-AF65-F5344CB8AC3E}">
        <p14:creationId xmlns:p14="http://schemas.microsoft.com/office/powerpoint/2010/main" val="782848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62" r:id="rId5"/>
    <p:sldLayoutId id="2147483663" r:id="rId6"/>
    <p:sldLayoutId id="2147483664" r:id="rId7"/>
    <p:sldLayoutId id="2147483651" r:id="rId8"/>
    <p:sldLayoutId id="2147483665" r:id="rId9"/>
    <p:sldLayoutId id="2147483652" r:id="rId10"/>
    <p:sldLayoutId id="2147483653" r:id="rId11"/>
    <p:sldLayoutId id="2147483654" r:id="rId12"/>
    <p:sldLayoutId id="2147483655" r:id="rId13"/>
    <p:sldLayoutId id="2147483656" r:id="rId14"/>
    <p:sldLayoutId id="2147483657" r:id="rId15"/>
    <p:sldLayoutId id="2147483658" r:id="rId16"/>
    <p:sldLayoutId id="2147483659" r:id="rId17"/>
    <p:sldLayoutId id="2147483666" r:id="rId18"/>
    <p:sldLayoutId id="2147483667" r:id="rId19"/>
    <p:sldLayoutId id="2147483668" r:id="rId20"/>
    <p:sldLayoutId id="2147483676" r:id="rId21"/>
    <p:sldLayoutId id="2147483677" r:id="rId22"/>
    <p:sldLayoutId id="2147483678" r:id="rId23"/>
    <p:sldLayoutId id="2147483679" r:id="rId24"/>
    <p:sldLayoutId id="2147483680" r:id="rId25"/>
    <p:sldLayoutId id="2147483681" r:id="rId26"/>
    <p:sldLayoutId id="2147483682" r:id="rId27"/>
    <p:sldLayoutId id="2147483699" r:id="rId28"/>
    <p:sldLayoutId id="2147483700" r:id="rId29"/>
  </p:sldLayoutIdLst>
  <p:txStyles>
    <p:titleStyle>
      <a:lvl1pPr algn="l" defTabSz="457200" rtl="0" eaLnBrk="1" latinLnBrk="0" hangingPunct="1">
        <a:spcBef>
          <a:spcPct val="0"/>
        </a:spcBef>
        <a:buNone/>
        <a:defRPr sz="3600" kern="1200">
          <a:solidFill>
            <a:schemeClr val="tx1"/>
          </a:solidFill>
          <a:latin typeface="Comic Sans MS"/>
          <a:ea typeface="+mj-ea"/>
          <a:cs typeface="Comic Sans MS"/>
        </a:defRPr>
      </a:lvl1pPr>
    </p:titleStyle>
    <p:bodyStyle>
      <a:lvl1pPr marL="342900" indent="-342900" algn="l" defTabSz="457200" rtl="0" eaLnBrk="1" latinLnBrk="0" hangingPunct="1">
        <a:spcBef>
          <a:spcPct val="20000"/>
        </a:spcBef>
        <a:buFont typeface="Arial"/>
        <a:buChar char="•"/>
        <a:defRPr sz="2800" kern="1200">
          <a:solidFill>
            <a:schemeClr val="tx1"/>
          </a:solidFill>
          <a:latin typeface="Comic Sans MS"/>
          <a:ea typeface="+mn-ea"/>
          <a:cs typeface="Comic Sans MS"/>
        </a:defRPr>
      </a:lvl1pPr>
      <a:lvl2pPr marL="742950" indent="-285750" algn="l" defTabSz="457200" rtl="0" eaLnBrk="1" latinLnBrk="0" hangingPunct="1">
        <a:spcBef>
          <a:spcPct val="20000"/>
        </a:spcBef>
        <a:buFont typeface="Arial"/>
        <a:buChar char="–"/>
        <a:defRPr sz="2400" kern="1200">
          <a:solidFill>
            <a:schemeClr val="tx1"/>
          </a:solidFill>
          <a:latin typeface="Comic Sans MS"/>
          <a:ea typeface="+mn-ea"/>
          <a:cs typeface="Comic Sans MS"/>
        </a:defRPr>
      </a:lvl2pPr>
      <a:lvl3pPr marL="1143000" indent="-228600" algn="l" defTabSz="457200" rtl="0" eaLnBrk="1" latinLnBrk="0" hangingPunct="1">
        <a:spcBef>
          <a:spcPct val="20000"/>
        </a:spcBef>
        <a:buFont typeface="Arial"/>
        <a:buChar char="•"/>
        <a:defRPr sz="2000" kern="1200">
          <a:solidFill>
            <a:schemeClr val="tx1"/>
          </a:solidFill>
          <a:latin typeface="Comic Sans MS"/>
          <a:ea typeface="+mn-ea"/>
          <a:cs typeface="Comic Sans MS"/>
        </a:defRPr>
      </a:lvl3pPr>
      <a:lvl4pPr marL="1600200" indent="-228600" algn="l" defTabSz="457200" rtl="0" eaLnBrk="1" latinLnBrk="0" hangingPunct="1">
        <a:spcBef>
          <a:spcPct val="20000"/>
        </a:spcBef>
        <a:buFont typeface="Arial"/>
        <a:buChar char="–"/>
        <a:defRPr sz="1800" kern="1200">
          <a:solidFill>
            <a:schemeClr val="tx1"/>
          </a:solidFill>
          <a:latin typeface="Comic Sans MS"/>
          <a:ea typeface="+mn-ea"/>
          <a:cs typeface="Comic Sans MS"/>
        </a:defRPr>
      </a:lvl4pPr>
      <a:lvl5pPr marL="2057400" indent="-228600" algn="l" defTabSz="457200" rtl="0" eaLnBrk="1" latinLnBrk="0" hangingPunct="1">
        <a:spcBef>
          <a:spcPct val="20000"/>
        </a:spcBef>
        <a:buFont typeface="Arial"/>
        <a:buChar char="»"/>
        <a:defRPr sz="1800" kern="1200">
          <a:solidFill>
            <a:schemeClr val="tx1"/>
          </a:solidFill>
          <a:latin typeface="Comic Sans MS"/>
          <a:ea typeface="+mn-ea"/>
          <a:cs typeface="Comic Sans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0" y="0"/>
            <a:ext cx="9144000" cy="1400175"/>
          </a:xfrm>
          <a:prstGeom prst="rect">
            <a:avLst/>
          </a:prstGeom>
          <a:solidFill>
            <a:srgbClr val="00446A"/>
          </a:solidFill>
          <a:ln w="9525" cap="flat" cmpd="sng" algn="ctr">
            <a:noFill/>
            <a:prstDash val="solid"/>
          </a:ln>
          <a:effectLst>
            <a:outerShdw blurRad="40000" dist="23000" dir="5400000" rotWithShape="0">
              <a:srgbClr val="000000">
                <a:alpha val="35000"/>
              </a:srgbClr>
            </a:outerShdw>
          </a:effectLst>
        </p:spPr>
        <p:txBody>
          <a:bodyPr anchor="ctr"/>
          <a:lstStyle/>
          <a:p>
            <a:pPr algn="ctr" defTabSz="914400" fontAlgn="base">
              <a:spcBef>
                <a:spcPct val="0"/>
              </a:spcBef>
              <a:spcAft>
                <a:spcPct val="0"/>
              </a:spcAft>
              <a:defRPr/>
            </a:pPr>
            <a:endParaRPr lang="en-US">
              <a:solidFill>
                <a:srgbClr val="FFFFFF"/>
              </a:solidFill>
              <a:latin typeface="Arial" charset="0"/>
              <a:cs typeface="Arial" charset="0"/>
            </a:endParaRPr>
          </a:p>
        </p:txBody>
      </p:sp>
      <p:sp>
        <p:nvSpPr>
          <p:cNvPr id="26726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pic>
        <p:nvPicPr>
          <p:cNvPr id="267268" name="Picture 8" descr="SlideCorner.png"/>
          <p:cNvPicPr>
            <a:picLocks noChangeAspect="1"/>
          </p:cNvPicPr>
          <p:nvPr userDrawn="1"/>
        </p:nvPicPr>
        <p:blipFill>
          <a:blip r:embed="rId17" cstate="print"/>
          <a:srcRect/>
          <a:stretch>
            <a:fillRect/>
          </a:stretch>
        </p:blipFill>
        <p:spPr bwMode="auto">
          <a:xfrm>
            <a:off x="0" y="3630613"/>
            <a:ext cx="4284663" cy="3235325"/>
          </a:xfrm>
          <a:prstGeom prst="rect">
            <a:avLst/>
          </a:prstGeom>
          <a:noFill/>
          <a:ln w="9525">
            <a:noFill/>
            <a:miter lim="800000"/>
            <a:headEnd/>
            <a:tailEnd/>
          </a:ln>
        </p:spPr>
      </p:pic>
      <p:sp>
        <p:nvSpPr>
          <p:cNvPr id="267269" name="Title Placeholder 15"/>
          <p:cNvSpPr>
            <a:spLocks noGrp="1"/>
          </p:cNvSpPr>
          <p:nvPr>
            <p:ph type="title"/>
          </p:nvPr>
        </p:nvSpPr>
        <p:spPr bwMode="auto">
          <a:xfrm>
            <a:off x="457200" y="115888"/>
            <a:ext cx="8229600" cy="12255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Tree>
    <p:extLst>
      <p:ext uri="{BB962C8B-B14F-4D97-AF65-F5344CB8AC3E}">
        <p14:creationId xmlns:p14="http://schemas.microsoft.com/office/powerpoint/2010/main" val="3461576537"/>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Lst>
  <p:transition xmlns:p14="http://schemas.microsoft.com/office/powerpoint/2010/main">
    <p:fade/>
  </p:transition>
  <p:txStyles>
    <p:titleStyle>
      <a:lvl1pPr algn="l" rtl="0" eaLnBrk="0" fontAlgn="base" hangingPunct="0">
        <a:spcBef>
          <a:spcPct val="0"/>
        </a:spcBef>
        <a:spcAft>
          <a:spcPct val="0"/>
        </a:spcAft>
        <a:defRPr sz="3200" b="1" kern="1200">
          <a:solidFill>
            <a:schemeClr val="bg1"/>
          </a:solidFill>
          <a:latin typeface="Arial" pitchFamily="34" charset="0"/>
          <a:ea typeface="+mj-ea"/>
          <a:cs typeface="Arial" pitchFamily="34" charset="0"/>
        </a:defRPr>
      </a:lvl1pPr>
      <a:lvl2pPr algn="l" rtl="0" eaLnBrk="0" fontAlgn="base" hangingPunct="0">
        <a:spcBef>
          <a:spcPct val="0"/>
        </a:spcBef>
        <a:spcAft>
          <a:spcPct val="0"/>
        </a:spcAft>
        <a:defRPr sz="3200" b="1">
          <a:solidFill>
            <a:schemeClr val="bg1"/>
          </a:solidFill>
          <a:latin typeface="Arial" charset="0"/>
          <a:cs typeface="Arial" charset="0"/>
        </a:defRPr>
      </a:lvl2pPr>
      <a:lvl3pPr algn="l" rtl="0" eaLnBrk="0" fontAlgn="base" hangingPunct="0">
        <a:spcBef>
          <a:spcPct val="0"/>
        </a:spcBef>
        <a:spcAft>
          <a:spcPct val="0"/>
        </a:spcAft>
        <a:defRPr sz="3200" b="1">
          <a:solidFill>
            <a:schemeClr val="bg1"/>
          </a:solidFill>
          <a:latin typeface="Arial" charset="0"/>
          <a:cs typeface="Arial" charset="0"/>
        </a:defRPr>
      </a:lvl3pPr>
      <a:lvl4pPr algn="l" rtl="0" eaLnBrk="0" fontAlgn="base" hangingPunct="0">
        <a:spcBef>
          <a:spcPct val="0"/>
        </a:spcBef>
        <a:spcAft>
          <a:spcPct val="0"/>
        </a:spcAft>
        <a:defRPr sz="3200" b="1">
          <a:solidFill>
            <a:schemeClr val="bg1"/>
          </a:solidFill>
          <a:latin typeface="Arial" charset="0"/>
          <a:cs typeface="Arial" charset="0"/>
        </a:defRPr>
      </a:lvl4pPr>
      <a:lvl5pPr algn="l" rtl="0" eaLnBrk="0" fontAlgn="base" hangingPunct="0">
        <a:spcBef>
          <a:spcPct val="0"/>
        </a:spcBef>
        <a:spcAft>
          <a:spcPct val="0"/>
        </a:spcAft>
        <a:defRPr sz="3200" b="1">
          <a:solidFill>
            <a:schemeClr val="bg1"/>
          </a:solidFill>
          <a:latin typeface="Arial" charset="0"/>
          <a:cs typeface="Arial" charset="0"/>
        </a:defRPr>
      </a:lvl5pPr>
      <a:lvl6pPr marL="457200" algn="l" rtl="0" fontAlgn="base">
        <a:spcBef>
          <a:spcPct val="0"/>
        </a:spcBef>
        <a:spcAft>
          <a:spcPct val="0"/>
        </a:spcAft>
        <a:defRPr sz="3200" b="1">
          <a:solidFill>
            <a:schemeClr val="bg1"/>
          </a:solidFill>
          <a:latin typeface="Arial" charset="0"/>
          <a:cs typeface="Arial" charset="0"/>
        </a:defRPr>
      </a:lvl6pPr>
      <a:lvl7pPr marL="914400" algn="l" rtl="0" fontAlgn="base">
        <a:spcBef>
          <a:spcPct val="0"/>
        </a:spcBef>
        <a:spcAft>
          <a:spcPct val="0"/>
        </a:spcAft>
        <a:defRPr sz="3200" b="1">
          <a:solidFill>
            <a:schemeClr val="bg1"/>
          </a:solidFill>
          <a:latin typeface="Arial" charset="0"/>
          <a:cs typeface="Arial" charset="0"/>
        </a:defRPr>
      </a:lvl7pPr>
      <a:lvl8pPr marL="1371600" algn="l" rtl="0" fontAlgn="base">
        <a:spcBef>
          <a:spcPct val="0"/>
        </a:spcBef>
        <a:spcAft>
          <a:spcPct val="0"/>
        </a:spcAft>
        <a:defRPr sz="3200" b="1">
          <a:solidFill>
            <a:schemeClr val="bg1"/>
          </a:solidFill>
          <a:latin typeface="Arial" charset="0"/>
          <a:cs typeface="Arial" charset="0"/>
        </a:defRPr>
      </a:lvl8pPr>
      <a:lvl9pPr marL="1828800" algn="l" rtl="0" fontAlgn="base">
        <a:spcBef>
          <a:spcPct val="0"/>
        </a:spcBef>
        <a:spcAft>
          <a:spcPct val="0"/>
        </a:spcAft>
        <a:defRPr sz="3200" b="1">
          <a:solidFill>
            <a:schemeClr val="bg1"/>
          </a:solidFill>
          <a:latin typeface="Arial" charset="0"/>
          <a:cs typeface="Arial" charset="0"/>
        </a:defRPr>
      </a:lvl9pPr>
    </p:titleStyle>
    <p:bodyStyle>
      <a:lvl1pPr marL="342900" indent="-342900" algn="l" rtl="0" eaLnBrk="0" fontAlgn="base" hangingPunct="0">
        <a:spcBef>
          <a:spcPct val="20000"/>
        </a:spcBef>
        <a:spcAft>
          <a:spcPct val="0"/>
        </a:spcAft>
        <a:buSzPct val="120000"/>
        <a:buBlip>
          <a:blip r:embed="rId18"/>
        </a:buBlip>
        <a:defRPr sz="2400" kern="1200">
          <a:solidFill>
            <a:srgbClr val="00446A"/>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000" kern="1200">
          <a:solidFill>
            <a:srgbClr val="00446A"/>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kern="1200">
          <a:solidFill>
            <a:srgbClr val="00446A"/>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1600" kern="1200">
          <a:solidFill>
            <a:srgbClr val="00446A"/>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1600" kern="1200">
          <a:solidFill>
            <a:srgbClr val="00446A"/>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jpeg"/><Relationship Id="rId6"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5.pn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5" Type="http://schemas.openxmlformats.org/officeDocument/2006/relationships/image" Target="../media/image40.jpeg"/><Relationship Id="rId1" Type="http://schemas.openxmlformats.org/officeDocument/2006/relationships/slideLayout" Target="../slideLayouts/slideLayout2.xml"/><Relationship Id="rId2" Type="http://schemas.openxmlformats.org/officeDocument/2006/relationships/hyperlink" Target="http://www.healthline.com/images/adam/big/9936.jpg"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 Id="rId3" Type="http://schemas.openxmlformats.org/officeDocument/2006/relationships/image" Target="../media/image4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5" Type="http://schemas.openxmlformats.org/officeDocument/2006/relationships/image" Target="../media/image47.jpe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jpe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1" Type="http://schemas.openxmlformats.org/officeDocument/2006/relationships/slideLayout" Target="../slideLayouts/slideLayout3.xml"/><Relationship Id="rId2" Type="http://schemas.openxmlformats.org/officeDocument/2006/relationships/image" Target="../media/image5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3.xml"/><Relationship Id="rId3" Type="http://schemas.openxmlformats.org/officeDocument/2006/relationships/chart" Target="../charts/char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63.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64.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oleObject" Target="../embeddings/oleObject1.bin"/><Relationship Id="rId5" Type="http://schemas.openxmlformats.org/officeDocument/2006/relationships/image" Target="../media/image65.emf"/><Relationship Id="rId6" Type="http://schemas.openxmlformats.org/officeDocument/2006/relationships/oleObject" Target="../embeddings/oleObject2.bin"/><Relationship Id="rId7" Type="http://schemas.openxmlformats.org/officeDocument/2006/relationships/image" Target="../media/image66.emf"/><Relationship Id="rId1" Type="http://schemas.openxmlformats.org/officeDocument/2006/relationships/vmlDrawing" Target="../drawings/vmlDrawing1.vml"/><Relationship Id="rId2"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image" Target="../media/image70.png"/><Relationship Id="rId7" Type="http://schemas.openxmlformats.org/officeDocument/2006/relationships/image" Target="../media/image71.png"/><Relationship Id="rId8" Type="http://schemas.openxmlformats.org/officeDocument/2006/relationships/image" Target="../media/image72.png"/><Relationship Id="rId9" Type="http://schemas.openxmlformats.org/officeDocument/2006/relationships/image" Target="../media/image73.png"/><Relationship Id="rId10" Type="http://schemas.openxmlformats.org/officeDocument/2006/relationships/image" Target="../media/image74.png"/><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75.png"/><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6" Type="http://schemas.openxmlformats.org/officeDocument/2006/relationships/image" Target="../media/image79.png"/><Relationship Id="rId7" Type="http://schemas.openxmlformats.org/officeDocument/2006/relationships/image" Target="../media/image80.png"/><Relationship Id="rId8" Type="http://schemas.openxmlformats.org/officeDocument/2006/relationships/image" Target="../media/image81.png"/><Relationship Id="rId9" Type="http://schemas.openxmlformats.org/officeDocument/2006/relationships/image" Target="../media/image82.png"/><Relationship Id="rId10" Type="http://schemas.openxmlformats.org/officeDocument/2006/relationships/image" Target="../media/image83.png"/><Relationship Id="rId11" Type="http://schemas.openxmlformats.org/officeDocument/2006/relationships/image" Target="../media/image84.png"/><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85.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0.xml"/><Relationship Id="rId4" Type="http://schemas.openxmlformats.org/officeDocument/2006/relationships/image" Target="../media/image86.png"/><Relationship Id="rId1" Type="http://schemas.openxmlformats.org/officeDocument/2006/relationships/tags" Target="../tags/tag2.xml"/><Relationship Id="rId2"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1.xml"/><Relationship Id="rId4" Type="http://schemas.openxmlformats.org/officeDocument/2006/relationships/image" Target="../media/image87.png"/><Relationship Id="rId1" Type="http://schemas.openxmlformats.org/officeDocument/2006/relationships/tags" Target="../tags/tag3.xml"/><Relationship Id="rId2"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9.png"/></Relationships>
</file>

<file path=ppt/slides/_rels/slide61.xml.rels><?xml version="1.0" encoding="UTF-8" standalone="yes"?>
<Relationships xmlns="http://schemas.openxmlformats.org/package/2006/relationships"><Relationship Id="rId1" Type="http://schemas.openxmlformats.org/officeDocument/2006/relationships/tags" Target="../tags/tag4.xml"/><Relationship Id="rId2" Type="http://schemas.openxmlformats.org/officeDocument/2006/relationships/slideLayout" Target="../slideLayouts/slideLayout36.xml"/><Relationship Id="rId3" Type="http://schemas.openxmlformats.org/officeDocument/2006/relationships/notesSlide" Target="../notesSlides/notesSlide4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4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44.xml"/></Relationships>
</file>

<file path=ppt/slides/_rels/slide64.xml.rels><?xml version="1.0" encoding="UTF-8" standalone="yes"?>
<Relationships xmlns="http://schemas.openxmlformats.org/package/2006/relationships"><Relationship Id="rId3" Type="http://schemas.openxmlformats.org/officeDocument/2006/relationships/image" Target="../media/image90.jpeg"/><Relationship Id="rId4" Type="http://schemas.openxmlformats.org/officeDocument/2006/relationships/image" Target="../media/image91.png"/><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3.png"/><Relationship Id="rId3" Type="http://schemas.openxmlformats.org/officeDocument/2006/relationships/image" Target="../media/image9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95.png"/></Relationships>
</file>

<file path=ppt/slides/_rels/slide72.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png"/><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76.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4.xml"/><Relationship Id="rId2" Type="http://schemas.openxmlformats.org/officeDocument/2006/relationships/notesSlide" Target="../notesSlides/notesSlide5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98.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46760" y="5320682"/>
            <a:ext cx="7772400" cy="654739"/>
          </a:xfrm>
        </p:spPr>
        <p:txBody>
          <a:bodyPr>
            <a:normAutofit/>
          </a:bodyPr>
          <a:lstStyle/>
          <a:p>
            <a:r>
              <a:rPr lang="en-US" sz="1600" dirty="0" smtClean="0"/>
              <a:t>S </a:t>
            </a:r>
            <a:r>
              <a:rPr lang="en-US" sz="1600" dirty="0" err="1" smtClean="0"/>
              <a:t>López</a:t>
            </a:r>
            <a:r>
              <a:rPr lang="en-US" sz="1600" dirty="0" smtClean="0"/>
              <a:t>-Tarruella, MD, PhD</a:t>
            </a:r>
            <a:endParaRPr lang="en-US" sz="1600" dirty="0"/>
          </a:p>
          <a:p>
            <a:r>
              <a:rPr lang="en-US" sz="1600" dirty="0" smtClean="0"/>
              <a:t>Madrid, 29 de </a:t>
            </a:r>
            <a:r>
              <a:rPr lang="en-US" sz="1600" dirty="0" err="1" smtClean="0"/>
              <a:t>Noviembre</a:t>
            </a:r>
            <a:r>
              <a:rPr lang="en-US" sz="1600" dirty="0" smtClean="0"/>
              <a:t> de 2015</a:t>
            </a:r>
            <a:endParaRPr lang="en-US" sz="1600" dirty="0"/>
          </a:p>
        </p:txBody>
      </p:sp>
      <p:sp>
        <p:nvSpPr>
          <p:cNvPr id="6" name="Title 1"/>
          <p:cNvSpPr txBox="1">
            <a:spLocks/>
          </p:cNvSpPr>
          <p:nvPr/>
        </p:nvSpPr>
        <p:spPr>
          <a:xfrm>
            <a:off x="269493" y="2360017"/>
            <a:ext cx="8686176" cy="89563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bg2"/>
                </a:solidFill>
                <a:latin typeface="Comic Sans MS"/>
                <a:ea typeface="+mj-ea"/>
                <a:cs typeface="Comic Sans MS"/>
              </a:defRPr>
            </a:lvl1pPr>
          </a:lstStyle>
          <a:p>
            <a:r>
              <a:rPr lang="en-US" sz="3200" dirty="0" smtClean="0"/>
              <a:t>LAS METÁSTASIS ÓSEAS DEL CÁNCER </a:t>
            </a:r>
            <a:endParaRPr lang="en-US" sz="3200" dirty="0"/>
          </a:p>
        </p:txBody>
      </p:sp>
      <p:pic>
        <p:nvPicPr>
          <p:cNvPr id="7" name="Picture 6"/>
          <p:cNvPicPr>
            <a:picLocks noChangeAspect="1"/>
          </p:cNvPicPr>
          <p:nvPr/>
        </p:nvPicPr>
        <p:blipFill>
          <a:blip r:embed="rId3"/>
          <a:stretch>
            <a:fillRect/>
          </a:stretch>
        </p:blipFill>
        <p:spPr>
          <a:xfrm>
            <a:off x="4565650" y="5102288"/>
            <a:ext cx="12700" cy="12700"/>
          </a:xfrm>
          <a:prstGeom prst="rect">
            <a:avLst/>
          </a:prstGeom>
        </p:spPr>
      </p:pic>
      <p:pic>
        <p:nvPicPr>
          <p:cNvPr id="8" name="Picture 7"/>
          <p:cNvPicPr>
            <a:picLocks noChangeAspect="1"/>
          </p:cNvPicPr>
          <p:nvPr/>
        </p:nvPicPr>
        <p:blipFill>
          <a:blip r:embed="rId3"/>
          <a:stretch>
            <a:fillRect/>
          </a:stretch>
        </p:blipFill>
        <p:spPr>
          <a:xfrm>
            <a:off x="4565650" y="5102288"/>
            <a:ext cx="12700" cy="12700"/>
          </a:xfrm>
          <a:prstGeom prst="rect">
            <a:avLst/>
          </a:prstGeom>
        </p:spPr>
      </p:pic>
      <p:pic>
        <p:nvPicPr>
          <p:cNvPr id="9" name="Picture 8"/>
          <p:cNvPicPr>
            <a:picLocks noChangeAspect="1"/>
          </p:cNvPicPr>
          <p:nvPr/>
        </p:nvPicPr>
        <p:blipFill>
          <a:blip r:embed="rId3"/>
          <a:stretch>
            <a:fillRect/>
          </a:stretch>
        </p:blipFill>
        <p:spPr>
          <a:xfrm>
            <a:off x="4565650" y="5102288"/>
            <a:ext cx="12700" cy="12700"/>
          </a:xfrm>
          <a:prstGeom prst="rect">
            <a:avLst/>
          </a:prstGeom>
        </p:spPr>
      </p:pic>
      <p:pic>
        <p:nvPicPr>
          <p:cNvPr id="10" name="Picture 9"/>
          <p:cNvPicPr>
            <a:picLocks noChangeAspect="1"/>
          </p:cNvPicPr>
          <p:nvPr/>
        </p:nvPicPr>
        <p:blipFill>
          <a:blip r:embed="rId3"/>
          <a:stretch>
            <a:fillRect/>
          </a:stretch>
        </p:blipFill>
        <p:spPr>
          <a:xfrm>
            <a:off x="4565650" y="5102288"/>
            <a:ext cx="12700" cy="12700"/>
          </a:xfrm>
          <a:prstGeom prst="rect">
            <a:avLst/>
          </a:prstGeom>
        </p:spPr>
      </p:pic>
      <p:pic>
        <p:nvPicPr>
          <p:cNvPr id="5" name="Picture 4"/>
          <p:cNvPicPr>
            <a:picLocks noChangeAspect="1"/>
          </p:cNvPicPr>
          <p:nvPr/>
        </p:nvPicPr>
        <p:blipFill>
          <a:blip r:embed="rId4"/>
          <a:stretch>
            <a:fillRect/>
          </a:stretch>
        </p:blipFill>
        <p:spPr>
          <a:xfrm>
            <a:off x="952500" y="392691"/>
            <a:ext cx="7239000" cy="1524000"/>
          </a:xfrm>
          <a:prstGeom prst="rect">
            <a:avLst/>
          </a:prstGeom>
          <a:solidFill>
            <a:schemeClr val="bg1"/>
          </a:solidFill>
        </p:spPr>
      </p:pic>
      <p:pic>
        <p:nvPicPr>
          <p:cNvPr id="12" name="Picture 11" descr="gm_color_jpg.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760" y="6105011"/>
            <a:ext cx="3810524" cy="681557"/>
          </a:xfrm>
          <a:prstGeom prst="rect">
            <a:avLst/>
          </a:prstGeom>
        </p:spPr>
      </p:pic>
      <p:pic>
        <p:nvPicPr>
          <p:cNvPr id="13" name="Picture 12"/>
          <p:cNvPicPr>
            <a:picLocks noChangeAspect="1"/>
          </p:cNvPicPr>
          <p:nvPr/>
        </p:nvPicPr>
        <p:blipFill rotWithShape="1">
          <a:blip r:embed="rId6"/>
          <a:srcRect t="7054" r="16473" b="15433"/>
          <a:stretch/>
        </p:blipFill>
        <p:spPr>
          <a:xfrm>
            <a:off x="4075023" y="6105011"/>
            <a:ext cx="1386470" cy="681557"/>
          </a:xfrm>
          <a:prstGeom prst="rect">
            <a:avLst/>
          </a:prstGeom>
        </p:spPr>
      </p:pic>
    </p:spTree>
    <p:extLst>
      <p:ext uri="{BB962C8B-B14F-4D97-AF65-F5344CB8AC3E}">
        <p14:creationId xmlns:p14="http://schemas.microsoft.com/office/powerpoint/2010/main" val="401630335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99714"/>
            <a:ext cx="8229600" cy="509449"/>
          </a:xfrm>
        </p:spPr>
        <p:txBody>
          <a:bodyPr/>
          <a:lstStyle/>
          <a:p>
            <a:r>
              <a:rPr lang="en-US" sz="2800" dirty="0" err="1" smtClean="0">
                <a:solidFill>
                  <a:schemeClr val="accent5"/>
                </a:solidFill>
              </a:rPr>
              <a:t>Biología</a:t>
            </a:r>
            <a:r>
              <a:rPr lang="en-US" sz="2800" dirty="0" smtClean="0">
                <a:solidFill>
                  <a:schemeClr val="accent5"/>
                </a:solidFill>
              </a:rPr>
              <a:t> de </a:t>
            </a:r>
            <a:r>
              <a:rPr lang="en-US" sz="2800" dirty="0" err="1" smtClean="0">
                <a:solidFill>
                  <a:schemeClr val="accent5"/>
                </a:solidFill>
              </a:rPr>
              <a:t>las</a:t>
            </a:r>
            <a:r>
              <a:rPr lang="en-US" sz="2800" dirty="0" smtClean="0">
                <a:solidFill>
                  <a:schemeClr val="accent5"/>
                </a:solidFill>
              </a:rPr>
              <a:t> </a:t>
            </a:r>
            <a:r>
              <a:rPr lang="en-US" sz="2800" dirty="0" err="1" smtClean="0">
                <a:solidFill>
                  <a:schemeClr val="accent5"/>
                </a:solidFill>
              </a:rPr>
              <a:t>Mtx</a:t>
            </a:r>
            <a:r>
              <a:rPr lang="en-US" sz="2800" dirty="0" smtClean="0">
                <a:solidFill>
                  <a:schemeClr val="accent5"/>
                </a:solidFill>
              </a:rPr>
              <a:t> </a:t>
            </a:r>
            <a:r>
              <a:rPr lang="en-US" sz="2800" dirty="0" err="1" smtClean="0">
                <a:solidFill>
                  <a:schemeClr val="accent5"/>
                </a:solidFill>
              </a:rPr>
              <a:t>óseas</a:t>
            </a:r>
            <a:endParaRPr lang="en-US" sz="2800" dirty="0">
              <a:solidFill>
                <a:schemeClr val="accent5"/>
              </a:solidFill>
            </a:endParaRPr>
          </a:p>
        </p:txBody>
      </p:sp>
      <p:sp>
        <p:nvSpPr>
          <p:cNvPr id="12" name="Rectangle 11"/>
          <p:cNvSpPr/>
          <p:nvPr/>
        </p:nvSpPr>
        <p:spPr>
          <a:xfrm>
            <a:off x="457200" y="698975"/>
            <a:ext cx="8229600" cy="44115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err="1" smtClean="0">
                <a:latin typeface="Comic Sans MS"/>
                <a:cs typeface="Comic Sans MS"/>
              </a:rPr>
              <a:t>Pasos</a:t>
            </a:r>
            <a:r>
              <a:rPr lang="en-US" dirty="0" smtClean="0">
                <a:latin typeface="Comic Sans MS"/>
                <a:cs typeface="Comic Sans MS"/>
              </a:rPr>
              <a:t> de la </a:t>
            </a:r>
            <a:r>
              <a:rPr lang="en-US" dirty="0" err="1" smtClean="0">
                <a:latin typeface="Comic Sans MS"/>
                <a:cs typeface="Comic Sans MS"/>
              </a:rPr>
              <a:t>formación</a:t>
            </a:r>
            <a:r>
              <a:rPr lang="en-US" dirty="0" smtClean="0">
                <a:latin typeface="Comic Sans MS"/>
                <a:cs typeface="Comic Sans MS"/>
              </a:rPr>
              <a:t> de </a:t>
            </a:r>
            <a:r>
              <a:rPr lang="en-US" dirty="0" err="1" smtClean="0">
                <a:latin typeface="Comic Sans MS"/>
                <a:cs typeface="Comic Sans MS"/>
              </a:rPr>
              <a:t>Mtx</a:t>
            </a:r>
            <a:r>
              <a:rPr lang="en-US" dirty="0" smtClean="0">
                <a:latin typeface="Comic Sans MS"/>
                <a:cs typeface="Comic Sans MS"/>
              </a:rPr>
              <a:t> </a:t>
            </a:r>
            <a:r>
              <a:rPr lang="en-US" dirty="0" err="1" smtClean="0">
                <a:latin typeface="Comic Sans MS"/>
                <a:cs typeface="Comic Sans MS"/>
              </a:rPr>
              <a:t>óseas</a:t>
            </a:r>
            <a:endParaRPr lang="en-US" dirty="0">
              <a:latin typeface="Comic Sans MS"/>
              <a:cs typeface="Comic Sans MS"/>
            </a:endParaRPr>
          </a:p>
        </p:txBody>
      </p:sp>
      <p:sp>
        <p:nvSpPr>
          <p:cNvPr id="10" name="TextBox 9"/>
          <p:cNvSpPr txBox="1"/>
          <p:nvPr/>
        </p:nvSpPr>
        <p:spPr>
          <a:xfrm>
            <a:off x="0" y="6638707"/>
            <a:ext cx="8943474" cy="246221"/>
          </a:xfrm>
          <a:prstGeom prst="rect">
            <a:avLst/>
          </a:prstGeom>
          <a:noFill/>
        </p:spPr>
        <p:txBody>
          <a:bodyPr wrap="square" rtlCol="0">
            <a:spAutoFit/>
          </a:bodyPr>
          <a:lstStyle/>
          <a:p>
            <a:r>
              <a:rPr lang="en-US" sz="1000" dirty="0" smtClean="0">
                <a:latin typeface="Comic Sans MS"/>
                <a:cs typeface="Comic Sans MS"/>
              </a:rPr>
              <a:t>Mundy et al Nat Rev Cancer 2002</a:t>
            </a:r>
            <a:endParaRPr lang="en-US" sz="1000" dirty="0">
              <a:latin typeface="Comic Sans MS"/>
              <a:cs typeface="Comic Sans MS"/>
            </a:endParaRPr>
          </a:p>
        </p:txBody>
      </p:sp>
      <p:pic>
        <p:nvPicPr>
          <p:cNvPr id="3" name="Picture 2"/>
          <p:cNvPicPr>
            <a:picLocks noChangeAspect="1"/>
          </p:cNvPicPr>
          <p:nvPr/>
        </p:nvPicPr>
        <p:blipFill rotWithShape="1">
          <a:blip r:embed="rId3"/>
          <a:srcRect l="19716" r="1274"/>
          <a:stretch/>
        </p:blipFill>
        <p:spPr>
          <a:xfrm>
            <a:off x="120943" y="1269884"/>
            <a:ext cx="8741899" cy="4838649"/>
          </a:xfrm>
          <a:prstGeom prst="rect">
            <a:avLst/>
          </a:prstGeom>
        </p:spPr>
      </p:pic>
      <p:sp>
        <p:nvSpPr>
          <p:cNvPr id="9" name="Rectangle 8"/>
          <p:cNvSpPr/>
          <p:nvPr/>
        </p:nvSpPr>
        <p:spPr>
          <a:xfrm>
            <a:off x="1211385" y="4513385"/>
            <a:ext cx="2735384" cy="742466"/>
          </a:xfrm>
          <a:prstGeom prst="rect">
            <a:avLst/>
          </a:prstGeom>
          <a:noFill/>
          <a:ln w="38100" cmpd="sng">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69723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6387" y="1201168"/>
            <a:ext cx="8312150" cy="5175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0" y="6604000"/>
            <a:ext cx="194872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latin typeface="Comic Sans MS"/>
                <a:cs typeface="Comic Sans MS"/>
              </a:rPr>
              <a:t>Coleman et al Ann Oncol 2014</a:t>
            </a:r>
          </a:p>
        </p:txBody>
      </p:sp>
      <p:sp>
        <p:nvSpPr>
          <p:cNvPr id="6" name="Rectangle 5"/>
          <p:cNvSpPr/>
          <p:nvPr/>
        </p:nvSpPr>
        <p:spPr>
          <a:xfrm>
            <a:off x="457200" y="732567"/>
            <a:ext cx="8229600" cy="36988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algn="ctr" fontAlgn="auto">
              <a:spcBef>
                <a:spcPts val="0"/>
              </a:spcBef>
              <a:spcAft>
                <a:spcPts val="0"/>
              </a:spcAft>
              <a:defRPr/>
            </a:pPr>
            <a:r>
              <a:rPr lang="en-US" dirty="0" err="1" smtClean="0">
                <a:latin typeface="Comic Sans MS"/>
                <a:cs typeface="Comic Sans MS"/>
              </a:rPr>
              <a:t>Pasos</a:t>
            </a:r>
            <a:r>
              <a:rPr lang="en-US" dirty="0" smtClean="0">
                <a:latin typeface="Comic Sans MS"/>
                <a:cs typeface="Comic Sans MS"/>
              </a:rPr>
              <a:t> de la </a:t>
            </a:r>
            <a:r>
              <a:rPr lang="en-US" dirty="0" err="1" smtClean="0">
                <a:latin typeface="Comic Sans MS"/>
                <a:cs typeface="Comic Sans MS"/>
              </a:rPr>
              <a:t>formación</a:t>
            </a:r>
            <a:r>
              <a:rPr lang="en-US" dirty="0" smtClean="0">
                <a:latin typeface="Comic Sans MS"/>
                <a:cs typeface="Comic Sans MS"/>
              </a:rPr>
              <a:t> de </a:t>
            </a:r>
            <a:r>
              <a:rPr lang="en-US" dirty="0" err="1" smtClean="0">
                <a:latin typeface="Comic Sans MS"/>
                <a:cs typeface="Comic Sans MS"/>
              </a:rPr>
              <a:t>Mtx</a:t>
            </a:r>
            <a:r>
              <a:rPr lang="en-US" dirty="0" smtClean="0">
                <a:latin typeface="Comic Sans MS"/>
                <a:cs typeface="Comic Sans MS"/>
              </a:rPr>
              <a:t> </a:t>
            </a:r>
            <a:r>
              <a:rPr lang="en-US" dirty="0" err="1" smtClean="0">
                <a:latin typeface="Comic Sans MS"/>
                <a:cs typeface="Comic Sans MS"/>
              </a:rPr>
              <a:t>óseas</a:t>
            </a:r>
            <a:endParaRPr lang="en-US" dirty="0">
              <a:latin typeface="Comic Sans MS"/>
              <a:cs typeface="Comic Sans MS"/>
            </a:endParaRPr>
          </a:p>
        </p:txBody>
      </p:sp>
      <p:sp>
        <p:nvSpPr>
          <p:cNvPr id="7" name="Title 3"/>
          <p:cNvSpPr>
            <a:spLocks noGrp="1"/>
          </p:cNvSpPr>
          <p:nvPr>
            <p:ph type="title"/>
          </p:nvPr>
        </p:nvSpPr>
        <p:spPr>
          <a:xfrm>
            <a:off x="457200" y="99714"/>
            <a:ext cx="8229600" cy="509449"/>
          </a:xfrm>
        </p:spPr>
        <p:txBody>
          <a:bodyPr/>
          <a:lstStyle/>
          <a:p>
            <a:r>
              <a:rPr lang="en-US" sz="2800" dirty="0" err="1" smtClean="0">
                <a:solidFill>
                  <a:schemeClr val="accent5"/>
                </a:solidFill>
              </a:rPr>
              <a:t>Biología</a:t>
            </a:r>
            <a:r>
              <a:rPr lang="en-US" sz="2800" dirty="0" smtClean="0">
                <a:solidFill>
                  <a:schemeClr val="accent5"/>
                </a:solidFill>
              </a:rPr>
              <a:t> de </a:t>
            </a:r>
            <a:r>
              <a:rPr lang="en-US" sz="2800" dirty="0" err="1" smtClean="0">
                <a:solidFill>
                  <a:schemeClr val="accent5"/>
                </a:solidFill>
              </a:rPr>
              <a:t>las</a:t>
            </a:r>
            <a:r>
              <a:rPr lang="en-US" sz="2800" dirty="0" smtClean="0">
                <a:solidFill>
                  <a:schemeClr val="accent5"/>
                </a:solidFill>
              </a:rPr>
              <a:t> </a:t>
            </a:r>
            <a:r>
              <a:rPr lang="en-US" sz="2800" dirty="0" err="1" smtClean="0">
                <a:solidFill>
                  <a:schemeClr val="accent5"/>
                </a:solidFill>
              </a:rPr>
              <a:t>Mtx</a:t>
            </a:r>
            <a:r>
              <a:rPr lang="en-US" sz="2800" dirty="0" smtClean="0">
                <a:solidFill>
                  <a:schemeClr val="accent5"/>
                </a:solidFill>
              </a:rPr>
              <a:t> </a:t>
            </a:r>
            <a:r>
              <a:rPr lang="en-US" sz="2800" dirty="0" err="1" smtClean="0">
                <a:solidFill>
                  <a:schemeClr val="accent5"/>
                </a:solidFill>
              </a:rPr>
              <a:t>óseas</a:t>
            </a:r>
            <a:endParaRPr lang="en-US" sz="2800" dirty="0">
              <a:solidFill>
                <a:schemeClr val="accent5"/>
              </a:solidFill>
            </a:endParaRPr>
          </a:p>
        </p:txBody>
      </p:sp>
    </p:spTree>
    <p:extLst>
      <p:ext uri="{BB962C8B-B14F-4D97-AF65-F5344CB8AC3E}">
        <p14:creationId xmlns:p14="http://schemas.microsoft.com/office/powerpoint/2010/main" val="223633129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0" y="6604000"/>
            <a:ext cx="194872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smtClean="0">
                <a:latin typeface="Comic Sans MS"/>
                <a:cs typeface="Comic Sans MS"/>
              </a:rPr>
              <a:t>Coleman et al Ann Oncol 2014</a:t>
            </a:r>
            <a:endParaRPr lang="en-US" sz="1000" dirty="0">
              <a:latin typeface="Comic Sans MS"/>
              <a:cs typeface="Comic Sans MS"/>
            </a:endParaRPr>
          </a:p>
        </p:txBody>
      </p:sp>
      <p:sp>
        <p:nvSpPr>
          <p:cNvPr id="6" name="Rectangle 5"/>
          <p:cNvSpPr/>
          <p:nvPr/>
        </p:nvSpPr>
        <p:spPr>
          <a:xfrm>
            <a:off x="457200" y="732567"/>
            <a:ext cx="8229600" cy="36988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algn="ctr" fontAlgn="auto">
              <a:spcBef>
                <a:spcPts val="0"/>
              </a:spcBef>
              <a:spcAft>
                <a:spcPts val="0"/>
              </a:spcAft>
              <a:defRPr/>
            </a:pPr>
            <a:r>
              <a:rPr lang="en-US" dirty="0" err="1" smtClean="0">
                <a:latin typeface="Comic Sans MS"/>
                <a:cs typeface="Comic Sans MS"/>
              </a:rPr>
              <a:t>Círculo</a:t>
            </a:r>
            <a:r>
              <a:rPr lang="en-US" dirty="0" smtClean="0">
                <a:latin typeface="Comic Sans MS"/>
                <a:cs typeface="Comic Sans MS"/>
              </a:rPr>
              <a:t> “</a:t>
            </a:r>
            <a:r>
              <a:rPr lang="en-US" dirty="0" err="1" smtClean="0">
                <a:latin typeface="Comic Sans MS"/>
                <a:cs typeface="Comic Sans MS"/>
              </a:rPr>
              <a:t>vicioso</a:t>
            </a:r>
            <a:r>
              <a:rPr lang="en-US" dirty="0" smtClean="0">
                <a:latin typeface="Comic Sans MS"/>
                <a:cs typeface="Comic Sans MS"/>
              </a:rPr>
              <a:t>” de </a:t>
            </a:r>
            <a:r>
              <a:rPr lang="en-US" dirty="0" err="1" smtClean="0">
                <a:latin typeface="Comic Sans MS"/>
                <a:cs typeface="Comic Sans MS"/>
              </a:rPr>
              <a:t>destrucción</a:t>
            </a:r>
            <a:r>
              <a:rPr lang="en-US" dirty="0" smtClean="0">
                <a:latin typeface="Comic Sans MS"/>
                <a:cs typeface="Comic Sans MS"/>
              </a:rPr>
              <a:t>  </a:t>
            </a:r>
            <a:r>
              <a:rPr lang="en-US" dirty="0" err="1" smtClean="0">
                <a:latin typeface="Comic Sans MS"/>
                <a:cs typeface="Comic Sans MS"/>
              </a:rPr>
              <a:t>ósea</a:t>
            </a:r>
            <a:endParaRPr lang="en-US" dirty="0">
              <a:latin typeface="Comic Sans MS"/>
              <a:cs typeface="Comic Sans MS"/>
            </a:endParaRPr>
          </a:p>
        </p:txBody>
      </p:sp>
      <p:sp>
        <p:nvSpPr>
          <p:cNvPr id="7" name="Title 3"/>
          <p:cNvSpPr>
            <a:spLocks noGrp="1"/>
          </p:cNvSpPr>
          <p:nvPr>
            <p:ph type="title"/>
          </p:nvPr>
        </p:nvSpPr>
        <p:spPr>
          <a:xfrm>
            <a:off x="457200" y="99714"/>
            <a:ext cx="8229600" cy="509449"/>
          </a:xfrm>
        </p:spPr>
        <p:txBody>
          <a:bodyPr/>
          <a:lstStyle/>
          <a:p>
            <a:r>
              <a:rPr lang="en-US" sz="2800" dirty="0" err="1" smtClean="0">
                <a:solidFill>
                  <a:schemeClr val="accent5"/>
                </a:solidFill>
              </a:rPr>
              <a:t>Biología</a:t>
            </a:r>
            <a:r>
              <a:rPr lang="en-US" sz="2800" dirty="0" smtClean="0">
                <a:solidFill>
                  <a:schemeClr val="accent5"/>
                </a:solidFill>
              </a:rPr>
              <a:t> de </a:t>
            </a:r>
            <a:r>
              <a:rPr lang="en-US" sz="2800" dirty="0" err="1" smtClean="0">
                <a:solidFill>
                  <a:schemeClr val="accent5"/>
                </a:solidFill>
              </a:rPr>
              <a:t>las</a:t>
            </a:r>
            <a:r>
              <a:rPr lang="en-US" sz="2800" dirty="0" smtClean="0">
                <a:solidFill>
                  <a:schemeClr val="accent5"/>
                </a:solidFill>
              </a:rPr>
              <a:t> </a:t>
            </a:r>
            <a:r>
              <a:rPr lang="en-US" sz="2800" dirty="0" err="1" smtClean="0">
                <a:solidFill>
                  <a:schemeClr val="accent5"/>
                </a:solidFill>
              </a:rPr>
              <a:t>Mtx</a:t>
            </a:r>
            <a:r>
              <a:rPr lang="en-US" sz="2800" dirty="0" smtClean="0">
                <a:solidFill>
                  <a:schemeClr val="accent5"/>
                </a:solidFill>
              </a:rPr>
              <a:t> </a:t>
            </a:r>
            <a:r>
              <a:rPr lang="en-US" sz="2800" dirty="0" err="1" smtClean="0">
                <a:solidFill>
                  <a:schemeClr val="accent5"/>
                </a:solidFill>
              </a:rPr>
              <a:t>óseas</a:t>
            </a:r>
            <a:endParaRPr lang="en-US" sz="2800" dirty="0">
              <a:solidFill>
                <a:schemeClr val="accent5"/>
              </a:solidFill>
            </a:endParaRPr>
          </a:p>
        </p:txBody>
      </p:sp>
      <p:pic>
        <p:nvPicPr>
          <p:cNvPr id="2" name="Picture 1"/>
          <p:cNvPicPr>
            <a:picLocks noChangeAspect="1"/>
          </p:cNvPicPr>
          <p:nvPr/>
        </p:nvPicPr>
        <p:blipFill rotWithShape="1">
          <a:blip r:embed="rId3"/>
          <a:srcRect l="34651" t="8071" r="34255" b="3316"/>
          <a:stretch/>
        </p:blipFill>
        <p:spPr>
          <a:xfrm>
            <a:off x="3803227" y="2188927"/>
            <a:ext cx="5036842" cy="3439364"/>
          </a:xfrm>
          <a:prstGeom prst="rect">
            <a:avLst/>
          </a:prstGeom>
        </p:spPr>
      </p:pic>
      <p:pic>
        <p:nvPicPr>
          <p:cNvPr id="8" name="Picture 7"/>
          <p:cNvPicPr>
            <a:picLocks noChangeAspect="1"/>
          </p:cNvPicPr>
          <p:nvPr/>
        </p:nvPicPr>
        <p:blipFill rotWithShape="1">
          <a:blip r:embed="rId3"/>
          <a:srcRect l="1264" t="2176" r="67309" b="2859"/>
          <a:stretch/>
        </p:blipFill>
        <p:spPr>
          <a:xfrm>
            <a:off x="194767" y="1279987"/>
            <a:ext cx="3477217" cy="2517523"/>
          </a:xfrm>
          <a:prstGeom prst="rect">
            <a:avLst/>
          </a:prstGeom>
          <a:ln w="57150" cmpd="sng">
            <a:solidFill>
              <a:srgbClr val="008080"/>
            </a:solidFill>
          </a:ln>
        </p:spPr>
      </p:pic>
      <p:pic>
        <p:nvPicPr>
          <p:cNvPr id="9" name="Picture 8"/>
          <p:cNvPicPr>
            <a:picLocks noChangeAspect="1"/>
          </p:cNvPicPr>
          <p:nvPr/>
        </p:nvPicPr>
        <p:blipFill rotWithShape="1">
          <a:blip r:embed="rId3"/>
          <a:srcRect l="67863" t="2033" r="432" b="2957"/>
          <a:stretch/>
        </p:blipFill>
        <p:spPr>
          <a:xfrm>
            <a:off x="196835" y="4058322"/>
            <a:ext cx="3507906" cy="2518720"/>
          </a:xfrm>
          <a:prstGeom prst="rect">
            <a:avLst/>
          </a:prstGeom>
          <a:ln w="57150" cmpd="sng">
            <a:solidFill>
              <a:srgbClr val="BF8B00"/>
            </a:solidFill>
          </a:ln>
        </p:spPr>
      </p:pic>
      <p:sp>
        <p:nvSpPr>
          <p:cNvPr id="11" name="Rectangle 10"/>
          <p:cNvSpPr/>
          <p:nvPr/>
        </p:nvSpPr>
        <p:spPr>
          <a:xfrm>
            <a:off x="3803227" y="4653203"/>
            <a:ext cx="2666817" cy="975088"/>
          </a:xfrm>
          <a:prstGeom prst="rect">
            <a:avLst/>
          </a:prstGeom>
          <a:noFill/>
          <a:ln w="57150" cmpd="sng">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6791061" y="4653203"/>
            <a:ext cx="2048140" cy="975088"/>
          </a:xfrm>
          <a:prstGeom prst="rect">
            <a:avLst/>
          </a:prstGeom>
          <a:noFill/>
          <a:ln w="57150" cmpd="sng">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43082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dissolve">
                                      <p:cBhvr>
                                        <p:cTn id="15" dur="500"/>
                                        <p:tgtEl>
                                          <p:spTgt spid="13"/>
                                        </p:tgtEl>
                                      </p:cBhvr>
                                    </p:animEffect>
                                  </p:childTnLst>
                                </p:cTn>
                              </p:par>
                              <p:par>
                                <p:cTn id="16" presetID="9"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0" y="6614949"/>
            <a:ext cx="372724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dirty="0" smtClean="0">
                <a:latin typeface="Comic Sans MS"/>
                <a:cs typeface="Comic Sans MS"/>
              </a:rPr>
              <a:t>Coleman et al Ann </a:t>
            </a:r>
            <a:r>
              <a:rPr lang="en-US" sz="1000" dirty="0" err="1" smtClean="0">
                <a:latin typeface="Comic Sans MS"/>
                <a:cs typeface="Comic Sans MS"/>
              </a:rPr>
              <a:t>Oncol</a:t>
            </a:r>
            <a:r>
              <a:rPr lang="en-US" sz="1000" dirty="0" smtClean="0">
                <a:latin typeface="Comic Sans MS"/>
                <a:cs typeface="Comic Sans MS"/>
              </a:rPr>
              <a:t> 2014, Mundy Nat Rev Cancer 2002</a:t>
            </a:r>
            <a:endParaRPr lang="en-US" sz="1000" dirty="0">
              <a:latin typeface="Comic Sans MS"/>
              <a:cs typeface="Comic Sans MS"/>
            </a:endParaRPr>
          </a:p>
        </p:txBody>
      </p:sp>
      <p:sp>
        <p:nvSpPr>
          <p:cNvPr id="6" name="Rectangle 5"/>
          <p:cNvSpPr/>
          <p:nvPr/>
        </p:nvSpPr>
        <p:spPr>
          <a:xfrm>
            <a:off x="457200" y="732567"/>
            <a:ext cx="8229600" cy="36988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algn="ctr" fontAlgn="auto">
              <a:spcBef>
                <a:spcPts val="0"/>
              </a:spcBef>
              <a:spcAft>
                <a:spcPts val="0"/>
              </a:spcAft>
              <a:defRPr/>
            </a:pPr>
            <a:r>
              <a:rPr lang="en-US" dirty="0" err="1" smtClean="0">
                <a:latin typeface="Comic Sans MS"/>
                <a:cs typeface="Comic Sans MS"/>
              </a:rPr>
              <a:t>Correlación</a:t>
            </a:r>
            <a:r>
              <a:rPr lang="en-US" dirty="0" smtClean="0">
                <a:latin typeface="Comic Sans MS"/>
                <a:cs typeface="Comic Sans MS"/>
              </a:rPr>
              <a:t> </a:t>
            </a:r>
            <a:r>
              <a:rPr lang="en-US" dirty="0" err="1" smtClean="0">
                <a:latin typeface="Comic Sans MS"/>
                <a:cs typeface="Comic Sans MS"/>
              </a:rPr>
              <a:t>biológica-radiológica</a:t>
            </a:r>
            <a:r>
              <a:rPr lang="en-US" dirty="0" smtClean="0">
                <a:latin typeface="Comic Sans MS"/>
                <a:cs typeface="Comic Sans MS"/>
              </a:rPr>
              <a:t> y </a:t>
            </a:r>
            <a:r>
              <a:rPr lang="en-US" dirty="0" err="1" smtClean="0">
                <a:latin typeface="Comic Sans MS"/>
                <a:cs typeface="Comic Sans MS"/>
              </a:rPr>
              <a:t>patológica</a:t>
            </a:r>
            <a:endParaRPr lang="en-US" dirty="0">
              <a:latin typeface="Comic Sans MS"/>
              <a:cs typeface="Comic Sans MS"/>
            </a:endParaRPr>
          </a:p>
        </p:txBody>
      </p:sp>
      <p:sp>
        <p:nvSpPr>
          <p:cNvPr id="7" name="Title 3"/>
          <p:cNvSpPr>
            <a:spLocks noGrp="1"/>
          </p:cNvSpPr>
          <p:nvPr>
            <p:ph type="title"/>
          </p:nvPr>
        </p:nvSpPr>
        <p:spPr>
          <a:xfrm>
            <a:off x="457200" y="99714"/>
            <a:ext cx="8229600" cy="509449"/>
          </a:xfrm>
        </p:spPr>
        <p:txBody>
          <a:bodyPr/>
          <a:lstStyle/>
          <a:p>
            <a:r>
              <a:rPr lang="en-US" sz="2800" dirty="0" err="1" smtClean="0">
                <a:solidFill>
                  <a:schemeClr val="accent5"/>
                </a:solidFill>
              </a:rPr>
              <a:t>Tipos</a:t>
            </a:r>
            <a:r>
              <a:rPr lang="en-US" sz="2800" dirty="0" smtClean="0">
                <a:solidFill>
                  <a:schemeClr val="accent5"/>
                </a:solidFill>
              </a:rPr>
              <a:t> de </a:t>
            </a:r>
            <a:r>
              <a:rPr lang="en-US" sz="2800" dirty="0" err="1" smtClean="0">
                <a:solidFill>
                  <a:schemeClr val="accent5"/>
                </a:solidFill>
              </a:rPr>
              <a:t>metástasis</a:t>
            </a:r>
            <a:r>
              <a:rPr lang="en-US" sz="2800" dirty="0" smtClean="0">
                <a:solidFill>
                  <a:schemeClr val="accent5"/>
                </a:solidFill>
              </a:rPr>
              <a:t> </a:t>
            </a:r>
            <a:r>
              <a:rPr lang="en-US" sz="2800" dirty="0" err="1" smtClean="0">
                <a:solidFill>
                  <a:schemeClr val="accent5"/>
                </a:solidFill>
              </a:rPr>
              <a:t>óseas</a:t>
            </a:r>
            <a:endParaRPr lang="en-US" sz="2800" dirty="0">
              <a:solidFill>
                <a:schemeClr val="accent5"/>
              </a:solidFill>
            </a:endParaRPr>
          </a:p>
        </p:txBody>
      </p:sp>
      <p:grpSp>
        <p:nvGrpSpPr>
          <p:cNvPr id="2" name="Group 1"/>
          <p:cNvGrpSpPr/>
          <p:nvPr/>
        </p:nvGrpSpPr>
        <p:grpSpPr>
          <a:xfrm>
            <a:off x="3957520" y="1279987"/>
            <a:ext cx="2667000" cy="2667000"/>
            <a:chOff x="3957520" y="1369188"/>
            <a:chExt cx="2667000" cy="2667000"/>
          </a:xfrm>
        </p:grpSpPr>
        <p:pic>
          <p:nvPicPr>
            <p:cNvPr id="13" name="Picture 3"/>
            <p:cNvPicPr>
              <a:picLocks noChangeAspect="1" noChangeArrowheads="1"/>
            </p:cNvPicPr>
            <p:nvPr/>
          </p:nvPicPr>
          <p:blipFill>
            <a:blip r:embed="rId3" cstate="print"/>
            <a:srcRect t="12500"/>
            <a:stretch>
              <a:fillRect/>
            </a:stretch>
          </p:blipFill>
          <p:spPr bwMode="auto">
            <a:xfrm>
              <a:off x="3957520" y="1369188"/>
              <a:ext cx="2667000" cy="2667000"/>
            </a:xfrm>
            <a:prstGeom prst="rect">
              <a:avLst/>
            </a:prstGeom>
            <a:noFill/>
            <a:ln w="9525">
              <a:noFill/>
              <a:miter lim="800000"/>
              <a:headEnd/>
              <a:tailEnd/>
            </a:ln>
          </p:spPr>
        </p:pic>
        <p:sp>
          <p:nvSpPr>
            <p:cNvPr id="14" name="7 Flecha arriba"/>
            <p:cNvSpPr/>
            <p:nvPr/>
          </p:nvSpPr>
          <p:spPr>
            <a:xfrm>
              <a:off x="5786320" y="3350388"/>
              <a:ext cx="304800" cy="609600"/>
            </a:xfrm>
            <a:prstGeom prst="upArrow">
              <a:avLst/>
            </a:prstGeom>
            <a:solidFill>
              <a:srgbClr val="972FFF"/>
            </a:solidFill>
            <a:ln>
              <a:solidFill>
                <a:srgbClr val="33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grpSp>
      <p:grpSp>
        <p:nvGrpSpPr>
          <p:cNvPr id="4" name="Group 3"/>
          <p:cNvGrpSpPr/>
          <p:nvPr/>
        </p:nvGrpSpPr>
        <p:grpSpPr>
          <a:xfrm>
            <a:off x="3957520" y="4057697"/>
            <a:ext cx="2667000" cy="2536825"/>
            <a:chOff x="3957520" y="4112388"/>
            <a:chExt cx="2667000" cy="2536825"/>
          </a:xfrm>
        </p:grpSpPr>
        <p:pic>
          <p:nvPicPr>
            <p:cNvPr id="12" name="Picture 4" descr="blastica"/>
            <p:cNvPicPr>
              <a:picLocks noChangeAspect="1" noChangeArrowheads="1"/>
            </p:cNvPicPr>
            <p:nvPr/>
          </p:nvPicPr>
          <p:blipFill>
            <a:blip r:embed="rId4" cstate="print"/>
            <a:srcRect/>
            <a:stretch>
              <a:fillRect/>
            </a:stretch>
          </p:blipFill>
          <p:spPr bwMode="auto">
            <a:xfrm>
              <a:off x="3957520" y="4112388"/>
              <a:ext cx="2667000" cy="2536825"/>
            </a:xfrm>
            <a:prstGeom prst="rect">
              <a:avLst/>
            </a:prstGeom>
            <a:noFill/>
            <a:ln w="9525">
              <a:noFill/>
              <a:miter lim="800000"/>
              <a:headEnd/>
              <a:tailEnd/>
            </a:ln>
          </p:spPr>
        </p:pic>
        <p:sp>
          <p:nvSpPr>
            <p:cNvPr id="15" name="8 Flecha arriba"/>
            <p:cNvSpPr/>
            <p:nvPr/>
          </p:nvSpPr>
          <p:spPr>
            <a:xfrm>
              <a:off x="5176720" y="4645788"/>
              <a:ext cx="304800" cy="609600"/>
            </a:xfrm>
            <a:prstGeom prst="upArrow">
              <a:avLst/>
            </a:prstGeom>
            <a:solidFill>
              <a:srgbClr val="972FFF"/>
            </a:solidFill>
            <a:ln>
              <a:solidFill>
                <a:srgbClr val="33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grpSp>
      <p:pic>
        <p:nvPicPr>
          <p:cNvPr id="3" name="Picture 2"/>
          <p:cNvPicPr>
            <a:picLocks noChangeAspect="1"/>
          </p:cNvPicPr>
          <p:nvPr/>
        </p:nvPicPr>
        <p:blipFill rotWithShape="1">
          <a:blip r:embed="rId5"/>
          <a:srcRect l="36700" b="46154"/>
          <a:stretch/>
        </p:blipFill>
        <p:spPr>
          <a:xfrm>
            <a:off x="6907679" y="1279987"/>
            <a:ext cx="1725275" cy="2292920"/>
          </a:xfrm>
          <a:prstGeom prst="rect">
            <a:avLst/>
          </a:prstGeom>
        </p:spPr>
      </p:pic>
      <p:pic>
        <p:nvPicPr>
          <p:cNvPr id="16" name="Picture 15"/>
          <p:cNvPicPr>
            <a:picLocks noChangeAspect="1"/>
          </p:cNvPicPr>
          <p:nvPr/>
        </p:nvPicPr>
        <p:blipFill rotWithShape="1">
          <a:blip r:embed="rId5"/>
          <a:srcRect t="55220"/>
          <a:stretch/>
        </p:blipFill>
        <p:spPr>
          <a:xfrm rot="5400000">
            <a:off x="6407544" y="4278324"/>
            <a:ext cx="2725545" cy="1906851"/>
          </a:xfrm>
          <a:prstGeom prst="rect">
            <a:avLst/>
          </a:prstGeom>
        </p:spPr>
      </p:pic>
      <p:pic>
        <p:nvPicPr>
          <p:cNvPr id="17" name="Picture 16"/>
          <p:cNvPicPr>
            <a:picLocks noChangeAspect="1"/>
          </p:cNvPicPr>
          <p:nvPr/>
        </p:nvPicPr>
        <p:blipFill rotWithShape="1">
          <a:blip r:embed="rId6"/>
          <a:srcRect l="1264" t="2176" r="67309" b="2859"/>
          <a:stretch/>
        </p:blipFill>
        <p:spPr>
          <a:xfrm>
            <a:off x="194767" y="1279987"/>
            <a:ext cx="3477217" cy="2517523"/>
          </a:xfrm>
          <a:prstGeom prst="rect">
            <a:avLst/>
          </a:prstGeom>
          <a:ln w="57150" cmpd="sng">
            <a:solidFill>
              <a:srgbClr val="008080"/>
            </a:solidFill>
          </a:ln>
        </p:spPr>
      </p:pic>
      <p:pic>
        <p:nvPicPr>
          <p:cNvPr id="18" name="Picture 17"/>
          <p:cNvPicPr>
            <a:picLocks noChangeAspect="1"/>
          </p:cNvPicPr>
          <p:nvPr/>
        </p:nvPicPr>
        <p:blipFill rotWithShape="1">
          <a:blip r:embed="rId6"/>
          <a:srcRect l="67863" t="2033" r="432" b="2957"/>
          <a:stretch/>
        </p:blipFill>
        <p:spPr>
          <a:xfrm>
            <a:off x="196835" y="4075802"/>
            <a:ext cx="3507906" cy="2518720"/>
          </a:xfrm>
          <a:prstGeom prst="rect">
            <a:avLst/>
          </a:prstGeom>
          <a:ln w="57150" cmpd="sng">
            <a:solidFill>
              <a:srgbClr val="BF8B00"/>
            </a:solidFill>
          </a:ln>
        </p:spPr>
      </p:pic>
    </p:spTree>
    <p:extLst>
      <p:ext uri="{BB962C8B-B14F-4D97-AF65-F5344CB8AC3E}">
        <p14:creationId xmlns:p14="http://schemas.microsoft.com/office/powerpoint/2010/main" val="215372697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0" y="6604000"/>
            <a:ext cx="368898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dirty="0" smtClean="0">
                <a:latin typeface="Comic Sans MS"/>
                <a:cs typeface="Comic Sans MS"/>
              </a:rPr>
              <a:t>Coleman Cancer Treat Rev 2001, </a:t>
            </a:r>
            <a:r>
              <a:rPr lang="en-US" sz="1000" dirty="0">
                <a:latin typeface="Comic Sans MS"/>
                <a:cs typeface="Comic Sans MS"/>
              </a:rPr>
              <a:t>Patel et al </a:t>
            </a:r>
            <a:r>
              <a:rPr lang="en-US" sz="1000" dirty="0" err="1">
                <a:latin typeface="Comic Sans MS"/>
                <a:cs typeface="Comic Sans MS"/>
              </a:rPr>
              <a:t>Fut</a:t>
            </a:r>
            <a:r>
              <a:rPr lang="en-US" sz="1000" dirty="0">
                <a:latin typeface="Comic Sans MS"/>
                <a:cs typeface="Comic Sans MS"/>
              </a:rPr>
              <a:t> </a:t>
            </a:r>
            <a:r>
              <a:rPr lang="en-US" sz="1000" dirty="0" err="1">
                <a:latin typeface="Comic Sans MS"/>
                <a:cs typeface="Comic Sans MS"/>
              </a:rPr>
              <a:t>Oncol</a:t>
            </a:r>
            <a:r>
              <a:rPr lang="en-US" sz="1000" dirty="0">
                <a:latin typeface="Comic Sans MS"/>
                <a:cs typeface="Comic Sans MS"/>
              </a:rPr>
              <a:t> </a:t>
            </a:r>
            <a:r>
              <a:rPr lang="en-US" sz="1000" dirty="0" smtClean="0">
                <a:latin typeface="Comic Sans MS"/>
                <a:cs typeface="Comic Sans MS"/>
              </a:rPr>
              <a:t>2011</a:t>
            </a:r>
            <a:endParaRPr lang="en-US" sz="1000" dirty="0">
              <a:latin typeface="Comic Sans MS"/>
              <a:cs typeface="Comic Sans MS"/>
            </a:endParaRPr>
          </a:p>
        </p:txBody>
      </p:sp>
      <p:sp>
        <p:nvSpPr>
          <p:cNvPr id="6" name="Rectangle 5"/>
          <p:cNvSpPr/>
          <p:nvPr/>
        </p:nvSpPr>
        <p:spPr>
          <a:xfrm>
            <a:off x="457200" y="732567"/>
            <a:ext cx="8229600" cy="36988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algn="ctr" fontAlgn="auto">
              <a:spcBef>
                <a:spcPts val="0"/>
              </a:spcBef>
              <a:spcAft>
                <a:spcPts val="0"/>
              </a:spcAft>
              <a:defRPr/>
            </a:pPr>
            <a:r>
              <a:rPr lang="en-US" dirty="0" err="1" smtClean="0">
                <a:latin typeface="Comic Sans MS"/>
                <a:cs typeface="Comic Sans MS"/>
              </a:rPr>
              <a:t>Naturaleza</a:t>
            </a:r>
            <a:r>
              <a:rPr lang="en-US" dirty="0" smtClean="0">
                <a:latin typeface="Comic Sans MS"/>
                <a:cs typeface="Comic Sans MS"/>
              </a:rPr>
              <a:t> de </a:t>
            </a:r>
            <a:r>
              <a:rPr lang="en-US" dirty="0" err="1" smtClean="0">
                <a:latin typeface="Comic Sans MS"/>
                <a:cs typeface="Comic Sans MS"/>
              </a:rPr>
              <a:t>las</a:t>
            </a:r>
            <a:r>
              <a:rPr lang="en-US" dirty="0" smtClean="0">
                <a:latin typeface="Comic Sans MS"/>
                <a:cs typeface="Comic Sans MS"/>
              </a:rPr>
              <a:t> </a:t>
            </a:r>
            <a:r>
              <a:rPr lang="en-US" dirty="0" err="1" smtClean="0">
                <a:latin typeface="Comic Sans MS"/>
                <a:cs typeface="Comic Sans MS"/>
              </a:rPr>
              <a:t>metástasis</a:t>
            </a:r>
            <a:r>
              <a:rPr lang="en-US" dirty="0" smtClean="0">
                <a:latin typeface="Comic Sans MS"/>
                <a:cs typeface="Comic Sans MS"/>
              </a:rPr>
              <a:t> </a:t>
            </a:r>
            <a:r>
              <a:rPr lang="en-US" dirty="0" err="1" smtClean="0">
                <a:latin typeface="Comic Sans MS"/>
                <a:cs typeface="Comic Sans MS"/>
              </a:rPr>
              <a:t>óseas</a:t>
            </a:r>
            <a:r>
              <a:rPr lang="en-US" dirty="0" smtClean="0">
                <a:latin typeface="Comic Sans MS"/>
                <a:cs typeface="Comic Sans MS"/>
              </a:rPr>
              <a:t> </a:t>
            </a:r>
            <a:r>
              <a:rPr lang="en-US" dirty="0" err="1" smtClean="0">
                <a:latin typeface="Comic Sans MS"/>
                <a:cs typeface="Comic Sans MS"/>
              </a:rPr>
              <a:t>según</a:t>
            </a:r>
            <a:r>
              <a:rPr lang="en-US" dirty="0" smtClean="0">
                <a:latin typeface="Comic Sans MS"/>
                <a:cs typeface="Comic Sans MS"/>
              </a:rPr>
              <a:t> </a:t>
            </a:r>
            <a:r>
              <a:rPr lang="en-US" dirty="0" err="1" smtClean="0">
                <a:latin typeface="Comic Sans MS"/>
                <a:cs typeface="Comic Sans MS"/>
              </a:rPr>
              <a:t>tipo</a:t>
            </a:r>
            <a:r>
              <a:rPr lang="en-US" dirty="0" smtClean="0">
                <a:latin typeface="Comic Sans MS"/>
                <a:cs typeface="Comic Sans MS"/>
              </a:rPr>
              <a:t> tumor</a:t>
            </a:r>
            <a:endParaRPr lang="en-US" dirty="0">
              <a:latin typeface="Comic Sans MS"/>
              <a:cs typeface="Comic Sans MS"/>
            </a:endParaRPr>
          </a:p>
        </p:txBody>
      </p:sp>
      <p:sp>
        <p:nvSpPr>
          <p:cNvPr id="7" name="Title 3"/>
          <p:cNvSpPr>
            <a:spLocks noGrp="1"/>
          </p:cNvSpPr>
          <p:nvPr>
            <p:ph type="title"/>
          </p:nvPr>
        </p:nvSpPr>
        <p:spPr>
          <a:xfrm>
            <a:off x="457200" y="99714"/>
            <a:ext cx="8229600" cy="509449"/>
          </a:xfrm>
        </p:spPr>
        <p:txBody>
          <a:bodyPr/>
          <a:lstStyle/>
          <a:p>
            <a:r>
              <a:rPr lang="en-US" sz="2800" dirty="0" err="1" smtClean="0">
                <a:solidFill>
                  <a:schemeClr val="accent5"/>
                </a:solidFill>
              </a:rPr>
              <a:t>Tipos</a:t>
            </a:r>
            <a:r>
              <a:rPr lang="en-US" sz="2800" dirty="0" smtClean="0">
                <a:solidFill>
                  <a:schemeClr val="accent5"/>
                </a:solidFill>
              </a:rPr>
              <a:t> de </a:t>
            </a:r>
            <a:r>
              <a:rPr lang="en-US" sz="2800" dirty="0" err="1" smtClean="0">
                <a:solidFill>
                  <a:schemeClr val="accent5"/>
                </a:solidFill>
              </a:rPr>
              <a:t>metástasis</a:t>
            </a:r>
            <a:r>
              <a:rPr lang="en-US" sz="2800" dirty="0" smtClean="0">
                <a:solidFill>
                  <a:schemeClr val="accent5"/>
                </a:solidFill>
              </a:rPr>
              <a:t> </a:t>
            </a:r>
            <a:r>
              <a:rPr lang="en-US" sz="2800" dirty="0" err="1" smtClean="0">
                <a:solidFill>
                  <a:schemeClr val="accent5"/>
                </a:solidFill>
              </a:rPr>
              <a:t>óseas</a:t>
            </a:r>
            <a:endParaRPr lang="en-US" sz="2800" dirty="0">
              <a:solidFill>
                <a:schemeClr val="accent5"/>
              </a:solidFill>
            </a:endParaRPr>
          </a:p>
        </p:txBody>
      </p:sp>
      <p:pic>
        <p:nvPicPr>
          <p:cNvPr id="2" name="Picture 1"/>
          <p:cNvPicPr>
            <a:picLocks noChangeAspect="1"/>
          </p:cNvPicPr>
          <p:nvPr/>
        </p:nvPicPr>
        <p:blipFill>
          <a:blip r:embed="rId3"/>
          <a:stretch>
            <a:fillRect/>
          </a:stretch>
        </p:blipFill>
        <p:spPr>
          <a:xfrm>
            <a:off x="58614" y="1556723"/>
            <a:ext cx="6870023" cy="4441825"/>
          </a:xfrm>
          <a:prstGeom prst="rect">
            <a:avLst/>
          </a:prstGeom>
        </p:spPr>
      </p:pic>
      <p:grpSp>
        <p:nvGrpSpPr>
          <p:cNvPr id="21" name="Group 20"/>
          <p:cNvGrpSpPr/>
          <p:nvPr/>
        </p:nvGrpSpPr>
        <p:grpSpPr>
          <a:xfrm>
            <a:off x="3938307" y="1726438"/>
            <a:ext cx="4807107" cy="4258698"/>
            <a:chOff x="4466469" y="372150"/>
            <a:chExt cx="4807107" cy="4258698"/>
          </a:xfrm>
        </p:grpSpPr>
        <p:pic>
          <p:nvPicPr>
            <p:cNvPr id="1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66469" y="372150"/>
              <a:ext cx="4807107" cy="4258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Arrow Connector 9"/>
            <p:cNvCxnSpPr/>
            <p:nvPr/>
          </p:nvCxnSpPr>
          <p:spPr>
            <a:xfrm flipV="1">
              <a:off x="6604000" y="372150"/>
              <a:ext cx="19538" cy="4258698"/>
            </a:xfrm>
            <a:prstGeom prst="straightConnector1">
              <a:avLst/>
            </a:prstGeom>
            <a:ln w="57150" cmpd="sng">
              <a:solidFill>
                <a:schemeClr val="tx2">
                  <a:lumMod val="50000"/>
                  <a:lumOff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9273576" y="372150"/>
              <a:ext cx="0" cy="4258698"/>
            </a:xfrm>
            <a:prstGeom prst="straightConnector1">
              <a:avLst/>
            </a:prstGeom>
            <a:ln w="57150" cmpd="sng">
              <a:solidFill>
                <a:srgbClr val="252731"/>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33336766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dirty="0" err="1" smtClean="0">
                <a:solidFill>
                  <a:schemeClr val="accent4">
                    <a:lumMod val="75000"/>
                  </a:schemeClr>
                </a:solidFill>
              </a:rPr>
              <a:t>Diagnóstico</a:t>
            </a:r>
            <a:r>
              <a:rPr lang="en-US" sz="2800" dirty="0" smtClean="0">
                <a:solidFill>
                  <a:schemeClr val="accent4">
                    <a:lumMod val="75000"/>
                  </a:schemeClr>
                </a:solidFill>
              </a:rPr>
              <a:t> </a:t>
            </a:r>
            <a:endParaRPr lang="en-US" sz="2800" dirty="0">
              <a:solidFill>
                <a:schemeClr val="accent4">
                  <a:lumMod val="75000"/>
                </a:schemeClr>
              </a:solidFill>
            </a:endParaRPr>
          </a:p>
        </p:txBody>
      </p:sp>
      <p:sp>
        <p:nvSpPr>
          <p:cNvPr id="6" name="2 CuadroTexto"/>
          <p:cNvSpPr txBox="1">
            <a:spLocks noChangeArrowheads="1"/>
          </p:cNvSpPr>
          <p:nvPr/>
        </p:nvSpPr>
        <p:spPr bwMode="auto">
          <a:xfrm>
            <a:off x="402674" y="1163099"/>
            <a:ext cx="7982636" cy="5139868"/>
          </a:xfrm>
          <a:prstGeom prst="rect">
            <a:avLst/>
          </a:prstGeom>
          <a:noFill/>
          <a:ln w="9525">
            <a:noFill/>
            <a:miter lim="800000"/>
            <a:headEnd/>
            <a:tailEnd/>
          </a:ln>
        </p:spPr>
        <p:txBody>
          <a:bodyPr wrap="square">
            <a:spAutoFit/>
          </a:bodyPr>
          <a:lstStyle/>
          <a:p>
            <a:pPr marL="457200" indent="-457200">
              <a:buClr>
                <a:schemeClr val="accent4"/>
              </a:buClr>
              <a:buFont typeface="Arial"/>
              <a:buChar char="•"/>
            </a:pPr>
            <a:r>
              <a:rPr lang="es-ES" sz="2800" dirty="0">
                <a:solidFill>
                  <a:schemeClr val="accent4">
                    <a:lumMod val="75000"/>
                  </a:schemeClr>
                </a:solidFill>
                <a:latin typeface="Comic Sans MS"/>
                <a:cs typeface="Comic Sans MS"/>
              </a:rPr>
              <a:t>Síntomas:</a:t>
            </a:r>
          </a:p>
          <a:p>
            <a:pPr marL="914400" lvl="1" indent="-457200">
              <a:buFont typeface="Lucida Grande"/>
              <a:buChar char="-"/>
            </a:pPr>
            <a:r>
              <a:rPr lang="es-ES" sz="2400" dirty="0">
                <a:solidFill>
                  <a:srgbClr val="2F3C61"/>
                </a:solidFill>
                <a:latin typeface="Comic Sans MS"/>
                <a:cs typeface="Comic Sans MS"/>
              </a:rPr>
              <a:t>dolor óseo persistente en paciente con cáncer</a:t>
            </a:r>
          </a:p>
          <a:p>
            <a:pPr marL="914400" lvl="1" indent="-457200">
              <a:buFont typeface="Lucida Grande"/>
              <a:buChar char="-"/>
            </a:pPr>
            <a:r>
              <a:rPr lang="es-ES" sz="2400" dirty="0">
                <a:solidFill>
                  <a:srgbClr val="2F3C61"/>
                </a:solidFill>
                <a:latin typeface="Comic Sans MS"/>
                <a:cs typeface="Comic Sans MS"/>
              </a:rPr>
              <a:t>déficit neurológico</a:t>
            </a:r>
          </a:p>
          <a:p>
            <a:pPr marL="457200" indent="-457200">
              <a:buClr>
                <a:schemeClr val="accent4"/>
              </a:buClr>
              <a:buFont typeface="Arial"/>
              <a:buChar char="•"/>
            </a:pPr>
            <a:r>
              <a:rPr lang="es-ES" sz="2800" dirty="0">
                <a:solidFill>
                  <a:srgbClr val="739900"/>
                </a:solidFill>
                <a:latin typeface="Comic Sans MS"/>
                <a:cs typeface="Comic Sans MS"/>
              </a:rPr>
              <a:t>Analítica:</a:t>
            </a:r>
          </a:p>
          <a:p>
            <a:pPr marL="914400" lvl="1" indent="-457200">
              <a:buFont typeface="Lucida Grande"/>
              <a:buChar char="-"/>
            </a:pPr>
            <a:r>
              <a:rPr lang="es-ES" sz="2400" dirty="0">
                <a:solidFill>
                  <a:srgbClr val="2F3C61"/>
                </a:solidFill>
                <a:latin typeface="Comic Sans MS"/>
                <a:cs typeface="Comic Sans MS"/>
              </a:rPr>
              <a:t>elevación de fosfatasa alcalina</a:t>
            </a:r>
          </a:p>
          <a:p>
            <a:pPr marL="914400" lvl="1" indent="-457200">
              <a:buFont typeface="Lucida Grande"/>
              <a:buChar char="-"/>
            </a:pPr>
            <a:r>
              <a:rPr lang="es-ES" sz="2400" dirty="0">
                <a:solidFill>
                  <a:srgbClr val="2F3C61"/>
                </a:solidFill>
                <a:latin typeface="Comic Sans MS"/>
                <a:cs typeface="Comic Sans MS"/>
              </a:rPr>
              <a:t>elevación de marcadores tumorales</a:t>
            </a:r>
          </a:p>
          <a:p>
            <a:pPr marL="457200" indent="-457200">
              <a:buClr>
                <a:schemeClr val="accent4"/>
              </a:buClr>
              <a:buFont typeface="Arial"/>
              <a:buChar char="•"/>
            </a:pPr>
            <a:r>
              <a:rPr lang="es-ES" sz="2800" dirty="0">
                <a:solidFill>
                  <a:srgbClr val="739900"/>
                </a:solidFill>
                <a:latin typeface="Comic Sans MS"/>
                <a:cs typeface="Comic Sans MS"/>
              </a:rPr>
              <a:t>Métodos de imagen:</a:t>
            </a:r>
          </a:p>
          <a:p>
            <a:pPr marL="914400" lvl="1" indent="-457200">
              <a:buFont typeface="Lucida Grande"/>
              <a:buChar char="-"/>
            </a:pPr>
            <a:r>
              <a:rPr lang="es-ES" sz="2400" dirty="0">
                <a:solidFill>
                  <a:srgbClr val="2F3C61"/>
                </a:solidFill>
                <a:latin typeface="Comic Sans MS"/>
                <a:cs typeface="Comic Sans MS"/>
              </a:rPr>
              <a:t>Radiología simple</a:t>
            </a:r>
          </a:p>
          <a:p>
            <a:pPr marL="914400" lvl="1" indent="-457200">
              <a:buFont typeface="Lucida Grande"/>
              <a:buChar char="-"/>
            </a:pPr>
            <a:r>
              <a:rPr lang="es-ES" sz="2400" dirty="0">
                <a:solidFill>
                  <a:srgbClr val="2F3C61"/>
                </a:solidFill>
                <a:latin typeface="Comic Sans MS"/>
                <a:cs typeface="Comic Sans MS"/>
              </a:rPr>
              <a:t>Gammagrafía ósea</a:t>
            </a:r>
          </a:p>
          <a:p>
            <a:pPr marL="914400" lvl="1" indent="-457200">
              <a:buFont typeface="Lucida Grande"/>
              <a:buChar char="-"/>
            </a:pPr>
            <a:r>
              <a:rPr lang="es-ES" sz="2400" dirty="0">
                <a:solidFill>
                  <a:srgbClr val="2F3C61"/>
                </a:solidFill>
                <a:latin typeface="Comic Sans MS"/>
                <a:cs typeface="Comic Sans MS"/>
              </a:rPr>
              <a:t>TAC</a:t>
            </a:r>
          </a:p>
          <a:p>
            <a:pPr marL="914400" lvl="1" indent="-457200">
              <a:buFont typeface="Lucida Grande"/>
              <a:buChar char="-"/>
            </a:pPr>
            <a:r>
              <a:rPr lang="es-ES" sz="2400" dirty="0">
                <a:solidFill>
                  <a:srgbClr val="2F3C61"/>
                </a:solidFill>
                <a:latin typeface="Comic Sans MS"/>
                <a:cs typeface="Comic Sans MS"/>
              </a:rPr>
              <a:t>RMN</a:t>
            </a:r>
          </a:p>
          <a:p>
            <a:pPr marL="914400" lvl="1" indent="-457200">
              <a:buFont typeface="Lucida Grande"/>
              <a:buChar char="-"/>
            </a:pPr>
            <a:r>
              <a:rPr lang="es-ES" sz="2400" dirty="0" smtClean="0">
                <a:solidFill>
                  <a:srgbClr val="2F3C61"/>
                </a:solidFill>
                <a:latin typeface="Comic Sans MS"/>
                <a:cs typeface="Comic Sans MS"/>
              </a:rPr>
              <a:t>PET</a:t>
            </a:r>
          </a:p>
          <a:p>
            <a:pPr marL="457200" indent="-457200">
              <a:buClr>
                <a:schemeClr val="accent4"/>
              </a:buClr>
              <a:buFont typeface="Arial"/>
              <a:buChar char="•"/>
            </a:pPr>
            <a:r>
              <a:rPr lang="es-ES" sz="2800" dirty="0" smtClean="0">
                <a:solidFill>
                  <a:schemeClr val="accent4">
                    <a:lumMod val="75000"/>
                  </a:schemeClr>
                </a:solidFill>
                <a:latin typeface="Comic Sans MS"/>
                <a:cs typeface="Comic Sans MS"/>
              </a:rPr>
              <a:t>Biopsia ósea?</a:t>
            </a:r>
            <a:endParaRPr lang="es-ES" sz="2800" dirty="0">
              <a:solidFill>
                <a:schemeClr val="accent4">
                  <a:lumMod val="75000"/>
                </a:schemeClr>
              </a:solidFill>
              <a:latin typeface="Comic Sans MS"/>
              <a:cs typeface="Comic Sans M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rcRect l="18661" t="4907" r="18843" b="8565"/>
          <a:stretch>
            <a:fillRect/>
          </a:stretch>
        </p:blipFill>
        <p:spPr bwMode="auto">
          <a:xfrm>
            <a:off x="3211674" y="5606904"/>
            <a:ext cx="848853" cy="870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02735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dirty="0" err="1" smtClean="0">
                <a:solidFill>
                  <a:schemeClr val="accent4">
                    <a:lumMod val="75000"/>
                  </a:schemeClr>
                </a:solidFill>
              </a:rPr>
              <a:t>Diagnóstico</a:t>
            </a:r>
            <a:r>
              <a:rPr lang="en-US" sz="2800" dirty="0" smtClean="0">
                <a:solidFill>
                  <a:schemeClr val="accent4">
                    <a:lumMod val="75000"/>
                  </a:schemeClr>
                </a:solidFill>
              </a:rPr>
              <a:t> </a:t>
            </a:r>
            <a:endParaRPr lang="en-US" sz="2800" dirty="0">
              <a:solidFill>
                <a:schemeClr val="accent4">
                  <a:lumMod val="75000"/>
                </a:schemeClr>
              </a:solidFill>
            </a:endParaRPr>
          </a:p>
        </p:txBody>
      </p:sp>
      <p:pic>
        <p:nvPicPr>
          <p:cNvPr id="2" name="Picture 1"/>
          <p:cNvPicPr>
            <a:picLocks noChangeAspect="1"/>
          </p:cNvPicPr>
          <p:nvPr/>
        </p:nvPicPr>
        <p:blipFill rotWithShape="1">
          <a:blip r:embed="rId2"/>
          <a:srcRect l="18585" t="16713" r="1761" b="2547"/>
          <a:stretch/>
        </p:blipFill>
        <p:spPr>
          <a:xfrm>
            <a:off x="78152" y="1307611"/>
            <a:ext cx="8812977" cy="5225772"/>
          </a:xfrm>
          <a:prstGeom prst="rect">
            <a:avLst/>
          </a:prstGeom>
        </p:spPr>
      </p:pic>
      <p:sp>
        <p:nvSpPr>
          <p:cNvPr id="5" name="Rectangle 4"/>
          <p:cNvSpPr/>
          <p:nvPr/>
        </p:nvSpPr>
        <p:spPr>
          <a:xfrm>
            <a:off x="457200" y="844611"/>
            <a:ext cx="8229600" cy="36988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spAutoFit/>
          </a:bodyPr>
          <a:lstStyle/>
          <a:p>
            <a:pPr algn="ctr" fontAlgn="auto">
              <a:spcBef>
                <a:spcPts val="0"/>
              </a:spcBef>
              <a:spcAft>
                <a:spcPts val="0"/>
              </a:spcAft>
              <a:defRPr/>
            </a:pPr>
            <a:r>
              <a:rPr lang="en-US" dirty="0" err="1" smtClean="0">
                <a:latin typeface="Comic Sans MS"/>
                <a:cs typeface="Comic Sans MS"/>
              </a:rPr>
              <a:t>Algoritmo</a:t>
            </a:r>
            <a:r>
              <a:rPr lang="en-US" dirty="0" smtClean="0">
                <a:latin typeface="Comic Sans MS"/>
                <a:cs typeface="Comic Sans MS"/>
              </a:rPr>
              <a:t> </a:t>
            </a:r>
            <a:r>
              <a:rPr lang="en-US" dirty="0" err="1" smtClean="0">
                <a:latin typeface="Comic Sans MS"/>
                <a:cs typeface="Comic Sans MS"/>
              </a:rPr>
              <a:t>diagnóstico</a:t>
            </a:r>
            <a:r>
              <a:rPr lang="en-US" dirty="0" smtClean="0">
                <a:latin typeface="Comic Sans MS"/>
                <a:cs typeface="Comic Sans MS"/>
              </a:rPr>
              <a:t> </a:t>
            </a:r>
            <a:r>
              <a:rPr lang="en-US" dirty="0" err="1" smtClean="0">
                <a:latin typeface="Comic Sans MS"/>
                <a:cs typeface="Comic Sans MS"/>
              </a:rPr>
              <a:t>por</a:t>
            </a:r>
            <a:r>
              <a:rPr lang="en-US" dirty="0" smtClean="0">
                <a:latin typeface="Comic Sans MS"/>
                <a:cs typeface="Comic Sans MS"/>
              </a:rPr>
              <a:t> </a:t>
            </a:r>
            <a:r>
              <a:rPr lang="en-US" dirty="0" err="1" smtClean="0">
                <a:latin typeface="Comic Sans MS"/>
                <a:cs typeface="Comic Sans MS"/>
              </a:rPr>
              <a:t>imagen</a:t>
            </a:r>
            <a:r>
              <a:rPr lang="en-US" dirty="0" smtClean="0">
                <a:latin typeface="Comic Sans MS"/>
                <a:cs typeface="Comic Sans MS"/>
              </a:rPr>
              <a:t> de </a:t>
            </a:r>
            <a:r>
              <a:rPr lang="en-US" dirty="0" err="1" smtClean="0">
                <a:latin typeface="Comic Sans MS"/>
                <a:cs typeface="Comic Sans MS"/>
              </a:rPr>
              <a:t>las</a:t>
            </a:r>
            <a:r>
              <a:rPr lang="en-US" dirty="0" smtClean="0">
                <a:latin typeface="Comic Sans MS"/>
                <a:cs typeface="Comic Sans MS"/>
              </a:rPr>
              <a:t> </a:t>
            </a:r>
            <a:r>
              <a:rPr lang="en-US" dirty="0" err="1" smtClean="0">
                <a:latin typeface="Comic Sans MS"/>
                <a:cs typeface="Comic Sans MS"/>
              </a:rPr>
              <a:t>Mtx</a:t>
            </a:r>
            <a:r>
              <a:rPr lang="en-US" dirty="0" smtClean="0">
                <a:latin typeface="Comic Sans MS"/>
                <a:cs typeface="Comic Sans MS"/>
              </a:rPr>
              <a:t> </a:t>
            </a:r>
            <a:r>
              <a:rPr lang="en-US" dirty="0" err="1" smtClean="0">
                <a:latin typeface="Comic Sans MS"/>
                <a:cs typeface="Comic Sans MS"/>
              </a:rPr>
              <a:t>óseas</a:t>
            </a:r>
            <a:endParaRPr lang="en-US" dirty="0">
              <a:latin typeface="Comic Sans MS"/>
              <a:cs typeface="Comic Sans MS"/>
            </a:endParaRPr>
          </a:p>
        </p:txBody>
      </p:sp>
      <p:sp>
        <p:nvSpPr>
          <p:cNvPr id="3" name="Rectangle 2"/>
          <p:cNvSpPr/>
          <p:nvPr/>
        </p:nvSpPr>
        <p:spPr>
          <a:xfrm>
            <a:off x="0" y="6600712"/>
            <a:ext cx="4572000" cy="246221"/>
          </a:xfrm>
          <a:prstGeom prst="rect">
            <a:avLst/>
          </a:prstGeom>
        </p:spPr>
        <p:txBody>
          <a:bodyPr>
            <a:spAutoFit/>
          </a:bodyPr>
          <a:lstStyle/>
          <a:p>
            <a:r>
              <a:rPr lang="en-US" sz="1000" dirty="0" err="1">
                <a:latin typeface="Comic Sans MS"/>
                <a:cs typeface="Comic Sans MS"/>
              </a:rPr>
              <a:t>Gralow</a:t>
            </a:r>
            <a:r>
              <a:rPr lang="en-US" sz="1000" dirty="0">
                <a:latin typeface="Comic Sans MS"/>
                <a:cs typeface="Comic Sans MS"/>
              </a:rPr>
              <a:t> et al JNCCN </a:t>
            </a:r>
            <a:r>
              <a:rPr lang="en-US" sz="1000" dirty="0" smtClean="0">
                <a:latin typeface="Comic Sans MS"/>
                <a:cs typeface="Comic Sans MS"/>
              </a:rPr>
              <a:t>2013</a:t>
            </a:r>
            <a:endParaRPr lang="en-US" sz="1000" dirty="0">
              <a:latin typeface="Comic Sans MS"/>
              <a:cs typeface="Comic Sans MS"/>
            </a:endParaRPr>
          </a:p>
        </p:txBody>
      </p:sp>
    </p:spTree>
    <p:extLst>
      <p:ext uri="{BB962C8B-B14F-4D97-AF65-F5344CB8AC3E}">
        <p14:creationId xmlns:p14="http://schemas.microsoft.com/office/powerpoint/2010/main" val="363679010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dirty="0" err="1" smtClean="0">
                <a:solidFill>
                  <a:schemeClr val="accent4">
                    <a:lumMod val="75000"/>
                  </a:schemeClr>
                </a:solidFill>
              </a:rPr>
              <a:t>Diagnóstico</a:t>
            </a:r>
            <a:r>
              <a:rPr lang="en-US" sz="2800" dirty="0" smtClean="0">
                <a:solidFill>
                  <a:schemeClr val="accent4">
                    <a:lumMod val="75000"/>
                  </a:schemeClr>
                </a:solidFill>
              </a:rPr>
              <a:t> </a:t>
            </a:r>
            <a:endParaRPr lang="en-US" sz="2800" dirty="0">
              <a:solidFill>
                <a:schemeClr val="accent4">
                  <a:lumMod val="75000"/>
                </a:schemeClr>
              </a:solidFill>
            </a:endParaRPr>
          </a:p>
        </p:txBody>
      </p:sp>
      <p:sp>
        <p:nvSpPr>
          <p:cNvPr id="5" name="Rectangle 4"/>
          <p:cNvSpPr/>
          <p:nvPr/>
        </p:nvSpPr>
        <p:spPr>
          <a:xfrm>
            <a:off x="457200" y="844611"/>
            <a:ext cx="8229600" cy="36988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spAutoFit/>
          </a:bodyPr>
          <a:lstStyle/>
          <a:p>
            <a:pPr algn="ctr" fontAlgn="auto">
              <a:spcBef>
                <a:spcPts val="0"/>
              </a:spcBef>
              <a:spcAft>
                <a:spcPts val="0"/>
              </a:spcAft>
              <a:defRPr/>
            </a:pPr>
            <a:r>
              <a:rPr lang="en-US" dirty="0" err="1" smtClean="0">
                <a:latin typeface="Comic Sans MS"/>
                <a:cs typeface="Comic Sans MS"/>
              </a:rPr>
              <a:t>Métodos</a:t>
            </a:r>
            <a:r>
              <a:rPr lang="en-US" dirty="0" smtClean="0">
                <a:latin typeface="Comic Sans MS"/>
                <a:cs typeface="Comic Sans MS"/>
              </a:rPr>
              <a:t> </a:t>
            </a:r>
            <a:r>
              <a:rPr lang="en-US" dirty="0" err="1" smtClean="0">
                <a:latin typeface="Comic Sans MS"/>
                <a:cs typeface="Comic Sans MS"/>
              </a:rPr>
              <a:t>diagnósticos</a:t>
            </a:r>
            <a:r>
              <a:rPr lang="en-US" dirty="0" smtClean="0">
                <a:latin typeface="Comic Sans MS"/>
                <a:cs typeface="Comic Sans MS"/>
              </a:rPr>
              <a:t> de </a:t>
            </a:r>
            <a:r>
              <a:rPr lang="en-US" dirty="0" err="1" smtClean="0">
                <a:latin typeface="Comic Sans MS"/>
                <a:cs typeface="Comic Sans MS"/>
              </a:rPr>
              <a:t>Mtx</a:t>
            </a:r>
            <a:r>
              <a:rPr lang="en-US" dirty="0" smtClean="0">
                <a:latin typeface="Comic Sans MS"/>
                <a:cs typeface="Comic Sans MS"/>
              </a:rPr>
              <a:t> </a:t>
            </a:r>
            <a:r>
              <a:rPr lang="en-US" dirty="0" err="1" smtClean="0">
                <a:latin typeface="Comic Sans MS"/>
                <a:cs typeface="Comic Sans MS"/>
              </a:rPr>
              <a:t>óseas</a:t>
            </a:r>
            <a:endParaRPr lang="en-US" dirty="0">
              <a:latin typeface="Comic Sans MS"/>
              <a:cs typeface="Comic Sans MS"/>
            </a:endParaRPr>
          </a:p>
        </p:txBody>
      </p:sp>
      <p:sp>
        <p:nvSpPr>
          <p:cNvPr id="3" name="Rectangle 2"/>
          <p:cNvSpPr/>
          <p:nvPr/>
        </p:nvSpPr>
        <p:spPr>
          <a:xfrm>
            <a:off x="0" y="6600712"/>
            <a:ext cx="4572000" cy="246221"/>
          </a:xfrm>
          <a:prstGeom prst="rect">
            <a:avLst/>
          </a:prstGeom>
        </p:spPr>
        <p:txBody>
          <a:bodyPr>
            <a:spAutoFit/>
          </a:bodyPr>
          <a:lstStyle/>
          <a:p>
            <a:r>
              <a:rPr lang="en-US" sz="1000" dirty="0" smtClean="0">
                <a:latin typeface="Comic Sans MS"/>
                <a:cs typeface="Comic Sans MS"/>
              </a:rPr>
              <a:t>Lipton </a:t>
            </a:r>
            <a:r>
              <a:rPr lang="en-US" sz="1000" dirty="0">
                <a:latin typeface="Comic Sans MS"/>
                <a:cs typeface="Comic Sans MS"/>
              </a:rPr>
              <a:t>et al JNCCN </a:t>
            </a:r>
            <a:r>
              <a:rPr lang="en-US" sz="1000" dirty="0" smtClean="0">
                <a:latin typeface="Comic Sans MS"/>
                <a:cs typeface="Comic Sans MS"/>
              </a:rPr>
              <a:t>2009, </a:t>
            </a:r>
            <a:r>
              <a:rPr lang="en-US" sz="1000" dirty="0" err="1" smtClean="0">
                <a:latin typeface="Comic Sans MS"/>
                <a:cs typeface="Comic Sans MS"/>
              </a:rPr>
              <a:t>Hamaoka</a:t>
            </a:r>
            <a:r>
              <a:rPr lang="en-US" sz="1000" dirty="0" smtClean="0">
                <a:latin typeface="Comic Sans MS"/>
                <a:cs typeface="Comic Sans MS"/>
              </a:rPr>
              <a:t> et al JCO 2004</a:t>
            </a:r>
            <a:endParaRPr lang="en-US" sz="1000" dirty="0">
              <a:latin typeface="Comic Sans MS"/>
              <a:cs typeface="Comic Sans MS"/>
            </a:endParaRPr>
          </a:p>
        </p:txBody>
      </p:sp>
      <p:pic>
        <p:nvPicPr>
          <p:cNvPr id="7" name="Picture 6"/>
          <p:cNvPicPr>
            <a:picLocks noChangeAspect="1"/>
          </p:cNvPicPr>
          <p:nvPr/>
        </p:nvPicPr>
        <p:blipFill>
          <a:blip r:embed="rId3"/>
          <a:stretch>
            <a:fillRect/>
          </a:stretch>
        </p:blipFill>
        <p:spPr>
          <a:xfrm>
            <a:off x="1208449" y="1392491"/>
            <a:ext cx="6611172" cy="5152516"/>
          </a:xfrm>
          <a:prstGeom prst="rect">
            <a:avLst/>
          </a:prstGeom>
        </p:spPr>
      </p:pic>
      <p:sp>
        <p:nvSpPr>
          <p:cNvPr id="10" name="Rectangle 9"/>
          <p:cNvSpPr/>
          <p:nvPr/>
        </p:nvSpPr>
        <p:spPr>
          <a:xfrm>
            <a:off x="4120708" y="4521818"/>
            <a:ext cx="1955221" cy="975088"/>
          </a:xfrm>
          <a:prstGeom prst="rect">
            <a:avLst/>
          </a:prstGeom>
          <a:noFill/>
          <a:ln w="28575" cmpd="sng">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8100" cmpd="sng">
                <a:solidFill>
                  <a:schemeClr val="tx1"/>
                </a:solidFill>
              </a:ln>
            </a:endParaRPr>
          </a:p>
        </p:txBody>
      </p:sp>
      <p:sp>
        <p:nvSpPr>
          <p:cNvPr id="11" name="Rectangle 10"/>
          <p:cNvSpPr/>
          <p:nvPr/>
        </p:nvSpPr>
        <p:spPr>
          <a:xfrm>
            <a:off x="3747622" y="5558087"/>
            <a:ext cx="2328307" cy="975088"/>
          </a:xfrm>
          <a:prstGeom prst="rect">
            <a:avLst/>
          </a:prstGeom>
          <a:noFill/>
          <a:ln w="28575" cmpd="sng">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8100" cmpd="sng">
                <a:solidFill>
                  <a:schemeClr val="tx1"/>
                </a:solidFill>
              </a:ln>
            </a:endParaRPr>
          </a:p>
        </p:txBody>
      </p:sp>
    </p:spTree>
    <p:extLst>
      <p:ext uri="{BB962C8B-B14F-4D97-AF65-F5344CB8AC3E}">
        <p14:creationId xmlns:p14="http://schemas.microsoft.com/office/powerpoint/2010/main" val="2329994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t="9177"/>
          <a:stretch/>
        </p:blipFill>
        <p:spPr>
          <a:xfrm>
            <a:off x="1099839" y="1381869"/>
            <a:ext cx="7038162" cy="5147606"/>
          </a:xfrm>
          <a:prstGeom prst="rect">
            <a:avLst/>
          </a:prstGeom>
        </p:spPr>
      </p:pic>
      <p:sp>
        <p:nvSpPr>
          <p:cNvPr id="4" name="Title 3"/>
          <p:cNvSpPr>
            <a:spLocks noGrp="1"/>
          </p:cNvSpPr>
          <p:nvPr>
            <p:ph type="title"/>
          </p:nvPr>
        </p:nvSpPr>
        <p:spPr/>
        <p:txBody>
          <a:bodyPr/>
          <a:lstStyle/>
          <a:p>
            <a:r>
              <a:rPr lang="en-US" sz="2800" dirty="0" err="1" smtClean="0">
                <a:solidFill>
                  <a:schemeClr val="accent4">
                    <a:lumMod val="75000"/>
                  </a:schemeClr>
                </a:solidFill>
              </a:rPr>
              <a:t>Diagnóstico</a:t>
            </a:r>
            <a:r>
              <a:rPr lang="en-US" sz="2800" dirty="0" smtClean="0">
                <a:solidFill>
                  <a:schemeClr val="accent4">
                    <a:lumMod val="75000"/>
                  </a:schemeClr>
                </a:solidFill>
              </a:rPr>
              <a:t> </a:t>
            </a:r>
            <a:endParaRPr lang="en-US" sz="2800" dirty="0">
              <a:solidFill>
                <a:schemeClr val="accent4">
                  <a:lumMod val="75000"/>
                </a:schemeClr>
              </a:solidFill>
            </a:endParaRPr>
          </a:p>
        </p:txBody>
      </p:sp>
      <p:sp>
        <p:nvSpPr>
          <p:cNvPr id="5" name="Rectangle 4"/>
          <p:cNvSpPr/>
          <p:nvPr/>
        </p:nvSpPr>
        <p:spPr>
          <a:xfrm>
            <a:off x="457200" y="844611"/>
            <a:ext cx="8229600" cy="36988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spAutoFit/>
          </a:bodyPr>
          <a:lstStyle/>
          <a:p>
            <a:pPr algn="ctr" fontAlgn="auto">
              <a:spcBef>
                <a:spcPts val="0"/>
              </a:spcBef>
              <a:spcAft>
                <a:spcPts val="0"/>
              </a:spcAft>
              <a:defRPr/>
            </a:pPr>
            <a:r>
              <a:rPr lang="en-US" dirty="0" err="1" smtClean="0">
                <a:latin typeface="Comic Sans MS"/>
                <a:cs typeface="Comic Sans MS"/>
              </a:rPr>
              <a:t>Rastreo</a:t>
            </a:r>
            <a:r>
              <a:rPr lang="en-US" dirty="0" smtClean="0">
                <a:latin typeface="Comic Sans MS"/>
                <a:cs typeface="Comic Sans MS"/>
              </a:rPr>
              <a:t> </a:t>
            </a:r>
            <a:r>
              <a:rPr lang="en-US" dirty="0" err="1" smtClean="0">
                <a:latin typeface="Comic Sans MS"/>
                <a:cs typeface="Comic Sans MS"/>
              </a:rPr>
              <a:t>óseo</a:t>
            </a:r>
            <a:r>
              <a:rPr lang="en-US" dirty="0" smtClean="0">
                <a:latin typeface="Comic Sans MS"/>
                <a:cs typeface="Comic Sans MS"/>
              </a:rPr>
              <a:t>/ </a:t>
            </a:r>
            <a:r>
              <a:rPr lang="en-US" dirty="0" err="1" smtClean="0">
                <a:latin typeface="Comic Sans MS"/>
                <a:cs typeface="Comic Sans MS"/>
              </a:rPr>
              <a:t>ganmagrafía</a:t>
            </a:r>
            <a:r>
              <a:rPr lang="en-US" dirty="0" smtClean="0">
                <a:latin typeface="Comic Sans MS"/>
                <a:cs typeface="Comic Sans MS"/>
              </a:rPr>
              <a:t> </a:t>
            </a:r>
            <a:r>
              <a:rPr lang="en-US" dirty="0" err="1" smtClean="0">
                <a:latin typeface="Comic Sans MS"/>
                <a:cs typeface="Comic Sans MS"/>
              </a:rPr>
              <a:t>ósea</a:t>
            </a:r>
            <a:endParaRPr lang="en-US" dirty="0">
              <a:latin typeface="Comic Sans MS"/>
              <a:cs typeface="Comic Sans MS"/>
            </a:endParaRPr>
          </a:p>
        </p:txBody>
      </p:sp>
      <p:sp>
        <p:nvSpPr>
          <p:cNvPr id="3" name="Rectangle 2"/>
          <p:cNvSpPr/>
          <p:nvPr/>
        </p:nvSpPr>
        <p:spPr>
          <a:xfrm>
            <a:off x="0" y="6600712"/>
            <a:ext cx="4572000" cy="246221"/>
          </a:xfrm>
          <a:prstGeom prst="rect">
            <a:avLst/>
          </a:prstGeom>
        </p:spPr>
        <p:txBody>
          <a:bodyPr>
            <a:spAutoFit/>
          </a:bodyPr>
          <a:lstStyle/>
          <a:p>
            <a:r>
              <a:rPr lang="en-US" sz="1000" dirty="0" smtClean="0">
                <a:latin typeface="Comic Sans MS"/>
                <a:cs typeface="Comic Sans MS"/>
              </a:rPr>
              <a:t>O’Sullivan et al W J </a:t>
            </a:r>
            <a:r>
              <a:rPr lang="en-US" sz="1000" dirty="0" err="1" smtClean="0">
                <a:latin typeface="Comic Sans MS"/>
                <a:cs typeface="Comic Sans MS"/>
              </a:rPr>
              <a:t>Radiol</a:t>
            </a:r>
            <a:r>
              <a:rPr lang="en-US" sz="1000" dirty="0" smtClean="0">
                <a:latin typeface="Comic Sans MS"/>
                <a:cs typeface="Comic Sans MS"/>
              </a:rPr>
              <a:t> 2015</a:t>
            </a:r>
            <a:endParaRPr lang="en-US" sz="1000" dirty="0">
              <a:latin typeface="Comic Sans MS"/>
              <a:cs typeface="Comic Sans MS"/>
            </a:endParaRPr>
          </a:p>
        </p:txBody>
      </p:sp>
      <p:sp>
        <p:nvSpPr>
          <p:cNvPr id="7" name="TextBox 6"/>
          <p:cNvSpPr txBox="1"/>
          <p:nvPr/>
        </p:nvSpPr>
        <p:spPr>
          <a:xfrm>
            <a:off x="4361697" y="6339557"/>
            <a:ext cx="4516356" cy="369332"/>
          </a:xfrm>
          <a:prstGeom prst="rect">
            <a:avLst/>
          </a:prstGeom>
          <a:noFill/>
        </p:spPr>
        <p:txBody>
          <a:bodyPr wrap="square" rtlCol="0">
            <a:spAutoFit/>
          </a:bodyPr>
          <a:lstStyle/>
          <a:p>
            <a:pPr algn="r"/>
            <a:r>
              <a:rPr lang="en-US" b="1" dirty="0" smtClean="0">
                <a:latin typeface="Comic Sans MS"/>
                <a:cs typeface="Comic Sans MS"/>
              </a:rPr>
              <a:t>Ca. mama</a:t>
            </a:r>
            <a:endParaRPr lang="en-US" b="1" dirty="0">
              <a:latin typeface="Comic Sans MS"/>
              <a:cs typeface="Comic Sans MS"/>
            </a:endParaRPr>
          </a:p>
        </p:txBody>
      </p:sp>
    </p:spTree>
    <p:extLst>
      <p:ext uri="{BB962C8B-B14F-4D97-AF65-F5344CB8AC3E}">
        <p14:creationId xmlns:p14="http://schemas.microsoft.com/office/powerpoint/2010/main" val="252208959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dirty="0" err="1" smtClean="0">
                <a:solidFill>
                  <a:schemeClr val="accent4">
                    <a:lumMod val="75000"/>
                  </a:schemeClr>
                </a:solidFill>
              </a:rPr>
              <a:t>Diagnóstico</a:t>
            </a:r>
            <a:r>
              <a:rPr lang="en-US" sz="2800" dirty="0" smtClean="0">
                <a:solidFill>
                  <a:schemeClr val="accent4">
                    <a:lumMod val="75000"/>
                  </a:schemeClr>
                </a:solidFill>
              </a:rPr>
              <a:t> </a:t>
            </a:r>
            <a:endParaRPr lang="en-US" sz="2800" dirty="0">
              <a:solidFill>
                <a:schemeClr val="accent4">
                  <a:lumMod val="75000"/>
                </a:schemeClr>
              </a:solidFill>
            </a:endParaRPr>
          </a:p>
        </p:txBody>
      </p:sp>
      <p:sp>
        <p:nvSpPr>
          <p:cNvPr id="5" name="Rectangle 4"/>
          <p:cNvSpPr/>
          <p:nvPr/>
        </p:nvSpPr>
        <p:spPr>
          <a:xfrm>
            <a:off x="457200" y="844611"/>
            <a:ext cx="8229600" cy="36988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spAutoFit/>
          </a:bodyPr>
          <a:lstStyle/>
          <a:p>
            <a:pPr algn="ctr" fontAlgn="auto">
              <a:spcBef>
                <a:spcPts val="0"/>
              </a:spcBef>
              <a:spcAft>
                <a:spcPts val="0"/>
              </a:spcAft>
              <a:defRPr/>
            </a:pPr>
            <a:r>
              <a:rPr lang="en-US" dirty="0" err="1" smtClean="0">
                <a:latin typeface="Comic Sans MS"/>
                <a:cs typeface="Comic Sans MS"/>
              </a:rPr>
              <a:t>Rastreo</a:t>
            </a:r>
            <a:r>
              <a:rPr lang="en-US" dirty="0" smtClean="0">
                <a:latin typeface="Comic Sans MS"/>
                <a:cs typeface="Comic Sans MS"/>
              </a:rPr>
              <a:t> </a:t>
            </a:r>
            <a:r>
              <a:rPr lang="en-US" dirty="0" err="1" smtClean="0">
                <a:latin typeface="Comic Sans MS"/>
                <a:cs typeface="Comic Sans MS"/>
              </a:rPr>
              <a:t>óseo</a:t>
            </a:r>
            <a:r>
              <a:rPr lang="en-US" dirty="0" smtClean="0">
                <a:latin typeface="Comic Sans MS"/>
                <a:cs typeface="Comic Sans MS"/>
              </a:rPr>
              <a:t>/ </a:t>
            </a:r>
            <a:r>
              <a:rPr lang="en-US" dirty="0" err="1" smtClean="0">
                <a:latin typeface="Comic Sans MS"/>
                <a:cs typeface="Comic Sans MS"/>
              </a:rPr>
              <a:t>ganmagrafía</a:t>
            </a:r>
            <a:r>
              <a:rPr lang="en-US" dirty="0" smtClean="0">
                <a:latin typeface="Comic Sans MS"/>
                <a:cs typeface="Comic Sans MS"/>
              </a:rPr>
              <a:t> </a:t>
            </a:r>
            <a:r>
              <a:rPr lang="en-US" dirty="0" err="1" smtClean="0">
                <a:latin typeface="Comic Sans MS"/>
                <a:cs typeface="Comic Sans MS"/>
              </a:rPr>
              <a:t>ósea</a:t>
            </a:r>
            <a:endParaRPr lang="en-US" dirty="0">
              <a:latin typeface="Comic Sans MS"/>
              <a:cs typeface="Comic Sans MS"/>
            </a:endParaRPr>
          </a:p>
        </p:txBody>
      </p:sp>
      <p:sp>
        <p:nvSpPr>
          <p:cNvPr id="3" name="Rectangle 2"/>
          <p:cNvSpPr/>
          <p:nvPr/>
        </p:nvSpPr>
        <p:spPr>
          <a:xfrm>
            <a:off x="0" y="6600712"/>
            <a:ext cx="4572000" cy="246221"/>
          </a:xfrm>
          <a:prstGeom prst="rect">
            <a:avLst/>
          </a:prstGeom>
        </p:spPr>
        <p:txBody>
          <a:bodyPr>
            <a:spAutoFit/>
          </a:bodyPr>
          <a:lstStyle/>
          <a:p>
            <a:r>
              <a:rPr lang="en-US" sz="1000" dirty="0" smtClean="0">
                <a:latin typeface="Comic Sans MS"/>
                <a:cs typeface="Comic Sans MS"/>
              </a:rPr>
              <a:t>O’Sullivan et al W J </a:t>
            </a:r>
            <a:r>
              <a:rPr lang="en-US" sz="1000" dirty="0" err="1" smtClean="0">
                <a:latin typeface="Comic Sans MS"/>
                <a:cs typeface="Comic Sans MS"/>
              </a:rPr>
              <a:t>Radiol</a:t>
            </a:r>
            <a:r>
              <a:rPr lang="en-US" sz="1000" dirty="0" smtClean="0">
                <a:latin typeface="Comic Sans MS"/>
                <a:cs typeface="Comic Sans MS"/>
              </a:rPr>
              <a:t> 2015</a:t>
            </a:r>
            <a:endParaRPr lang="en-US" sz="1000" dirty="0">
              <a:latin typeface="Comic Sans MS"/>
              <a:cs typeface="Comic Sans MS"/>
            </a:endParaRPr>
          </a:p>
        </p:txBody>
      </p:sp>
      <p:pic>
        <p:nvPicPr>
          <p:cNvPr id="2" name="Picture 1"/>
          <p:cNvPicPr>
            <a:picLocks noChangeAspect="1"/>
          </p:cNvPicPr>
          <p:nvPr/>
        </p:nvPicPr>
        <p:blipFill>
          <a:blip r:embed="rId3"/>
          <a:stretch>
            <a:fillRect/>
          </a:stretch>
        </p:blipFill>
        <p:spPr>
          <a:xfrm>
            <a:off x="374073" y="1317285"/>
            <a:ext cx="8312727" cy="5095301"/>
          </a:xfrm>
          <a:prstGeom prst="rect">
            <a:avLst/>
          </a:prstGeom>
        </p:spPr>
      </p:pic>
      <p:sp>
        <p:nvSpPr>
          <p:cNvPr id="6" name="TextBox 5"/>
          <p:cNvSpPr txBox="1"/>
          <p:nvPr/>
        </p:nvSpPr>
        <p:spPr>
          <a:xfrm>
            <a:off x="3477776" y="6339557"/>
            <a:ext cx="5400277" cy="369332"/>
          </a:xfrm>
          <a:prstGeom prst="rect">
            <a:avLst/>
          </a:prstGeom>
          <a:noFill/>
        </p:spPr>
        <p:txBody>
          <a:bodyPr wrap="square" rtlCol="0">
            <a:spAutoFit/>
          </a:bodyPr>
          <a:lstStyle/>
          <a:p>
            <a:pPr algn="r"/>
            <a:r>
              <a:rPr lang="en-US" b="1" dirty="0" err="1" smtClean="0">
                <a:latin typeface="Comic Sans MS"/>
                <a:cs typeface="Comic Sans MS"/>
              </a:rPr>
              <a:t>Mtx</a:t>
            </a:r>
            <a:r>
              <a:rPr lang="en-US" b="1" dirty="0" smtClean="0">
                <a:latin typeface="Comic Sans MS"/>
                <a:cs typeface="Comic Sans MS"/>
              </a:rPr>
              <a:t> </a:t>
            </a:r>
            <a:r>
              <a:rPr lang="en-US" b="1" dirty="0" err="1" smtClean="0">
                <a:latin typeface="Comic Sans MS"/>
                <a:cs typeface="Comic Sans MS"/>
              </a:rPr>
              <a:t>lítica</a:t>
            </a:r>
            <a:r>
              <a:rPr lang="en-US" b="1" dirty="0" smtClean="0">
                <a:latin typeface="Comic Sans MS"/>
                <a:cs typeface="Comic Sans MS"/>
              </a:rPr>
              <a:t> de </a:t>
            </a:r>
            <a:r>
              <a:rPr lang="en-US" b="1" dirty="0" err="1" smtClean="0">
                <a:latin typeface="Comic Sans MS"/>
                <a:cs typeface="Comic Sans MS"/>
              </a:rPr>
              <a:t>Ca.renal</a:t>
            </a:r>
            <a:endParaRPr lang="en-US" b="1" dirty="0">
              <a:latin typeface="Comic Sans MS"/>
              <a:cs typeface="Comic Sans MS"/>
            </a:endParaRPr>
          </a:p>
        </p:txBody>
      </p:sp>
      <p:sp>
        <p:nvSpPr>
          <p:cNvPr id="7" name="Left Arrow 6"/>
          <p:cNvSpPr/>
          <p:nvPr/>
        </p:nvSpPr>
        <p:spPr>
          <a:xfrm>
            <a:off x="1328554" y="1411678"/>
            <a:ext cx="517188" cy="330828"/>
          </a:xfrm>
          <a:prstGeom prst="lef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 name="5-Point Star 8"/>
          <p:cNvSpPr/>
          <p:nvPr/>
        </p:nvSpPr>
        <p:spPr>
          <a:xfrm>
            <a:off x="5436250" y="4249527"/>
            <a:ext cx="130565" cy="189923"/>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5-Point Star 9"/>
          <p:cNvSpPr/>
          <p:nvPr/>
        </p:nvSpPr>
        <p:spPr>
          <a:xfrm>
            <a:off x="8366124" y="4212004"/>
            <a:ext cx="130565" cy="189923"/>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5-Point Star 11"/>
          <p:cNvSpPr/>
          <p:nvPr/>
        </p:nvSpPr>
        <p:spPr>
          <a:xfrm>
            <a:off x="3285958" y="4401927"/>
            <a:ext cx="130565" cy="189923"/>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3" name="5-Point Star 12"/>
          <p:cNvSpPr/>
          <p:nvPr/>
        </p:nvSpPr>
        <p:spPr>
          <a:xfrm>
            <a:off x="698398" y="4249527"/>
            <a:ext cx="130565" cy="189923"/>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972552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err="1" smtClean="0"/>
              <a:t>Dimensión</a:t>
            </a:r>
            <a:r>
              <a:rPr lang="en-US" sz="2800" dirty="0" smtClean="0"/>
              <a:t> del </a:t>
            </a:r>
            <a:r>
              <a:rPr lang="en-US" sz="2800" dirty="0" err="1" smtClean="0"/>
              <a:t>problema</a:t>
            </a:r>
            <a:endParaRPr lang="en-US" sz="2800" dirty="0"/>
          </a:p>
        </p:txBody>
      </p:sp>
      <p:sp>
        <p:nvSpPr>
          <p:cNvPr id="5" name="Rectangle 4"/>
          <p:cNvSpPr/>
          <p:nvPr/>
        </p:nvSpPr>
        <p:spPr>
          <a:xfrm>
            <a:off x="457200" y="828845"/>
            <a:ext cx="8229600" cy="44115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err="1" smtClean="0">
                <a:latin typeface="Comic Sans MS"/>
                <a:cs typeface="Comic Sans MS"/>
              </a:rPr>
              <a:t>Epidemiología</a:t>
            </a:r>
            <a:r>
              <a:rPr lang="en-US" dirty="0" smtClean="0">
                <a:latin typeface="Comic Sans MS"/>
                <a:cs typeface="Comic Sans MS"/>
              </a:rPr>
              <a:t> de </a:t>
            </a:r>
            <a:r>
              <a:rPr lang="en-US" dirty="0" err="1" smtClean="0">
                <a:latin typeface="Comic Sans MS"/>
                <a:cs typeface="Comic Sans MS"/>
              </a:rPr>
              <a:t>las</a:t>
            </a:r>
            <a:r>
              <a:rPr lang="en-US" dirty="0" smtClean="0">
                <a:latin typeface="Comic Sans MS"/>
                <a:cs typeface="Comic Sans MS"/>
              </a:rPr>
              <a:t> </a:t>
            </a:r>
            <a:r>
              <a:rPr lang="en-US" dirty="0" err="1" smtClean="0">
                <a:latin typeface="Comic Sans MS"/>
                <a:cs typeface="Comic Sans MS"/>
              </a:rPr>
              <a:t>metástasis</a:t>
            </a:r>
            <a:r>
              <a:rPr lang="en-US" dirty="0" smtClean="0">
                <a:latin typeface="Comic Sans MS"/>
                <a:cs typeface="Comic Sans MS"/>
              </a:rPr>
              <a:t> (</a:t>
            </a:r>
            <a:r>
              <a:rPr lang="en-US" dirty="0" err="1" smtClean="0">
                <a:latin typeface="Comic Sans MS"/>
                <a:cs typeface="Comic Sans MS"/>
              </a:rPr>
              <a:t>mtx</a:t>
            </a:r>
            <a:r>
              <a:rPr lang="en-US" dirty="0" smtClean="0">
                <a:latin typeface="Comic Sans MS"/>
                <a:cs typeface="Comic Sans MS"/>
              </a:rPr>
              <a:t>) </a:t>
            </a:r>
            <a:r>
              <a:rPr lang="en-US" dirty="0" err="1" smtClean="0">
                <a:latin typeface="Comic Sans MS"/>
                <a:cs typeface="Comic Sans MS"/>
              </a:rPr>
              <a:t>óseas</a:t>
            </a:r>
            <a:endParaRPr lang="en-US" dirty="0">
              <a:latin typeface="Comic Sans MS"/>
              <a:cs typeface="Comic Sans MS"/>
            </a:endParaRPr>
          </a:p>
        </p:txBody>
      </p:sp>
      <p:pic>
        <p:nvPicPr>
          <p:cNvPr id="6" name="Picture 5"/>
          <p:cNvPicPr>
            <a:picLocks noChangeAspect="1"/>
          </p:cNvPicPr>
          <p:nvPr/>
        </p:nvPicPr>
        <p:blipFill>
          <a:blip r:embed="rId2"/>
          <a:stretch>
            <a:fillRect/>
          </a:stretch>
        </p:blipFill>
        <p:spPr>
          <a:xfrm>
            <a:off x="415637" y="1331034"/>
            <a:ext cx="8312727" cy="4068118"/>
          </a:xfrm>
          <a:prstGeom prst="rect">
            <a:avLst/>
          </a:prstGeom>
        </p:spPr>
      </p:pic>
      <p:sp>
        <p:nvSpPr>
          <p:cNvPr id="7" name="TextBox 6"/>
          <p:cNvSpPr txBox="1"/>
          <p:nvPr/>
        </p:nvSpPr>
        <p:spPr>
          <a:xfrm>
            <a:off x="0" y="6617363"/>
            <a:ext cx="8943474" cy="246221"/>
          </a:xfrm>
          <a:prstGeom prst="rect">
            <a:avLst/>
          </a:prstGeom>
          <a:noFill/>
        </p:spPr>
        <p:txBody>
          <a:bodyPr wrap="square" rtlCol="0">
            <a:spAutoFit/>
          </a:bodyPr>
          <a:lstStyle/>
          <a:p>
            <a:r>
              <a:rPr lang="en-US" sz="1000" dirty="0" err="1" smtClean="0">
                <a:latin typeface="Comic Sans MS"/>
                <a:cs typeface="Comic Sans MS"/>
              </a:rPr>
              <a:t>García</a:t>
            </a:r>
            <a:r>
              <a:rPr lang="en-US" sz="1000" dirty="0" smtClean="0">
                <a:latin typeface="Comic Sans MS"/>
                <a:cs typeface="Comic Sans MS"/>
              </a:rPr>
              <a:t> </a:t>
            </a:r>
            <a:r>
              <a:rPr lang="en-US" sz="1000" dirty="0" err="1" smtClean="0">
                <a:latin typeface="Comic Sans MS"/>
                <a:cs typeface="Comic Sans MS"/>
              </a:rPr>
              <a:t>López</a:t>
            </a:r>
            <a:r>
              <a:rPr lang="en-US" sz="1000" dirty="0" smtClean="0">
                <a:latin typeface="Comic Sans MS"/>
                <a:cs typeface="Comic Sans MS"/>
              </a:rPr>
              <a:t> et al.  </a:t>
            </a:r>
            <a:r>
              <a:rPr lang="en-US" sz="1000" dirty="0" err="1" smtClean="0">
                <a:latin typeface="Comic Sans MS"/>
                <a:cs typeface="Comic Sans MS"/>
              </a:rPr>
              <a:t>Enfermedad</a:t>
            </a:r>
            <a:r>
              <a:rPr lang="en-US" sz="1000" dirty="0">
                <a:latin typeface="Comic Sans MS"/>
                <a:cs typeface="Comic Sans MS"/>
              </a:rPr>
              <a:t> </a:t>
            </a:r>
            <a:r>
              <a:rPr lang="en-US" sz="1000" dirty="0" err="1" smtClean="0">
                <a:latin typeface="Comic Sans MS"/>
                <a:cs typeface="Comic Sans MS"/>
              </a:rPr>
              <a:t>Metastásica</a:t>
            </a:r>
            <a:r>
              <a:rPr lang="en-US" sz="1000" dirty="0" smtClean="0">
                <a:latin typeface="Comic Sans MS"/>
                <a:cs typeface="Comic Sans MS"/>
              </a:rPr>
              <a:t> </a:t>
            </a:r>
            <a:r>
              <a:rPr lang="en-US" sz="1000" dirty="0" err="1" smtClean="0">
                <a:latin typeface="Comic Sans MS"/>
                <a:cs typeface="Comic Sans MS"/>
              </a:rPr>
              <a:t>ósea</a:t>
            </a:r>
            <a:r>
              <a:rPr lang="en-US" sz="1000" dirty="0" smtClean="0">
                <a:latin typeface="Comic Sans MS"/>
                <a:cs typeface="Comic Sans MS"/>
              </a:rPr>
              <a:t>.</a:t>
            </a:r>
            <a:r>
              <a:rPr lang="en-US" sz="1000" dirty="0">
                <a:latin typeface="Comic Sans MS"/>
                <a:cs typeface="Comic Sans MS"/>
              </a:rPr>
              <a:t> </a:t>
            </a:r>
            <a:r>
              <a:rPr lang="en-US" sz="1000" dirty="0" err="1" smtClean="0">
                <a:latin typeface="Comic Sans MS"/>
                <a:cs typeface="Comic Sans MS"/>
              </a:rPr>
              <a:t>Descripción</a:t>
            </a:r>
            <a:r>
              <a:rPr lang="en-US" sz="1000" dirty="0" smtClean="0">
                <a:latin typeface="Comic Sans MS"/>
                <a:cs typeface="Comic Sans MS"/>
              </a:rPr>
              <a:t>:, </a:t>
            </a:r>
            <a:r>
              <a:rPr lang="en-US" sz="1000" dirty="0" err="1">
                <a:latin typeface="Comic Sans MS"/>
                <a:cs typeface="Comic Sans MS"/>
              </a:rPr>
              <a:t>carga</a:t>
            </a:r>
            <a:r>
              <a:rPr lang="en-US" sz="1000" dirty="0">
                <a:latin typeface="Comic Sans MS"/>
                <a:cs typeface="Comic Sans MS"/>
              </a:rPr>
              <a:t> de </a:t>
            </a:r>
            <a:r>
              <a:rPr lang="en-US" sz="1000" dirty="0" err="1">
                <a:latin typeface="Comic Sans MS"/>
                <a:cs typeface="Comic Sans MS"/>
              </a:rPr>
              <a:t>enfermedad</a:t>
            </a:r>
            <a:r>
              <a:rPr lang="en-US" sz="1000" dirty="0">
                <a:latin typeface="Comic Sans MS"/>
                <a:cs typeface="Comic Sans MS"/>
              </a:rPr>
              <a:t>, </a:t>
            </a:r>
            <a:r>
              <a:rPr lang="en-US" sz="1000" dirty="0" err="1" smtClean="0">
                <a:latin typeface="Comic Sans MS"/>
                <a:cs typeface="Comic Sans MS"/>
              </a:rPr>
              <a:t>tratamiento</a:t>
            </a:r>
            <a:r>
              <a:rPr lang="en-US" sz="1000" dirty="0">
                <a:latin typeface="Comic Sans MS"/>
                <a:cs typeface="Comic Sans MS"/>
              </a:rPr>
              <a:t> </a:t>
            </a:r>
            <a:r>
              <a:rPr lang="en-US" sz="1000" dirty="0" smtClean="0">
                <a:latin typeface="Comic Sans MS"/>
                <a:cs typeface="Comic Sans MS"/>
              </a:rPr>
              <a:t>y </a:t>
            </a:r>
            <a:r>
              <a:rPr lang="en-US" sz="1000" dirty="0" err="1">
                <a:latin typeface="Comic Sans MS"/>
                <a:cs typeface="Comic Sans MS"/>
              </a:rPr>
              <a:t>consumo</a:t>
            </a:r>
            <a:r>
              <a:rPr lang="en-US" sz="1000" dirty="0">
                <a:latin typeface="Comic Sans MS"/>
                <a:cs typeface="Comic Sans MS"/>
              </a:rPr>
              <a:t> de </a:t>
            </a:r>
            <a:r>
              <a:rPr lang="en-US" sz="1000" dirty="0" err="1" smtClean="0">
                <a:latin typeface="Comic Sans MS"/>
                <a:cs typeface="Comic Sans MS"/>
              </a:rPr>
              <a:t>recursos</a:t>
            </a:r>
            <a:r>
              <a:rPr lang="en-US" sz="1000" dirty="0">
                <a:latin typeface="Comic Sans MS"/>
                <a:cs typeface="Comic Sans MS"/>
              </a:rPr>
              <a:t> </a:t>
            </a:r>
            <a:r>
              <a:rPr lang="en-US" sz="1000" dirty="0" smtClean="0">
                <a:latin typeface="Comic Sans MS"/>
                <a:cs typeface="Comic Sans MS"/>
              </a:rPr>
              <a:t>(2013)</a:t>
            </a:r>
            <a:endParaRPr lang="en-US" sz="1000" dirty="0">
              <a:latin typeface="Comic Sans MS"/>
              <a:cs typeface="Comic Sans MS"/>
            </a:endParaRPr>
          </a:p>
        </p:txBody>
      </p:sp>
      <p:sp>
        <p:nvSpPr>
          <p:cNvPr id="8" name="Rectangle 7"/>
          <p:cNvSpPr/>
          <p:nvPr/>
        </p:nvSpPr>
        <p:spPr>
          <a:xfrm>
            <a:off x="494634" y="5317853"/>
            <a:ext cx="8111958" cy="1077218"/>
          </a:xfrm>
          <a:prstGeom prst="rect">
            <a:avLst/>
          </a:prstGeom>
        </p:spPr>
        <p:txBody>
          <a:bodyPr wrap="square">
            <a:spAutoFit/>
          </a:bodyPr>
          <a:lstStyle/>
          <a:p>
            <a:pPr marL="285750" indent="-285750">
              <a:buFont typeface="Arial"/>
              <a:buChar char="•"/>
            </a:pPr>
            <a:r>
              <a:rPr lang="en-US" sz="1600" dirty="0">
                <a:latin typeface="Comic Sans MS"/>
                <a:cs typeface="Comic Sans MS"/>
              </a:rPr>
              <a:t>El </a:t>
            </a:r>
            <a:r>
              <a:rPr lang="en-US" sz="1600" dirty="0" err="1">
                <a:latin typeface="Comic Sans MS"/>
                <a:cs typeface="Comic Sans MS"/>
              </a:rPr>
              <a:t>esqueleto</a:t>
            </a:r>
            <a:r>
              <a:rPr lang="en-US" sz="1600" dirty="0">
                <a:latin typeface="Comic Sans MS"/>
                <a:cs typeface="Comic Sans MS"/>
              </a:rPr>
              <a:t> </a:t>
            </a:r>
            <a:r>
              <a:rPr lang="en-US" sz="1600" dirty="0" err="1">
                <a:latin typeface="Comic Sans MS"/>
                <a:cs typeface="Comic Sans MS"/>
              </a:rPr>
              <a:t>es</a:t>
            </a:r>
            <a:r>
              <a:rPr lang="en-US" sz="1600" dirty="0">
                <a:latin typeface="Comic Sans MS"/>
                <a:cs typeface="Comic Sans MS"/>
              </a:rPr>
              <a:t> </a:t>
            </a:r>
            <a:r>
              <a:rPr lang="en-US" sz="1600" dirty="0" smtClean="0">
                <a:latin typeface="Comic Sans MS"/>
                <a:cs typeface="Comic Sans MS"/>
              </a:rPr>
              <a:t>el </a:t>
            </a:r>
            <a:r>
              <a:rPr lang="en-US" sz="1600" dirty="0" err="1" smtClean="0">
                <a:latin typeface="Comic Sans MS"/>
                <a:cs typeface="Comic Sans MS"/>
              </a:rPr>
              <a:t>órgano</a:t>
            </a:r>
            <a:r>
              <a:rPr lang="en-US" sz="1600" dirty="0" smtClean="0">
                <a:latin typeface="Comic Sans MS"/>
                <a:cs typeface="Comic Sans MS"/>
              </a:rPr>
              <a:t>, </a:t>
            </a:r>
            <a:r>
              <a:rPr lang="en-US" sz="1600" dirty="0" err="1" smtClean="0">
                <a:latin typeface="Comic Sans MS"/>
                <a:cs typeface="Comic Sans MS"/>
              </a:rPr>
              <a:t>junto</a:t>
            </a:r>
            <a:r>
              <a:rPr lang="en-US" sz="1600" dirty="0" smtClean="0">
                <a:latin typeface="Comic Sans MS"/>
                <a:cs typeface="Comic Sans MS"/>
              </a:rPr>
              <a:t> a </a:t>
            </a:r>
            <a:r>
              <a:rPr lang="en-US" sz="1600" dirty="0" err="1" smtClean="0">
                <a:latin typeface="Comic Sans MS"/>
                <a:cs typeface="Comic Sans MS"/>
              </a:rPr>
              <a:t>hígado</a:t>
            </a:r>
            <a:r>
              <a:rPr lang="en-US" sz="1600" dirty="0" smtClean="0">
                <a:latin typeface="Comic Sans MS"/>
                <a:cs typeface="Comic Sans MS"/>
              </a:rPr>
              <a:t> y </a:t>
            </a:r>
            <a:r>
              <a:rPr lang="en-US" sz="1600" dirty="0" err="1" smtClean="0">
                <a:latin typeface="Comic Sans MS"/>
                <a:cs typeface="Comic Sans MS"/>
              </a:rPr>
              <a:t>pulmón</a:t>
            </a:r>
            <a:r>
              <a:rPr lang="en-US" sz="1600" dirty="0" smtClean="0">
                <a:latin typeface="Comic Sans MS"/>
                <a:cs typeface="Comic Sans MS"/>
              </a:rPr>
              <a:t>, </a:t>
            </a:r>
            <a:r>
              <a:rPr lang="en-US" sz="1600" dirty="0" err="1" smtClean="0">
                <a:latin typeface="Comic Sans MS"/>
                <a:cs typeface="Comic Sans MS"/>
              </a:rPr>
              <a:t>donde</a:t>
            </a:r>
            <a:r>
              <a:rPr lang="en-US" sz="1600" dirty="0" smtClean="0">
                <a:latin typeface="Comic Sans MS"/>
                <a:cs typeface="Comic Sans MS"/>
              </a:rPr>
              <a:t> </a:t>
            </a:r>
            <a:r>
              <a:rPr lang="en-US" sz="1600" dirty="0">
                <a:latin typeface="Comic Sans MS"/>
                <a:cs typeface="Comic Sans MS"/>
              </a:rPr>
              <a:t>con </a:t>
            </a:r>
            <a:r>
              <a:rPr lang="en-US" sz="1600" dirty="0" err="1">
                <a:latin typeface="Comic Sans MS"/>
                <a:cs typeface="Comic Sans MS"/>
              </a:rPr>
              <a:t>más</a:t>
            </a:r>
            <a:r>
              <a:rPr lang="en-US" sz="1600" dirty="0">
                <a:latin typeface="Comic Sans MS"/>
                <a:cs typeface="Comic Sans MS"/>
              </a:rPr>
              <a:t> </a:t>
            </a:r>
            <a:r>
              <a:rPr lang="en-US" sz="1600" dirty="0" err="1">
                <a:latin typeface="Comic Sans MS"/>
                <a:cs typeface="Comic Sans MS"/>
              </a:rPr>
              <a:t>frecuencia</a:t>
            </a:r>
            <a:r>
              <a:rPr lang="en-US" sz="1600" dirty="0">
                <a:latin typeface="Comic Sans MS"/>
                <a:cs typeface="Comic Sans MS"/>
              </a:rPr>
              <a:t> se produce la </a:t>
            </a:r>
            <a:r>
              <a:rPr lang="en-US" sz="1600" dirty="0" err="1">
                <a:latin typeface="Comic Sans MS"/>
                <a:cs typeface="Comic Sans MS"/>
              </a:rPr>
              <a:t>diseminación</a:t>
            </a:r>
            <a:r>
              <a:rPr lang="en-US" sz="1600" dirty="0">
                <a:latin typeface="Comic Sans MS"/>
                <a:cs typeface="Comic Sans MS"/>
              </a:rPr>
              <a:t> </a:t>
            </a:r>
            <a:r>
              <a:rPr lang="en-US" sz="1600" dirty="0" err="1">
                <a:latin typeface="Comic Sans MS"/>
                <a:cs typeface="Comic Sans MS"/>
              </a:rPr>
              <a:t>metastásica</a:t>
            </a:r>
            <a:r>
              <a:rPr lang="en-US" sz="1600" dirty="0">
                <a:latin typeface="Comic Sans MS"/>
                <a:cs typeface="Comic Sans MS"/>
              </a:rPr>
              <a:t> del </a:t>
            </a:r>
            <a:r>
              <a:rPr lang="en-US" sz="1600" dirty="0" err="1" smtClean="0">
                <a:latin typeface="Comic Sans MS"/>
                <a:cs typeface="Comic Sans MS"/>
              </a:rPr>
              <a:t>cáncer</a:t>
            </a:r>
            <a:endParaRPr lang="en-US" sz="1600" dirty="0" smtClean="0">
              <a:latin typeface="Comic Sans MS"/>
              <a:cs typeface="Comic Sans MS"/>
            </a:endParaRPr>
          </a:p>
          <a:p>
            <a:pPr marL="285750" indent="-285750">
              <a:buFont typeface="Arial"/>
              <a:buChar char="•"/>
            </a:pPr>
            <a:r>
              <a:rPr lang="en-US" sz="1600" dirty="0" smtClean="0">
                <a:latin typeface="Comic Sans MS"/>
                <a:cs typeface="Comic Sans MS"/>
              </a:rPr>
              <a:t>Hasta ¾ de los </a:t>
            </a:r>
            <a:r>
              <a:rPr lang="en-US" sz="1600" dirty="0" err="1" smtClean="0">
                <a:latin typeface="Comic Sans MS"/>
                <a:cs typeface="Comic Sans MS"/>
              </a:rPr>
              <a:t>pacientes</a:t>
            </a:r>
            <a:r>
              <a:rPr lang="en-US" sz="1600" dirty="0" smtClean="0">
                <a:latin typeface="Comic Sans MS"/>
                <a:cs typeface="Comic Sans MS"/>
              </a:rPr>
              <a:t> </a:t>
            </a:r>
            <a:r>
              <a:rPr lang="en-US" sz="1600" dirty="0" err="1" smtClean="0">
                <a:latin typeface="Comic Sans MS"/>
                <a:cs typeface="Comic Sans MS"/>
              </a:rPr>
              <a:t>que</a:t>
            </a:r>
            <a:r>
              <a:rPr lang="en-US" sz="1600" dirty="0" smtClean="0">
                <a:latin typeface="Comic Sans MS"/>
                <a:cs typeface="Comic Sans MS"/>
              </a:rPr>
              <a:t> </a:t>
            </a:r>
            <a:r>
              <a:rPr lang="en-US" sz="1600" dirty="0" err="1" smtClean="0">
                <a:latin typeface="Comic Sans MS"/>
                <a:cs typeface="Comic Sans MS"/>
              </a:rPr>
              <a:t>fallecen</a:t>
            </a:r>
            <a:r>
              <a:rPr lang="en-US" sz="1600" dirty="0" smtClean="0">
                <a:latin typeface="Comic Sans MS"/>
                <a:cs typeface="Comic Sans MS"/>
              </a:rPr>
              <a:t> </a:t>
            </a:r>
            <a:r>
              <a:rPr lang="en-US" sz="1600" dirty="0" err="1" smtClean="0">
                <a:latin typeface="Comic Sans MS"/>
                <a:cs typeface="Comic Sans MS"/>
              </a:rPr>
              <a:t>por</a:t>
            </a:r>
            <a:r>
              <a:rPr lang="en-US" sz="1600" dirty="0" smtClean="0">
                <a:latin typeface="Comic Sans MS"/>
                <a:cs typeface="Comic Sans MS"/>
              </a:rPr>
              <a:t> </a:t>
            </a:r>
            <a:r>
              <a:rPr lang="en-US" sz="1600" dirty="0" err="1" smtClean="0">
                <a:latin typeface="Comic Sans MS"/>
                <a:cs typeface="Comic Sans MS"/>
              </a:rPr>
              <a:t>cáncer</a:t>
            </a:r>
            <a:r>
              <a:rPr lang="en-US" sz="1600" dirty="0" smtClean="0">
                <a:latin typeface="Comic Sans MS"/>
                <a:cs typeface="Comic Sans MS"/>
              </a:rPr>
              <a:t> </a:t>
            </a:r>
            <a:r>
              <a:rPr lang="en-US" sz="1600" dirty="0" err="1" smtClean="0">
                <a:latin typeface="Comic Sans MS"/>
                <a:cs typeface="Comic Sans MS"/>
              </a:rPr>
              <a:t>presentan</a:t>
            </a:r>
            <a:r>
              <a:rPr lang="en-US" sz="1600" dirty="0" smtClean="0">
                <a:latin typeface="Comic Sans MS"/>
                <a:cs typeface="Comic Sans MS"/>
              </a:rPr>
              <a:t> </a:t>
            </a:r>
            <a:r>
              <a:rPr lang="en-US" sz="1600" dirty="0" err="1" smtClean="0">
                <a:latin typeface="Comic Sans MS"/>
                <a:cs typeface="Comic Sans MS"/>
              </a:rPr>
              <a:t>metástasis</a:t>
            </a:r>
            <a:r>
              <a:rPr lang="en-US" sz="1600" dirty="0" smtClean="0">
                <a:latin typeface="Comic Sans MS"/>
                <a:cs typeface="Comic Sans MS"/>
              </a:rPr>
              <a:t> </a:t>
            </a:r>
            <a:r>
              <a:rPr lang="en-US" sz="1600" dirty="0" err="1" smtClean="0">
                <a:latin typeface="Comic Sans MS"/>
                <a:cs typeface="Comic Sans MS"/>
              </a:rPr>
              <a:t>óseas</a:t>
            </a:r>
            <a:endParaRPr lang="en-US" sz="1600" dirty="0" smtClean="0">
              <a:latin typeface="Comic Sans MS"/>
              <a:cs typeface="Comic Sans MS"/>
            </a:endParaRPr>
          </a:p>
          <a:p>
            <a:pPr marL="285750" indent="-285750">
              <a:buFont typeface="Arial"/>
              <a:buChar char="•"/>
            </a:pPr>
            <a:r>
              <a:rPr lang="en-US" sz="1600" dirty="0" smtClean="0">
                <a:latin typeface="Comic Sans MS"/>
                <a:cs typeface="Comic Sans MS"/>
              </a:rPr>
              <a:t>Al </a:t>
            </a:r>
            <a:r>
              <a:rPr lang="en-US" sz="1600" dirty="0" err="1" smtClean="0">
                <a:latin typeface="Comic Sans MS"/>
                <a:cs typeface="Comic Sans MS"/>
              </a:rPr>
              <a:t>aumentar</a:t>
            </a:r>
            <a:r>
              <a:rPr lang="en-US" sz="1600" dirty="0" smtClean="0">
                <a:latin typeface="Comic Sans MS"/>
                <a:cs typeface="Comic Sans MS"/>
              </a:rPr>
              <a:t> la </a:t>
            </a:r>
            <a:r>
              <a:rPr lang="en-US" sz="1600" dirty="0" err="1" smtClean="0">
                <a:latin typeface="Comic Sans MS"/>
                <a:cs typeface="Comic Sans MS"/>
              </a:rPr>
              <a:t>esperanza</a:t>
            </a:r>
            <a:r>
              <a:rPr lang="en-US" sz="1600" dirty="0" smtClean="0">
                <a:latin typeface="Comic Sans MS"/>
                <a:cs typeface="Comic Sans MS"/>
              </a:rPr>
              <a:t> de </a:t>
            </a:r>
            <a:r>
              <a:rPr lang="en-US" sz="1600" dirty="0" err="1" smtClean="0">
                <a:latin typeface="Comic Sans MS"/>
                <a:cs typeface="Comic Sans MS"/>
              </a:rPr>
              <a:t>vida</a:t>
            </a:r>
            <a:r>
              <a:rPr lang="en-US" sz="1600" dirty="0" smtClean="0">
                <a:latin typeface="Comic Sans MS"/>
                <a:cs typeface="Comic Sans MS"/>
              </a:rPr>
              <a:t> </a:t>
            </a:r>
            <a:r>
              <a:rPr lang="en-US" sz="1600" dirty="0" err="1" smtClean="0">
                <a:latin typeface="Comic Sans MS"/>
                <a:cs typeface="Comic Sans MS"/>
              </a:rPr>
              <a:t>es</a:t>
            </a:r>
            <a:r>
              <a:rPr lang="en-US" sz="1600" dirty="0" smtClean="0">
                <a:latin typeface="Comic Sans MS"/>
                <a:cs typeface="Comic Sans MS"/>
              </a:rPr>
              <a:t> un </a:t>
            </a:r>
            <a:r>
              <a:rPr lang="en-US" sz="1600" dirty="0" err="1" smtClean="0">
                <a:latin typeface="Comic Sans MS"/>
                <a:cs typeface="Comic Sans MS"/>
              </a:rPr>
              <a:t>problema</a:t>
            </a:r>
            <a:r>
              <a:rPr lang="en-US" sz="1600" dirty="0" smtClean="0">
                <a:latin typeface="Comic Sans MS"/>
                <a:cs typeface="Comic Sans MS"/>
              </a:rPr>
              <a:t> en </a:t>
            </a:r>
            <a:r>
              <a:rPr lang="en-US" sz="1600" dirty="0" err="1" smtClean="0">
                <a:latin typeface="Comic Sans MS"/>
                <a:cs typeface="Comic Sans MS"/>
              </a:rPr>
              <a:t>aumento</a:t>
            </a:r>
            <a:endParaRPr lang="en-US" sz="1600" dirty="0" smtClean="0">
              <a:latin typeface="Comic Sans MS"/>
              <a:cs typeface="Comic Sans MS"/>
            </a:endParaRPr>
          </a:p>
        </p:txBody>
      </p:sp>
    </p:spTree>
    <p:extLst>
      <p:ext uri="{BB962C8B-B14F-4D97-AF65-F5344CB8AC3E}">
        <p14:creationId xmlns:p14="http://schemas.microsoft.com/office/powerpoint/2010/main" val="363203547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dirty="0" err="1" smtClean="0">
                <a:solidFill>
                  <a:schemeClr val="accent4">
                    <a:lumMod val="75000"/>
                  </a:schemeClr>
                </a:solidFill>
              </a:rPr>
              <a:t>Diagnóstico</a:t>
            </a:r>
            <a:r>
              <a:rPr lang="en-US" sz="2800" dirty="0" smtClean="0">
                <a:solidFill>
                  <a:schemeClr val="accent4">
                    <a:lumMod val="75000"/>
                  </a:schemeClr>
                </a:solidFill>
              </a:rPr>
              <a:t> </a:t>
            </a:r>
            <a:endParaRPr lang="en-US" sz="2800" dirty="0">
              <a:solidFill>
                <a:schemeClr val="accent4">
                  <a:lumMod val="75000"/>
                </a:schemeClr>
              </a:solidFill>
            </a:endParaRPr>
          </a:p>
        </p:txBody>
      </p:sp>
      <p:sp>
        <p:nvSpPr>
          <p:cNvPr id="5" name="Rectangle 4"/>
          <p:cNvSpPr/>
          <p:nvPr/>
        </p:nvSpPr>
        <p:spPr>
          <a:xfrm>
            <a:off x="457200" y="844611"/>
            <a:ext cx="8229600" cy="36988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spAutoFit/>
          </a:bodyPr>
          <a:lstStyle/>
          <a:p>
            <a:pPr algn="ctr" fontAlgn="auto">
              <a:spcBef>
                <a:spcPts val="0"/>
              </a:spcBef>
              <a:spcAft>
                <a:spcPts val="0"/>
              </a:spcAft>
              <a:defRPr/>
            </a:pPr>
            <a:r>
              <a:rPr lang="en-US" dirty="0" err="1" smtClean="0">
                <a:latin typeface="Comic Sans MS"/>
                <a:cs typeface="Comic Sans MS"/>
              </a:rPr>
              <a:t>Radiografía</a:t>
            </a:r>
            <a:r>
              <a:rPr lang="en-US" dirty="0" smtClean="0">
                <a:latin typeface="Comic Sans MS"/>
                <a:cs typeface="Comic Sans MS"/>
              </a:rPr>
              <a:t> simple </a:t>
            </a:r>
            <a:endParaRPr lang="en-US" dirty="0">
              <a:latin typeface="Comic Sans MS"/>
              <a:cs typeface="Comic Sans MS"/>
            </a:endParaRPr>
          </a:p>
        </p:txBody>
      </p:sp>
      <p:sp>
        <p:nvSpPr>
          <p:cNvPr id="3" name="Rectangle 2"/>
          <p:cNvSpPr/>
          <p:nvPr/>
        </p:nvSpPr>
        <p:spPr>
          <a:xfrm>
            <a:off x="0" y="6600712"/>
            <a:ext cx="4572000" cy="246221"/>
          </a:xfrm>
          <a:prstGeom prst="rect">
            <a:avLst/>
          </a:prstGeom>
        </p:spPr>
        <p:txBody>
          <a:bodyPr>
            <a:spAutoFit/>
          </a:bodyPr>
          <a:lstStyle/>
          <a:p>
            <a:r>
              <a:rPr lang="en-US" sz="1000" dirty="0">
                <a:latin typeface="Comic Sans MS"/>
                <a:cs typeface="Comic Sans MS"/>
              </a:rPr>
              <a:t>From http://</a:t>
            </a:r>
            <a:r>
              <a:rPr lang="en-US" sz="1000" dirty="0" err="1" smtClean="0">
                <a:latin typeface="Comic Sans MS"/>
                <a:cs typeface="Comic Sans MS"/>
              </a:rPr>
              <a:t>radiopaedia.org</a:t>
            </a:r>
            <a:endParaRPr lang="en-US" sz="1000" dirty="0">
              <a:latin typeface="Comic Sans MS"/>
              <a:cs typeface="Comic Sans MS"/>
            </a:endParaRPr>
          </a:p>
        </p:txBody>
      </p:sp>
      <p:pic>
        <p:nvPicPr>
          <p:cNvPr id="6" name="Picture 5"/>
          <p:cNvPicPr>
            <a:picLocks noChangeAspect="1"/>
          </p:cNvPicPr>
          <p:nvPr/>
        </p:nvPicPr>
        <p:blipFill>
          <a:blip r:embed="rId3"/>
          <a:stretch>
            <a:fillRect/>
          </a:stretch>
        </p:blipFill>
        <p:spPr>
          <a:xfrm>
            <a:off x="241479" y="2117181"/>
            <a:ext cx="4516356" cy="3383683"/>
          </a:xfrm>
          <a:prstGeom prst="rect">
            <a:avLst/>
          </a:prstGeom>
        </p:spPr>
      </p:pic>
      <p:sp>
        <p:nvSpPr>
          <p:cNvPr id="7" name="TextBox 6"/>
          <p:cNvSpPr txBox="1"/>
          <p:nvPr/>
        </p:nvSpPr>
        <p:spPr>
          <a:xfrm>
            <a:off x="241479" y="1479768"/>
            <a:ext cx="4516356" cy="369332"/>
          </a:xfrm>
          <a:prstGeom prst="rect">
            <a:avLst/>
          </a:prstGeom>
          <a:noFill/>
        </p:spPr>
        <p:txBody>
          <a:bodyPr wrap="square" rtlCol="0">
            <a:spAutoFit/>
          </a:bodyPr>
          <a:lstStyle/>
          <a:p>
            <a:pPr algn="ctr"/>
            <a:r>
              <a:rPr lang="en-US" b="1" dirty="0" err="1" smtClean="0">
                <a:latin typeface="Comic Sans MS"/>
                <a:cs typeface="Comic Sans MS"/>
              </a:rPr>
              <a:t>Mtx</a:t>
            </a:r>
            <a:r>
              <a:rPr lang="en-US" b="1" dirty="0" smtClean="0">
                <a:latin typeface="Comic Sans MS"/>
                <a:cs typeface="Comic Sans MS"/>
              </a:rPr>
              <a:t> </a:t>
            </a:r>
            <a:r>
              <a:rPr lang="en-US" b="1" dirty="0" err="1" smtClean="0">
                <a:latin typeface="Comic Sans MS"/>
                <a:cs typeface="Comic Sans MS"/>
              </a:rPr>
              <a:t>osteolítica</a:t>
            </a:r>
            <a:r>
              <a:rPr lang="en-US" b="1" dirty="0" smtClean="0">
                <a:latin typeface="Comic Sans MS"/>
                <a:cs typeface="Comic Sans MS"/>
              </a:rPr>
              <a:t> de Ca. </a:t>
            </a:r>
            <a:r>
              <a:rPr lang="en-US" b="1" dirty="0" err="1" smtClean="0">
                <a:latin typeface="Comic Sans MS"/>
                <a:cs typeface="Comic Sans MS"/>
              </a:rPr>
              <a:t>pulmón</a:t>
            </a:r>
            <a:endParaRPr lang="en-US" b="1" dirty="0">
              <a:latin typeface="Comic Sans MS"/>
              <a:cs typeface="Comic Sans MS"/>
            </a:endParaRPr>
          </a:p>
        </p:txBody>
      </p:sp>
      <p:pic>
        <p:nvPicPr>
          <p:cNvPr id="8" name="Picture 7"/>
          <p:cNvPicPr>
            <a:picLocks noChangeAspect="1"/>
          </p:cNvPicPr>
          <p:nvPr/>
        </p:nvPicPr>
        <p:blipFill rotWithShape="1">
          <a:blip r:embed="rId4"/>
          <a:srcRect b="3676"/>
          <a:stretch/>
        </p:blipFill>
        <p:spPr>
          <a:xfrm>
            <a:off x="4831897" y="2111021"/>
            <a:ext cx="4038470" cy="3389844"/>
          </a:xfrm>
          <a:prstGeom prst="rect">
            <a:avLst/>
          </a:prstGeom>
        </p:spPr>
      </p:pic>
      <p:sp>
        <p:nvSpPr>
          <p:cNvPr id="9" name="TextBox 8"/>
          <p:cNvSpPr txBox="1"/>
          <p:nvPr/>
        </p:nvSpPr>
        <p:spPr>
          <a:xfrm>
            <a:off x="4831897" y="1479768"/>
            <a:ext cx="3908720" cy="353943"/>
          </a:xfrm>
          <a:prstGeom prst="rect">
            <a:avLst/>
          </a:prstGeom>
          <a:noFill/>
        </p:spPr>
        <p:txBody>
          <a:bodyPr wrap="square" rtlCol="0">
            <a:spAutoFit/>
          </a:bodyPr>
          <a:lstStyle/>
          <a:p>
            <a:pPr algn="ctr"/>
            <a:r>
              <a:rPr lang="en-US" sz="1700" b="1" dirty="0" err="1" smtClean="0">
                <a:latin typeface="Comic Sans MS"/>
                <a:cs typeface="Comic Sans MS"/>
              </a:rPr>
              <a:t>Mtx</a:t>
            </a:r>
            <a:r>
              <a:rPr lang="en-US" sz="1700" b="1" dirty="0" smtClean="0">
                <a:latin typeface="Comic Sans MS"/>
                <a:cs typeface="Comic Sans MS"/>
              </a:rPr>
              <a:t> </a:t>
            </a:r>
            <a:r>
              <a:rPr lang="en-US" sz="1700" b="1" dirty="0" err="1" smtClean="0">
                <a:latin typeface="Comic Sans MS"/>
                <a:cs typeface="Comic Sans MS"/>
              </a:rPr>
              <a:t>osteoblástica</a:t>
            </a:r>
            <a:r>
              <a:rPr lang="en-US" sz="1700" b="1" dirty="0" smtClean="0">
                <a:latin typeface="Comic Sans MS"/>
                <a:cs typeface="Comic Sans MS"/>
              </a:rPr>
              <a:t> de Ca. </a:t>
            </a:r>
            <a:r>
              <a:rPr lang="en-US" sz="1700" b="1" dirty="0" err="1" smtClean="0">
                <a:latin typeface="Comic Sans MS"/>
                <a:cs typeface="Comic Sans MS"/>
              </a:rPr>
              <a:t>prostata</a:t>
            </a:r>
            <a:endParaRPr lang="en-US" sz="1700" b="1" dirty="0">
              <a:latin typeface="Comic Sans MS"/>
              <a:cs typeface="Comic Sans MS"/>
            </a:endParaRPr>
          </a:p>
        </p:txBody>
      </p:sp>
    </p:spTree>
    <p:extLst>
      <p:ext uri="{BB962C8B-B14F-4D97-AF65-F5344CB8AC3E}">
        <p14:creationId xmlns:p14="http://schemas.microsoft.com/office/powerpoint/2010/main" val="321154785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dirty="0" err="1" smtClean="0">
                <a:solidFill>
                  <a:schemeClr val="accent4">
                    <a:lumMod val="75000"/>
                  </a:schemeClr>
                </a:solidFill>
              </a:rPr>
              <a:t>Diagnóstico</a:t>
            </a:r>
            <a:r>
              <a:rPr lang="en-US" sz="2800" dirty="0" smtClean="0">
                <a:solidFill>
                  <a:schemeClr val="accent4">
                    <a:lumMod val="75000"/>
                  </a:schemeClr>
                </a:solidFill>
              </a:rPr>
              <a:t> </a:t>
            </a:r>
            <a:endParaRPr lang="en-US" sz="2800" dirty="0">
              <a:solidFill>
                <a:schemeClr val="accent4">
                  <a:lumMod val="75000"/>
                </a:schemeClr>
              </a:solidFill>
            </a:endParaRPr>
          </a:p>
        </p:txBody>
      </p:sp>
      <p:sp>
        <p:nvSpPr>
          <p:cNvPr id="5" name="Rectangle 4"/>
          <p:cNvSpPr/>
          <p:nvPr/>
        </p:nvSpPr>
        <p:spPr>
          <a:xfrm>
            <a:off x="457200" y="844611"/>
            <a:ext cx="8229600" cy="36988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spAutoFit/>
          </a:bodyPr>
          <a:lstStyle/>
          <a:p>
            <a:pPr algn="ctr" fontAlgn="auto">
              <a:spcBef>
                <a:spcPts val="0"/>
              </a:spcBef>
              <a:spcAft>
                <a:spcPts val="0"/>
              </a:spcAft>
              <a:defRPr/>
            </a:pPr>
            <a:r>
              <a:rPr lang="en-US" dirty="0" smtClean="0">
                <a:latin typeface="Comic Sans MS"/>
                <a:cs typeface="Comic Sans MS"/>
              </a:rPr>
              <a:t>RMN </a:t>
            </a:r>
            <a:r>
              <a:rPr lang="en-US" dirty="0" err="1" smtClean="0">
                <a:latin typeface="Comic Sans MS"/>
                <a:cs typeface="Comic Sans MS"/>
              </a:rPr>
              <a:t>esqueleto</a:t>
            </a:r>
            <a:endParaRPr lang="en-US" dirty="0">
              <a:latin typeface="Comic Sans MS"/>
              <a:cs typeface="Comic Sans MS"/>
            </a:endParaRPr>
          </a:p>
        </p:txBody>
      </p:sp>
      <p:sp>
        <p:nvSpPr>
          <p:cNvPr id="3" name="Rectangle 2"/>
          <p:cNvSpPr/>
          <p:nvPr/>
        </p:nvSpPr>
        <p:spPr>
          <a:xfrm>
            <a:off x="0" y="6600712"/>
            <a:ext cx="4572000" cy="246221"/>
          </a:xfrm>
          <a:prstGeom prst="rect">
            <a:avLst/>
          </a:prstGeom>
        </p:spPr>
        <p:txBody>
          <a:bodyPr>
            <a:spAutoFit/>
          </a:bodyPr>
          <a:lstStyle/>
          <a:p>
            <a:r>
              <a:rPr lang="en-US" sz="1000" dirty="0">
                <a:latin typeface="Comic Sans MS"/>
                <a:cs typeface="Comic Sans MS"/>
              </a:rPr>
              <a:t>From http://</a:t>
            </a:r>
            <a:r>
              <a:rPr lang="en-US" sz="1000" dirty="0" err="1" smtClean="0">
                <a:latin typeface="Comic Sans MS"/>
                <a:cs typeface="Comic Sans MS"/>
              </a:rPr>
              <a:t>radiopaedia.org</a:t>
            </a:r>
            <a:endParaRPr lang="en-US" sz="1000" dirty="0">
              <a:latin typeface="Comic Sans MS"/>
              <a:cs typeface="Comic Sans MS"/>
            </a:endParaRPr>
          </a:p>
        </p:txBody>
      </p:sp>
      <p:pic>
        <p:nvPicPr>
          <p:cNvPr id="2" name="Picture 1"/>
          <p:cNvPicPr>
            <a:picLocks noChangeAspect="1"/>
          </p:cNvPicPr>
          <p:nvPr/>
        </p:nvPicPr>
        <p:blipFill>
          <a:blip r:embed="rId3"/>
          <a:stretch>
            <a:fillRect/>
          </a:stretch>
        </p:blipFill>
        <p:spPr>
          <a:xfrm>
            <a:off x="457200" y="1351086"/>
            <a:ext cx="2537762" cy="3871161"/>
          </a:xfrm>
          <a:prstGeom prst="rect">
            <a:avLst/>
          </a:prstGeom>
        </p:spPr>
      </p:pic>
      <p:pic>
        <p:nvPicPr>
          <p:cNvPr id="10" name="Picture 9"/>
          <p:cNvPicPr>
            <a:picLocks noChangeAspect="1"/>
          </p:cNvPicPr>
          <p:nvPr/>
        </p:nvPicPr>
        <p:blipFill>
          <a:blip r:embed="rId4"/>
          <a:stretch>
            <a:fillRect/>
          </a:stretch>
        </p:blipFill>
        <p:spPr>
          <a:xfrm>
            <a:off x="3084556" y="1351086"/>
            <a:ext cx="2580775" cy="3871161"/>
          </a:xfrm>
          <a:prstGeom prst="rect">
            <a:avLst/>
          </a:prstGeom>
        </p:spPr>
      </p:pic>
      <p:pic>
        <p:nvPicPr>
          <p:cNvPr id="11" name="Picture 10"/>
          <p:cNvPicPr>
            <a:picLocks noChangeAspect="1"/>
          </p:cNvPicPr>
          <p:nvPr/>
        </p:nvPicPr>
        <p:blipFill>
          <a:blip r:embed="rId5"/>
          <a:stretch>
            <a:fillRect/>
          </a:stretch>
        </p:blipFill>
        <p:spPr>
          <a:xfrm>
            <a:off x="5503355" y="3891709"/>
            <a:ext cx="3337578" cy="2908460"/>
          </a:xfrm>
          <a:prstGeom prst="rect">
            <a:avLst/>
          </a:prstGeom>
          <a:ln w="38100" cmpd="sng">
            <a:solidFill>
              <a:schemeClr val="accent4"/>
            </a:solidFill>
          </a:ln>
        </p:spPr>
      </p:pic>
      <p:sp>
        <p:nvSpPr>
          <p:cNvPr id="12" name="Left Arrow 11"/>
          <p:cNvSpPr/>
          <p:nvPr/>
        </p:nvSpPr>
        <p:spPr>
          <a:xfrm>
            <a:off x="4986167" y="1590106"/>
            <a:ext cx="517188" cy="330828"/>
          </a:xfrm>
          <a:prstGeom prst="lef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3" name="Left Arrow 12"/>
          <p:cNvSpPr/>
          <p:nvPr/>
        </p:nvSpPr>
        <p:spPr>
          <a:xfrm>
            <a:off x="2420552" y="1577092"/>
            <a:ext cx="517188" cy="330828"/>
          </a:xfrm>
          <a:prstGeom prst="lef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4" name="Left Arrow 13"/>
          <p:cNvSpPr/>
          <p:nvPr/>
        </p:nvSpPr>
        <p:spPr>
          <a:xfrm>
            <a:off x="7838809" y="4891419"/>
            <a:ext cx="517188" cy="330828"/>
          </a:xfrm>
          <a:prstGeom prst="lef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5" name="TextBox 14"/>
          <p:cNvSpPr txBox="1"/>
          <p:nvPr/>
        </p:nvSpPr>
        <p:spPr>
          <a:xfrm>
            <a:off x="469811" y="5416768"/>
            <a:ext cx="4516356" cy="369332"/>
          </a:xfrm>
          <a:prstGeom prst="rect">
            <a:avLst/>
          </a:prstGeom>
          <a:noFill/>
        </p:spPr>
        <p:txBody>
          <a:bodyPr wrap="square" rtlCol="0">
            <a:spAutoFit/>
          </a:bodyPr>
          <a:lstStyle/>
          <a:p>
            <a:pPr algn="ctr"/>
            <a:r>
              <a:rPr lang="en-US" b="1" dirty="0" err="1" smtClean="0">
                <a:latin typeface="Comic Sans MS"/>
                <a:cs typeface="Comic Sans MS"/>
              </a:rPr>
              <a:t>Mtx</a:t>
            </a:r>
            <a:r>
              <a:rPr lang="en-US" b="1" dirty="0" smtClean="0">
                <a:latin typeface="Comic Sans MS"/>
                <a:cs typeface="Comic Sans MS"/>
              </a:rPr>
              <a:t> </a:t>
            </a:r>
            <a:r>
              <a:rPr lang="en-US" b="1" dirty="0" err="1" smtClean="0">
                <a:latin typeface="Comic Sans MS"/>
                <a:cs typeface="Comic Sans MS"/>
              </a:rPr>
              <a:t>ósea</a:t>
            </a:r>
            <a:r>
              <a:rPr lang="en-US" b="1" dirty="0" smtClean="0">
                <a:latin typeface="Comic Sans MS"/>
                <a:cs typeface="Comic Sans MS"/>
              </a:rPr>
              <a:t> con </a:t>
            </a:r>
            <a:r>
              <a:rPr lang="en-US" b="1" dirty="0" err="1" smtClean="0">
                <a:latin typeface="Comic Sans MS"/>
                <a:cs typeface="Comic Sans MS"/>
              </a:rPr>
              <a:t>compresión</a:t>
            </a:r>
            <a:r>
              <a:rPr lang="en-US" b="1" dirty="0" smtClean="0">
                <a:latin typeface="Comic Sans MS"/>
                <a:cs typeface="Comic Sans MS"/>
              </a:rPr>
              <a:t> </a:t>
            </a:r>
            <a:r>
              <a:rPr lang="en-US" b="1" dirty="0" err="1" smtClean="0">
                <a:latin typeface="Comic Sans MS"/>
                <a:cs typeface="Comic Sans MS"/>
              </a:rPr>
              <a:t>medular</a:t>
            </a:r>
            <a:endParaRPr lang="en-US" b="1" dirty="0">
              <a:latin typeface="Comic Sans MS"/>
              <a:cs typeface="Comic Sans MS"/>
            </a:endParaRPr>
          </a:p>
        </p:txBody>
      </p:sp>
    </p:spTree>
    <p:extLst>
      <p:ext uri="{BB962C8B-B14F-4D97-AF65-F5344CB8AC3E}">
        <p14:creationId xmlns:p14="http://schemas.microsoft.com/office/powerpoint/2010/main" val="155256726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dirty="0" err="1" smtClean="0">
                <a:solidFill>
                  <a:schemeClr val="accent4">
                    <a:lumMod val="75000"/>
                  </a:schemeClr>
                </a:solidFill>
              </a:rPr>
              <a:t>Diagnóstico</a:t>
            </a:r>
            <a:r>
              <a:rPr lang="en-US" sz="2800" dirty="0" smtClean="0">
                <a:solidFill>
                  <a:schemeClr val="accent4">
                    <a:lumMod val="75000"/>
                  </a:schemeClr>
                </a:solidFill>
              </a:rPr>
              <a:t> </a:t>
            </a:r>
            <a:endParaRPr lang="en-US" sz="2800" dirty="0">
              <a:solidFill>
                <a:schemeClr val="accent4">
                  <a:lumMod val="75000"/>
                </a:schemeClr>
              </a:solidFill>
            </a:endParaRPr>
          </a:p>
        </p:txBody>
      </p:sp>
      <p:sp>
        <p:nvSpPr>
          <p:cNvPr id="5" name="Rectangle 4"/>
          <p:cNvSpPr/>
          <p:nvPr/>
        </p:nvSpPr>
        <p:spPr>
          <a:xfrm>
            <a:off x="457200" y="844611"/>
            <a:ext cx="8229600" cy="36988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spAutoFit/>
          </a:bodyPr>
          <a:lstStyle/>
          <a:p>
            <a:pPr algn="ctr" fontAlgn="auto">
              <a:spcBef>
                <a:spcPts val="0"/>
              </a:spcBef>
              <a:spcAft>
                <a:spcPts val="0"/>
              </a:spcAft>
              <a:defRPr/>
            </a:pPr>
            <a:r>
              <a:rPr lang="en-US" dirty="0" smtClean="0">
                <a:latin typeface="Comic Sans MS"/>
                <a:cs typeface="Comic Sans MS"/>
              </a:rPr>
              <a:t>TAC </a:t>
            </a:r>
            <a:endParaRPr lang="en-US" dirty="0">
              <a:latin typeface="Comic Sans MS"/>
              <a:cs typeface="Comic Sans MS"/>
            </a:endParaRPr>
          </a:p>
        </p:txBody>
      </p:sp>
      <p:sp>
        <p:nvSpPr>
          <p:cNvPr id="3" name="Rectangle 2"/>
          <p:cNvSpPr/>
          <p:nvPr/>
        </p:nvSpPr>
        <p:spPr>
          <a:xfrm>
            <a:off x="0" y="6600712"/>
            <a:ext cx="4572000" cy="246221"/>
          </a:xfrm>
          <a:prstGeom prst="rect">
            <a:avLst/>
          </a:prstGeom>
        </p:spPr>
        <p:txBody>
          <a:bodyPr>
            <a:spAutoFit/>
          </a:bodyPr>
          <a:lstStyle/>
          <a:p>
            <a:r>
              <a:rPr lang="en-US" sz="1000" dirty="0">
                <a:latin typeface="Comic Sans MS"/>
                <a:cs typeface="Comic Sans MS"/>
              </a:rPr>
              <a:t>From http://</a:t>
            </a:r>
            <a:r>
              <a:rPr lang="en-US" sz="1000" dirty="0" err="1" smtClean="0">
                <a:latin typeface="Comic Sans MS"/>
                <a:cs typeface="Comic Sans MS"/>
              </a:rPr>
              <a:t>radiopaedia.org</a:t>
            </a:r>
            <a:endParaRPr lang="en-US" sz="1000" dirty="0">
              <a:latin typeface="Comic Sans MS"/>
              <a:cs typeface="Comic Sans MS"/>
            </a:endParaRPr>
          </a:p>
        </p:txBody>
      </p:sp>
      <p:pic>
        <p:nvPicPr>
          <p:cNvPr id="2" name="Picture 1"/>
          <p:cNvPicPr>
            <a:picLocks noChangeAspect="1"/>
          </p:cNvPicPr>
          <p:nvPr/>
        </p:nvPicPr>
        <p:blipFill>
          <a:blip r:embed="rId3"/>
          <a:stretch>
            <a:fillRect/>
          </a:stretch>
        </p:blipFill>
        <p:spPr>
          <a:xfrm>
            <a:off x="212123" y="1994156"/>
            <a:ext cx="4258277" cy="4258277"/>
          </a:xfrm>
          <a:prstGeom prst="rect">
            <a:avLst/>
          </a:prstGeom>
        </p:spPr>
      </p:pic>
      <p:pic>
        <p:nvPicPr>
          <p:cNvPr id="6" name="Picture 5"/>
          <p:cNvPicPr>
            <a:picLocks noChangeAspect="1"/>
          </p:cNvPicPr>
          <p:nvPr/>
        </p:nvPicPr>
        <p:blipFill>
          <a:blip r:embed="rId4"/>
          <a:stretch>
            <a:fillRect/>
          </a:stretch>
        </p:blipFill>
        <p:spPr>
          <a:xfrm>
            <a:off x="4572000" y="1994156"/>
            <a:ext cx="4258277" cy="4258277"/>
          </a:xfrm>
          <a:prstGeom prst="rect">
            <a:avLst/>
          </a:prstGeom>
        </p:spPr>
      </p:pic>
      <p:sp>
        <p:nvSpPr>
          <p:cNvPr id="7" name="TextBox 6"/>
          <p:cNvSpPr txBox="1"/>
          <p:nvPr/>
        </p:nvSpPr>
        <p:spPr>
          <a:xfrm>
            <a:off x="241478" y="1479768"/>
            <a:ext cx="8445321" cy="369332"/>
          </a:xfrm>
          <a:prstGeom prst="rect">
            <a:avLst/>
          </a:prstGeom>
          <a:noFill/>
        </p:spPr>
        <p:txBody>
          <a:bodyPr wrap="square" rtlCol="0">
            <a:spAutoFit/>
          </a:bodyPr>
          <a:lstStyle/>
          <a:p>
            <a:pPr algn="ctr"/>
            <a:r>
              <a:rPr lang="en-US" b="1" dirty="0" err="1" smtClean="0">
                <a:latin typeface="Comic Sans MS"/>
                <a:cs typeface="Comic Sans MS"/>
              </a:rPr>
              <a:t>Fractura</a:t>
            </a:r>
            <a:r>
              <a:rPr lang="en-US" b="1" dirty="0" smtClean="0">
                <a:latin typeface="Comic Sans MS"/>
                <a:cs typeface="Comic Sans MS"/>
              </a:rPr>
              <a:t> vertebral </a:t>
            </a:r>
            <a:r>
              <a:rPr lang="en-US" b="1" dirty="0" err="1" smtClean="0">
                <a:latin typeface="Comic Sans MS"/>
                <a:cs typeface="Comic Sans MS"/>
              </a:rPr>
              <a:t>patológica</a:t>
            </a:r>
            <a:r>
              <a:rPr lang="en-US" b="1" dirty="0" smtClean="0">
                <a:latin typeface="Comic Sans MS"/>
                <a:cs typeface="Comic Sans MS"/>
              </a:rPr>
              <a:t> de ca. mama</a:t>
            </a:r>
            <a:endParaRPr lang="en-US" b="1" dirty="0">
              <a:latin typeface="Comic Sans MS"/>
              <a:cs typeface="Comic Sans MS"/>
            </a:endParaRPr>
          </a:p>
        </p:txBody>
      </p:sp>
    </p:spTree>
    <p:extLst>
      <p:ext uri="{BB962C8B-B14F-4D97-AF65-F5344CB8AC3E}">
        <p14:creationId xmlns:p14="http://schemas.microsoft.com/office/powerpoint/2010/main" val="21714726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dirty="0" err="1" smtClean="0">
                <a:solidFill>
                  <a:schemeClr val="accent4">
                    <a:lumMod val="75000"/>
                  </a:schemeClr>
                </a:solidFill>
              </a:rPr>
              <a:t>Diagnóstico</a:t>
            </a:r>
            <a:r>
              <a:rPr lang="en-US" sz="2800" dirty="0" smtClean="0">
                <a:solidFill>
                  <a:schemeClr val="accent4">
                    <a:lumMod val="75000"/>
                  </a:schemeClr>
                </a:solidFill>
              </a:rPr>
              <a:t> </a:t>
            </a:r>
            <a:endParaRPr lang="en-US" sz="2800" dirty="0">
              <a:solidFill>
                <a:schemeClr val="accent4">
                  <a:lumMod val="75000"/>
                </a:schemeClr>
              </a:solidFill>
            </a:endParaRPr>
          </a:p>
        </p:txBody>
      </p:sp>
      <p:sp>
        <p:nvSpPr>
          <p:cNvPr id="5" name="Rectangle 4"/>
          <p:cNvSpPr/>
          <p:nvPr/>
        </p:nvSpPr>
        <p:spPr>
          <a:xfrm>
            <a:off x="457200" y="743011"/>
            <a:ext cx="8229600" cy="36988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spAutoFit/>
          </a:bodyPr>
          <a:lstStyle/>
          <a:p>
            <a:pPr algn="ctr" fontAlgn="auto">
              <a:spcBef>
                <a:spcPts val="0"/>
              </a:spcBef>
              <a:spcAft>
                <a:spcPts val="0"/>
              </a:spcAft>
              <a:defRPr/>
            </a:pPr>
            <a:r>
              <a:rPr lang="en-US" dirty="0" smtClean="0">
                <a:latin typeface="Comic Sans MS"/>
                <a:cs typeface="Comic Sans MS"/>
              </a:rPr>
              <a:t>PET/TAC </a:t>
            </a:r>
            <a:endParaRPr lang="en-US" dirty="0">
              <a:latin typeface="Comic Sans MS"/>
              <a:cs typeface="Comic Sans MS"/>
            </a:endParaRPr>
          </a:p>
        </p:txBody>
      </p:sp>
      <p:sp>
        <p:nvSpPr>
          <p:cNvPr id="3" name="Rectangle 2"/>
          <p:cNvSpPr/>
          <p:nvPr/>
        </p:nvSpPr>
        <p:spPr>
          <a:xfrm>
            <a:off x="0" y="6600712"/>
            <a:ext cx="4572000" cy="246221"/>
          </a:xfrm>
          <a:prstGeom prst="rect">
            <a:avLst/>
          </a:prstGeom>
        </p:spPr>
        <p:txBody>
          <a:bodyPr>
            <a:spAutoFit/>
          </a:bodyPr>
          <a:lstStyle/>
          <a:p>
            <a:r>
              <a:rPr lang="en-US" sz="1000" dirty="0" err="1" smtClean="0">
                <a:latin typeface="Comic Sans MS"/>
                <a:cs typeface="Comic Sans MS"/>
              </a:rPr>
              <a:t>Nakamoto</a:t>
            </a:r>
            <a:r>
              <a:rPr lang="en-US" sz="1000" dirty="0" smtClean="0">
                <a:latin typeface="Comic Sans MS"/>
                <a:cs typeface="Comic Sans MS"/>
              </a:rPr>
              <a:t> et al Radiology 2005</a:t>
            </a:r>
            <a:endParaRPr lang="en-US" sz="1000" dirty="0">
              <a:latin typeface="Comic Sans MS"/>
              <a:cs typeface="Comic Sans MS"/>
            </a:endParaRPr>
          </a:p>
        </p:txBody>
      </p:sp>
      <p:pic>
        <p:nvPicPr>
          <p:cNvPr id="8" name="Picture 7"/>
          <p:cNvPicPr>
            <a:picLocks noChangeAspect="1"/>
          </p:cNvPicPr>
          <p:nvPr/>
        </p:nvPicPr>
        <p:blipFill>
          <a:blip r:embed="rId3"/>
          <a:stretch>
            <a:fillRect/>
          </a:stretch>
        </p:blipFill>
        <p:spPr>
          <a:xfrm>
            <a:off x="3060115" y="1163698"/>
            <a:ext cx="5295822" cy="5667768"/>
          </a:xfrm>
          <a:prstGeom prst="rect">
            <a:avLst/>
          </a:prstGeom>
        </p:spPr>
      </p:pic>
      <p:sp>
        <p:nvSpPr>
          <p:cNvPr id="9" name="TextBox 8"/>
          <p:cNvSpPr txBox="1"/>
          <p:nvPr/>
        </p:nvSpPr>
        <p:spPr>
          <a:xfrm>
            <a:off x="454939" y="1479768"/>
            <a:ext cx="3149500" cy="369332"/>
          </a:xfrm>
          <a:prstGeom prst="rect">
            <a:avLst/>
          </a:prstGeom>
          <a:noFill/>
        </p:spPr>
        <p:txBody>
          <a:bodyPr wrap="square" rtlCol="0">
            <a:spAutoFit/>
          </a:bodyPr>
          <a:lstStyle/>
          <a:p>
            <a:pPr algn="ctr"/>
            <a:r>
              <a:rPr lang="en-US" b="1" dirty="0" smtClean="0">
                <a:latin typeface="Comic Sans MS"/>
                <a:cs typeface="Comic Sans MS"/>
              </a:rPr>
              <a:t>Ca. </a:t>
            </a:r>
            <a:r>
              <a:rPr lang="en-US" b="1" dirty="0" err="1" smtClean="0">
                <a:latin typeface="Comic Sans MS"/>
                <a:cs typeface="Comic Sans MS"/>
              </a:rPr>
              <a:t>pulmón</a:t>
            </a:r>
            <a:endParaRPr lang="en-US" b="1" dirty="0">
              <a:latin typeface="Comic Sans MS"/>
              <a:cs typeface="Comic Sans MS"/>
            </a:endParaRPr>
          </a:p>
        </p:txBody>
      </p:sp>
      <p:sp>
        <p:nvSpPr>
          <p:cNvPr id="10" name="TextBox 9"/>
          <p:cNvSpPr txBox="1"/>
          <p:nvPr/>
        </p:nvSpPr>
        <p:spPr>
          <a:xfrm>
            <a:off x="454939" y="2667671"/>
            <a:ext cx="3149500" cy="369332"/>
          </a:xfrm>
          <a:prstGeom prst="rect">
            <a:avLst/>
          </a:prstGeom>
          <a:noFill/>
        </p:spPr>
        <p:txBody>
          <a:bodyPr wrap="square" rtlCol="0">
            <a:spAutoFit/>
          </a:bodyPr>
          <a:lstStyle/>
          <a:p>
            <a:pPr algn="ctr"/>
            <a:r>
              <a:rPr lang="en-US" b="1" dirty="0" smtClean="0">
                <a:latin typeface="Comic Sans MS"/>
                <a:cs typeface="Comic Sans MS"/>
              </a:rPr>
              <a:t>Ca. renal</a:t>
            </a:r>
            <a:endParaRPr lang="en-US" b="1" dirty="0">
              <a:latin typeface="Comic Sans MS"/>
              <a:cs typeface="Comic Sans MS"/>
            </a:endParaRPr>
          </a:p>
        </p:txBody>
      </p:sp>
      <p:sp>
        <p:nvSpPr>
          <p:cNvPr id="11" name="TextBox 10"/>
          <p:cNvSpPr txBox="1"/>
          <p:nvPr/>
        </p:nvSpPr>
        <p:spPr>
          <a:xfrm>
            <a:off x="454938" y="3855574"/>
            <a:ext cx="3149500" cy="369332"/>
          </a:xfrm>
          <a:prstGeom prst="rect">
            <a:avLst/>
          </a:prstGeom>
          <a:noFill/>
        </p:spPr>
        <p:txBody>
          <a:bodyPr wrap="square" rtlCol="0">
            <a:spAutoFit/>
          </a:bodyPr>
          <a:lstStyle/>
          <a:p>
            <a:pPr algn="ctr"/>
            <a:r>
              <a:rPr lang="en-US" b="1" dirty="0" smtClean="0">
                <a:latin typeface="Comic Sans MS"/>
                <a:cs typeface="Comic Sans MS"/>
              </a:rPr>
              <a:t>Ca. </a:t>
            </a:r>
            <a:r>
              <a:rPr lang="en-US" b="1" dirty="0" err="1" smtClean="0">
                <a:latin typeface="Comic Sans MS"/>
                <a:cs typeface="Comic Sans MS"/>
              </a:rPr>
              <a:t>pulmón</a:t>
            </a:r>
            <a:endParaRPr lang="en-US" b="1" dirty="0">
              <a:latin typeface="Comic Sans MS"/>
              <a:cs typeface="Comic Sans MS"/>
            </a:endParaRPr>
          </a:p>
        </p:txBody>
      </p:sp>
      <p:sp>
        <p:nvSpPr>
          <p:cNvPr id="12" name="TextBox 11"/>
          <p:cNvSpPr txBox="1"/>
          <p:nvPr/>
        </p:nvSpPr>
        <p:spPr>
          <a:xfrm>
            <a:off x="454938" y="5043477"/>
            <a:ext cx="3149500" cy="369332"/>
          </a:xfrm>
          <a:prstGeom prst="rect">
            <a:avLst/>
          </a:prstGeom>
          <a:noFill/>
        </p:spPr>
        <p:txBody>
          <a:bodyPr wrap="square" rtlCol="0">
            <a:spAutoFit/>
          </a:bodyPr>
          <a:lstStyle/>
          <a:p>
            <a:pPr algn="ctr"/>
            <a:r>
              <a:rPr lang="en-US" b="1" dirty="0" smtClean="0">
                <a:latin typeface="Comic Sans MS"/>
                <a:cs typeface="Comic Sans MS"/>
              </a:rPr>
              <a:t>Ca. </a:t>
            </a:r>
            <a:r>
              <a:rPr lang="en-US" b="1" dirty="0" err="1" smtClean="0">
                <a:latin typeface="Comic Sans MS"/>
                <a:cs typeface="Comic Sans MS"/>
              </a:rPr>
              <a:t>pulmón</a:t>
            </a:r>
            <a:endParaRPr lang="en-US" b="1" dirty="0">
              <a:latin typeface="Comic Sans MS"/>
              <a:cs typeface="Comic Sans MS"/>
            </a:endParaRPr>
          </a:p>
        </p:txBody>
      </p:sp>
      <p:sp>
        <p:nvSpPr>
          <p:cNvPr id="13" name="TextBox 12"/>
          <p:cNvSpPr txBox="1"/>
          <p:nvPr/>
        </p:nvSpPr>
        <p:spPr>
          <a:xfrm>
            <a:off x="454939" y="6231380"/>
            <a:ext cx="3149500" cy="369332"/>
          </a:xfrm>
          <a:prstGeom prst="rect">
            <a:avLst/>
          </a:prstGeom>
          <a:noFill/>
        </p:spPr>
        <p:txBody>
          <a:bodyPr wrap="square" rtlCol="0">
            <a:spAutoFit/>
          </a:bodyPr>
          <a:lstStyle/>
          <a:p>
            <a:pPr algn="ctr"/>
            <a:r>
              <a:rPr lang="en-US" b="1" dirty="0" smtClean="0">
                <a:latin typeface="Comic Sans MS"/>
                <a:cs typeface="Comic Sans MS"/>
              </a:rPr>
              <a:t>Melanoma</a:t>
            </a:r>
            <a:endParaRPr lang="en-US" b="1" dirty="0">
              <a:latin typeface="Comic Sans MS"/>
              <a:cs typeface="Comic Sans MS"/>
            </a:endParaRPr>
          </a:p>
        </p:txBody>
      </p:sp>
    </p:spTree>
    <p:extLst>
      <p:ext uri="{BB962C8B-B14F-4D97-AF65-F5344CB8AC3E}">
        <p14:creationId xmlns:p14="http://schemas.microsoft.com/office/powerpoint/2010/main" val="242324888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p:txBody>
          <a:bodyPr/>
          <a:lstStyle/>
          <a:p>
            <a:pPr eaLnBrk="1" hangingPunct="1"/>
            <a:r>
              <a:rPr lang="en-US" sz="2400">
                <a:solidFill>
                  <a:srgbClr val="739900"/>
                </a:solidFill>
              </a:rPr>
              <a:t>Diagnóstico, monitorización y evaluación de respuesta</a:t>
            </a:r>
          </a:p>
        </p:txBody>
      </p:sp>
      <p:sp>
        <p:nvSpPr>
          <p:cNvPr id="2" name="Content Placeholder 1"/>
          <p:cNvSpPr>
            <a:spLocks noGrp="1"/>
          </p:cNvSpPr>
          <p:nvPr>
            <p:ph idx="1"/>
          </p:nvPr>
        </p:nvSpPr>
        <p:spPr>
          <a:xfrm>
            <a:off x="457200" y="1920360"/>
            <a:ext cx="8229600" cy="4525963"/>
          </a:xfrm>
        </p:spPr>
        <p:txBody>
          <a:bodyPr/>
          <a:lstStyle/>
          <a:p>
            <a:endParaRPr lang="en-US"/>
          </a:p>
        </p:txBody>
      </p:sp>
      <p:pic>
        <p:nvPicPr>
          <p:cNvPr id="58370"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70075" y="1384666"/>
            <a:ext cx="540385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439348"/>
            <a:ext cx="914400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446579"/>
            <a:ext cx="9144000" cy="500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3" name="TextBox 9"/>
          <p:cNvSpPr txBox="1">
            <a:spLocks noChangeArrowheads="1"/>
          </p:cNvSpPr>
          <p:nvPr/>
        </p:nvSpPr>
        <p:spPr bwMode="auto">
          <a:xfrm>
            <a:off x="-3175" y="6621463"/>
            <a:ext cx="91201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000" dirty="0">
                <a:latin typeface="Comic Sans MS"/>
                <a:cs typeface="Comic Sans MS"/>
              </a:rPr>
              <a:t>van </a:t>
            </a:r>
            <a:r>
              <a:rPr lang="en-US" sz="1000" dirty="0" err="1">
                <a:latin typeface="Comic Sans MS"/>
                <a:cs typeface="Comic Sans MS"/>
              </a:rPr>
              <a:t>Persijn</a:t>
            </a:r>
            <a:r>
              <a:rPr lang="en-US" sz="1000" dirty="0">
                <a:latin typeface="Comic Sans MS"/>
                <a:cs typeface="Comic Sans MS"/>
              </a:rPr>
              <a:t> et al </a:t>
            </a:r>
            <a:r>
              <a:rPr lang="en-US" sz="1000" dirty="0" err="1">
                <a:latin typeface="Comic Sans MS"/>
                <a:cs typeface="Comic Sans MS"/>
              </a:rPr>
              <a:t>Eur</a:t>
            </a:r>
            <a:r>
              <a:rPr lang="en-US" sz="1000" dirty="0">
                <a:latin typeface="Comic Sans MS"/>
                <a:cs typeface="Comic Sans MS"/>
              </a:rPr>
              <a:t> </a:t>
            </a:r>
            <a:r>
              <a:rPr lang="en-US" sz="1000" dirty="0" err="1">
                <a:latin typeface="Comic Sans MS"/>
                <a:cs typeface="Comic Sans MS"/>
              </a:rPr>
              <a:t>Radiol</a:t>
            </a:r>
            <a:r>
              <a:rPr lang="en-US" sz="1000" dirty="0">
                <a:latin typeface="Comic Sans MS"/>
                <a:cs typeface="Comic Sans MS"/>
              </a:rPr>
              <a:t> 2010 &amp; </a:t>
            </a:r>
            <a:r>
              <a:rPr lang="en-US" sz="1000" dirty="0" err="1">
                <a:latin typeface="Comic Sans MS"/>
                <a:cs typeface="Comic Sans MS"/>
              </a:rPr>
              <a:t>Costelloe</a:t>
            </a:r>
            <a:r>
              <a:rPr lang="en-US" sz="1000" dirty="0">
                <a:latin typeface="Comic Sans MS"/>
                <a:cs typeface="Comic Sans MS"/>
              </a:rPr>
              <a:t> et al </a:t>
            </a:r>
            <a:r>
              <a:rPr lang="en-US" sz="1000" dirty="0" smtClean="0">
                <a:latin typeface="Comic Sans MS"/>
                <a:cs typeface="Comic Sans MS"/>
              </a:rPr>
              <a:t>J Cancer </a:t>
            </a:r>
            <a:r>
              <a:rPr lang="en-US" sz="1000" dirty="0">
                <a:latin typeface="Comic Sans MS"/>
                <a:cs typeface="Comic Sans MS"/>
              </a:rPr>
              <a:t>2010</a:t>
            </a:r>
          </a:p>
        </p:txBody>
      </p:sp>
      <p:sp>
        <p:nvSpPr>
          <p:cNvPr id="11" name="Rectangle 10"/>
          <p:cNvSpPr/>
          <p:nvPr/>
        </p:nvSpPr>
        <p:spPr>
          <a:xfrm>
            <a:off x="457200" y="844611"/>
            <a:ext cx="8229600" cy="36988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spAutoFit/>
          </a:bodyPr>
          <a:lstStyle/>
          <a:p>
            <a:pPr algn="ctr" fontAlgn="auto">
              <a:spcBef>
                <a:spcPts val="0"/>
              </a:spcBef>
              <a:spcAft>
                <a:spcPts val="0"/>
              </a:spcAft>
              <a:defRPr/>
            </a:pPr>
            <a:r>
              <a:rPr lang="en-US" dirty="0" err="1" smtClean="0">
                <a:latin typeface="Comic Sans MS"/>
                <a:cs typeface="Comic Sans MS"/>
              </a:rPr>
              <a:t>Combinación</a:t>
            </a:r>
            <a:r>
              <a:rPr lang="en-US" dirty="0" smtClean="0">
                <a:latin typeface="Comic Sans MS"/>
                <a:cs typeface="Comic Sans MS"/>
              </a:rPr>
              <a:t> de </a:t>
            </a:r>
            <a:r>
              <a:rPr lang="en-US" dirty="0" err="1" smtClean="0">
                <a:latin typeface="Comic Sans MS"/>
                <a:cs typeface="Comic Sans MS"/>
              </a:rPr>
              <a:t>varias</a:t>
            </a:r>
            <a:r>
              <a:rPr lang="en-US" dirty="0" smtClean="0">
                <a:latin typeface="Comic Sans MS"/>
                <a:cs typeface="Comic Sans MS"/>
              </a:rPr>
              <a:t> </a:t>
            </a:r>
            <a:r>
              <a:rPr lang="en-US" dirty="0" err="1" smtClean="0">
                <a:latin typeface="Comic Sans MS"/>
                <a:cs typeface="Comic Sans MS"/>
              </a:rPr>
              <a:t>técnicas</a:t>
            </a:r>
            <a:r>
              <a:rPr lang="en-US" dirty="0" smtClean="0">
                <a:latin typeface="Comic Sans MS"/>
                <a:cs typeface="Comic Sans MS"/>
              </a:rPr>
              <a:t> de </a:t>
            </a:r>
            <a:r>
              <a:rPr lang="en-US" dirty="0" err="1" smtClean="0">
                <a:latin typeface="Comic Sans MS"/>
                <a:cs typeface="Comic Sans MS"/>
              </a:rPr>
              <a:t>imagen</a:t>
            </a:r>
            <a:r>
              <a:rPr lang="en-US" dirty="0" smtClean="0">
                <a:latin typeface="Comic Sans MS"/>
                <a:cs typeface="Comic Sans MS"/>
              </a:rPr>
              <a:t> </a:t>
            </a:r>
            <a:r>
              <a:rPr lang="en-US" dirty="0" err="1" smtClean="0">
                <a:latin typeface="Comic Sans MS"/>
                <a:cs typeface="Comic Sans MS"/>
              </a:rPr>
              <a:t>para</a:t>
            </a:r>
            <a:r>
              <a:rPr lang="en-US" dirty="0">
                <a:latin typeface="Comic Sans MS"/>
                <a:cs typeface="Comic Sans MS"/>
              </a:rPr>
              <a:t> </a:t>
            </a:r>
            <a:r>
              <a:rPr lang="en-US" dirty="0" smtClean="0">
                <a:latin typeface="Comic Sans MS"/>
                <a:cs typeface="Comic Sans MS"/>
              </a:rPr>
              <a:t>el </a:t>
            </a:r>
            <a:r>
              <a:rPr lang="en-US" dirty="0" err="1" smtClean="0">
                <a:latin typeface="Comic Sans MS"/>
                <a:cs typeface="Comic Sans MS"/>
              </a:rPr>
              <a:t>manejo</a:t>
            </a:r>
            <a:r>
              <a:rPr lang="en-US" dirty="0" smtClean="0">
                <a:latin typeface="Comic Sans MS"/>
                <a:cs typeface="Comic Sans MS"/>
              </a:rPr>
              <a:t> de </a:t>
            </a:r>
            <a:r>
              <a:rPr lang="en-US" dirty="0" err="1" smtClean="0">
                <a:latin typeface="Comic Sans MS"/>
                <a:cs typeface="Comic Sans MS"/>
              </a:rPr>
              <a:t>Mtx</a:t>
            </a:r>
            <a:r>
              <a:rPr lang="en-US" dirty="0" smtClean="0">
                <a:latin typeface="Comic Sans MS"/>
                <a:cs typeface="Comic Sans MS"/>
              </a:rPr>
              <a:t> </a:t>
            </a:r>
            <a:r>
              <a:rPr lang="en-US" dirty="0" err="1" smtClean="0">
                <a:latin typeface="Comic Sans MS"/>
                <a:cs typeface="Comic Sans MS"/>
              </a:rPr>
              <a:t>óseas</a:t>
            </a:r>
            <a:endParaRPr lang="en-US" dirty="0">
              <a:latin typeface="Comic Sans MS"/>
              <a:cs typeface="Comic Sans MS"/>
            </a:endParaRPr>
          </a:p>
        </p:txBody>
      </p:sp>
    </p:spTree>
    <p:extLst>
      <p:ext uri="{BB962C8B-B14F-4D97-AF65-F5344CB8AC3E}">
        <p14:creationId xmlns:p14="http://schemas.microsoft.com/office/powerpoint/2010/main" val="19633944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p:txBody>
          <a:bodyPr/>
          <a:lstStyle/>
          <a:p>
            <a:pPr eaLnBrk="1" hangingPunct="1"/>
            <a:r>
              <a:rPr lang="en-US" sz="2400">
                <a:solidFill>
                  <a:srgbClr val="739900"/>
                </a:solidFill>
              </a:rPr>
              <a:t>Diagnóstico, monitorización y evaluación de respuesta</a:t>
            </a:r>
          </a:p>
        </p:txBody>
      </p:sp>
      <p:sp>
        <p:nvSpPr>
          <p:cNvPr id="60418" name="Content Placeholder 2"/>
          <p:cNvSpPr>
            <a:spLocks noGrp="1"/>
          </p:cNvSpPr>
          <p:nvPr>
            <p:ph idx="1"/>
          </p:nvPr>
        </p:nvSpPr>
        <p:spPr>
          <a:xfrm>
            <a:off x="457200" y="3618170"/>
            <a:ext cx="8229600" cy="2827629"/>
          </a:xfrm>
        </p:spPr>
        <p:txBody>
          <a:bodyPr>
            <a:normAutofit fontScale="92500" lnSpcReduction="10000"/>
          </a:bodyPr>
          <a:lstStyle/>
          <a:p>
            <a:pPr>
              <a:spcBef>
                <a:spcPct val="0"/>
              </a:spcBef>
              <a:spcAft>
                <a:spcPts val="1200"/>
              </a:spcAft>
              <a:buClr>
                <a:schemeClr val="accent4"/>
              </a:buClr>
            </a:pPr>
            <a:r>
              <a:rPr lang="en-US" sz="2000" dirty="0" smtClean="0"/>
              <a:t>Los </a:t>
            </a:r>
            <a:r>
              <a:rPr lang="en-US" sz="2000" dirty="0" err="1" smtClean="0"/>
              <a:t>criterios</a:t>
            </a:r>
            <a:r>
              <a:rPr lang="en-US" sz="2000" dirty="0" smtClean="0"/>
              <a:t> de </a:t>
            </a:r>
            <a:r>
              <a:rPr lang="en-US" sz="2000" dirty="0" err="1" smtClean="0"/>
              <a:t>respuesta</a:t>
            </a:r>
            <a:r>
              <a:rPr lang="en-US" sz="2000" dirty="0"/>
              <a:t> </a:t>
            </a:r>
            <a:r>
              <a:rPr lang="en-US" sz="2000" dirty="0" err="1" smtClean="0"/>
              <a:t>intentan</a:t>
            </a:r>
            <a:r>
              <a:rPr lang="en-US" sz="2000" dirty="0" smtClean="0"/>
              <a:t> </a:t>
            </a:r>
            <a:r>
              <a:rPr lang="en-US" sz="2000" dirty="0" err="1" smtClean="0"/>
              <a:t>estandarizar</a:t>
            </a:r>
            <a:r>
              <a:rPr lang="en-US" sz="2000" dirty="0" smtClean="0"/>
              <a:t> la </a:t>
            </a:r>
            <a:r>
              <a:rPr lang="en-US" sz="2000" dirty="0" err="1" smtClean="0"/>
              <a:t>medida</a:t>
            </a:r>
            <a:r>
              <a:rPr lang="en-US" sz="2000" dirty="0" smtClean="0"/>
              <a:t> de la </a:t>
            </a:r>
            <a:r>
              <a:rPr lang="en-US" sz="2000" dirty="0" err="1" smtClean="0"/>
              <a:t>eficacia</a:t>
            </a:r>
            <a:r>
              <a:rPr lang="en-US" sz="2000" dirty="0" smtClean="0"/>
              <a:t> de </a:t>
            </a:r>
            <a:r>
              <a:rPr lang="en-US" sz="2000" dirty="0" err="1" smtClean="0"/>
              <a:t>las</a:t>
            </a:r>
            <a:r>
              <a:rPr lang="en-US" sz="2000" dirty="0" smtClean="0"/>
              <a:t> </a:t>
            </a:r>
            <a:r>
              <a:rPr lang="en-US" sz="2000" dirty="0" err="1" smtClean="0"/>
              <a:t>terapias</a:t>
            </a:r>
            <a:r>
              <a:rPr lang="en-US" sz="2000" dirty="0" smtClean="0"/>
              <a:t> </a:t>
            </a:r>
          </a:p>
          <a:p>
            <a:pPr>
              <a:spcBef>
                <a:spcPct val="0"/>
              </a:spcBef>
              <a:spcAft>
                <a:spcPts val="1200"/>
              </a:spcAft>
              <a:buClr>
                <a:schemeClr val="accent4"/>
              </a:buClr>
            </a:pPr>
            <a:r>
              <a:rPr lang="en-US" sz="2000" dirty="0" smtClean="0"/>
              <a:t>La </a:t>
            </a:r>
            <a:r>
              <a:rPr lang="en-US" sz="2000" dirty="0" err="1" smtClean="0"/>
              <a:t>ausencia</a:t>
            </a:r>
            <a:r>
              <a:rPr lang="en-US" sz="2000" dirty="0" smtClean="0"/>
              <a:t> de tumor </a:t>
            </a:r>
            <a:r>
              <a:rPr lang="en-US" sz="2000" dirty="0" err="1" smtClean="0"/>
              <a:t>medible</a:t>
            </a:r>
            <a:r>
              <a:rPr lang="en-US" sz="2000" dirty="0" smtClean="0"/>
              <a:t> </a:t>
            </a:r>
            <a:r>
              <a:rPr lang="en-US" sz="2000" dirty="0" err="1" smtClean="0"/>
              <a:t>afecta</a:t>
            </a:r>
            <a:r>
              <a:rPr lang="en-US" sz="2000" dirty="0" smtClean="0"/>
              <a:t> al </a:t>
            </a:r>
            <a:r>
              <a:rPr lang="en-US" sz="2000" dirty="0" err="1" smtClean="0"/>
              <a:t>manejo</a:t>
            </a:r>
            <a:r>
              <a:rPr lang="en-US" sz="2000" dirty="0" smtClean="0"/>
              <a:t> de la </a:t>
            </a:r>
            <a:r>
              <a:rPr lang="en-US" sz="2000" dirty="0" err="1" smtClean="0"/>
              <a:t>enfermedad</a:t>
            </a:r>
            <a:r>
              <a:rPr lang="en-US" sz="2000" dirty="0" smtClean="0"/>
              <a:t> </a:t>
            </a:r>
          </a:p>
          <a:p>
            <a:pPr>
              <a:spcBef>
                <a:spcPct val="0"/>
              </a:spcBef>
              <a:spcAft>
                <a:spcPts val="1200"/>
              </a:spcAft>
              <a:buClr>
                <a:schemeClr val="accent4"/>
              </a:buClr>
            </a:pPr>
            <a:r>
              <a:rPr lang="en-US" sz="2000" b="1" dirty="0" smtClean="0"/>
              <a:t>La </a:t>
            </a:r>
            <a:r>
              <a:rPr lang="en-US" sz="2000" b="1" dirty="0" err="1" smtClean="0"/>
              <a:t>evaluación</a:t>
            </a:r>
            <a:r>
              <a:rPr lang="en-US" sz="2000" b="1" dirty="0" smtClean="0"/>
              <a:t> de la </a:t>
            </a:r>
            <a:r>
              <a:rPr lang="en-US" sz="2000" b="1" dirty="0" err="1" smtClean="0"/>
              <a:t>respuesta</a:t>
            </a:r>
            <a:r>
              <a:rPr lang="en-US" sz="2000" b="1" dirty="0" smtClean="0"/>
              <a:t> de </a:t>
            </a:r>
            <a:r>
              <a:rPr lang="en-US" sz="2000" b="1" dirty="0" err="1" smtClean="0"/>
              <a:t>las</a:t>
            </a:r>
            <a:r>
              <a:rPr lang="en-US" sz="2000" b="1" dirty="0" smtClean="0"/>
              <a:t> </a:t>
            </a:r>
            <a:r>
              <a:rPr lang="en-US" sz="2000" b="1" dirty="0" err="1" smtClean="0"/>
              <a:t>metástasis</a:t>
            </a:r>
            <a:r>
              <a:rPr lang="en-US" sz="2000" b="1" dirty="0" smtClean="0"/>
              <a:t> </a:t>
            </a:r>
            <a:r>
              <a:rPr lang="en-US" sz="2000" b="1" dirty="0" err="1" smtClean="0"/>
              <a:t>óseas</a:t>
            </a:r>
            <a:r>
              <a:rPr lang="en-US" sz="2000" b="1" dirty="0" smtClean="0"/>
              <a:t> al </a:t>
            </a:r>
            <a:r>
              <a:rPr lang="en-US" sz="2000" b="1" dirty="0" err="1" smtClean="0"/>
              <a:t>tratamiento</a:t>
            </a:r>
            <a:r>
              <a:rPr lang="en-US" sz="2000" b="1" dirty="0" smtClean="0"/>
              <a:t> </a:t>
            </a:r>
            <a:r>
              <a:rPr lang="en-US" sz="2000" b="1" dirty="0" err="1" smtClean="0"/>
              <a:t>es</a:t>
            </a:r>
            <a:r>
              <a:rPr lang="en-US" sz="2000" b="1" dirty="0" smtClean="0"/>
              <a:t> </a:t>
            </a:r>
            <a:r>
              <a:rPr lang="en-US" sz="2000" b="1" dirty="0" err="1" smtClean="0"/>
              <a:t>difícil</a:t>
            </a:r>
            <a:r>
              <a:rPr lang="en-US" sz="2000" b="1" dirty="0" smtClean="0"/>
              <a:t>, los </a:t>
            </a:r>
            <a:r>
              <a:rPr lang="en-US" sz="2000" b="1" dirty="0" err="1" smtClean="0"/>
              <a:t>eventos</a:t>
            </a:r>
            <a:r>
              <a:rPr lang="en-US" sz="2000" b="1" dirty="0" smtClean="0"/>
              <a:t> en el </a:t>
            </a:r>
            <a:r>
              <a:rPr lang="en-US" sz="2000" b="1" dirty="0" err="1" smtClean="0"/>
              <a:t>proceso</a:t>
            </a:r>
            <a:r>
              <a:rPr lang="en-US" sz="2000" b="1" dirty="0" smtClean="0"/>
              <a:t> de “</a:t>
            </a:r>
            <a:r>
              <a:rPr lang="en-US" sz="2000" b="1" dirty="0" err="1" smtClean="0"/>
              <a:t>cicatrización</a:t>
            </a:r>
            <a:r>
              <a:rPr lang="en-US" sz="2000" b="1" dirty="0" smtClean="0"/>
              <a:t>” son de </a:t>
            </a:r>
            <a:r>
              <a:rPr lang="en-US" sz="2000" b="1" dirty="0" err="1" smtClean="0"/>
              <a:t>lenta</a:t>
            </a:r>
            <a:r>
              <a:rPr lang="en-US" sz="2000" b="1" dirty="0" smtClean="0"/>
              <a:t> </a:t>
            </a:r>
            <a:r>
              <a:rPr lang="en-US" sz="2000" b="1" dirty="0" err="1" smtClean="0"/>
              <a:t>evolución</a:t>
            </a:r>
            <a:r>
              <a:rPr lang="en-US" sz="2000" b="1" dirty="0" smtClean="0"/>
              <a:t> y </a:t>
            </a:r>
            <a:r>
              <a:rPr lang="en-US" sz="2000" b="1" dirty="0" err="1" smtClean="0"/>
              <a:t>muchas</a:t>
            </a:r>
            <a:r>
              <a:rPr lang="en-US" sz="2000" b="1" dirty="0" smtClean="0"/>
              <a:t> </a:t>
            </a:r>
            <a:r>
              <a:rPr lang="en-US" sz="2000" b="1" dirty="0" err="1" smtClean="0"/>
              <a:t>veces</a:t>
            </a:r>
            <a:r>
              <a:rPr lang="en-US" sz="2000" b="1" dirty="0" smtClean="0"/>
              <a:t> </a:t>
            </a:r>
            <a:r>
              <a:rPr lang="en-US" sz="2000" b="1" dirty="0" err="1" smtClean="0"/>
              <a:t>sutiles</a:t>
            </a:r>
            <a:r>
              <a:rPr lang="en-US" sz="2000" b="1" dirty="0" smtClean="0"/>
              <a:t>, con </a:t>
            </a:r>
            <a:r>
              <a:rPr lang="en-US" sz="2000" b="1" dirty="0" err="1" smtClean="0"/>
              <a:t>esclerosis</a:t>
            </a:r>
            <a:r>
              <a:rPr lang="en-US" sz="2000" b="1" dirty="0" smtClean="0"/>
              <a:t> de </a:t>
            </a:r>
            <a:r>
              <a:rPr lang="en-US" sz="2000" b="1" dirty="0" err="1" smtClean="0"/>
              <a:t>las</a:t>
            </a:r>
            <a:r>
              <a:rPr lang="en-US" sz="2000" b="1" dirty="0" smtClean="0"/>
              <a:t> </a:t>
            </a:r>
            <a:r>
              <a:rPr lang="en-US" sz="2000" b="1" dirty="0" err="1" smtClean="0"/>
              <a:t>lesiones</a:t>
            </a:r>
            <a:r>
              <a:rPr lang="en-US" sz="2000" b="1" dirty="0" smtClean="0"/>
              <a:t> </a:t>
            </a:r>
            <a:r>
              <a:rPr lang="en-US" sz="2000" b="1" dirty="0" err="1" smtClean="0"/>
              <a:t>líticas</a:t>
            </a:r>
            <a:r>
              <a:rPr lang="en-US" sz="2000" b="1" dirty="0" smtClean="0"/>
              <a:t> </a:t>
            </a:r>
            <a:r>
              <a:rPr lang="en-US" sz="2000" b="1" dirty="0" err="1" smtClean="0"/>
              <a:t>que</a:t>
            </a:r>
            <a:r>
              <a:rPr lang="en-US" sz="2000" b="1" dirty="0" smtClean="0"/>
              <a:t> </a:t>
            </a:r>
            <a:r>
              <a:rPr lang="en-US" sz="2000" b="1" dirty="0" err="1" smtClean="0"/>
              <a:t>aparece</a:t>
            </a:r>
            <a:r>
              <a:rPr lang="en-US" sz="2000" b="1" dirty="0" smtClean="0"/>
              <a:t> solo </a:t>
            </a:r>
            <a:r>
              <a:rPr lang="en-US" sz="2000" b="1" dirty="0" err="1" smtClean="0"/>
              <a:t>tras</a:t>
            </a:r>
            <a:r>
              <a:rPr lang="en-US" sz="2000" b="1" dirty="0" smtClean="0"/>
              <a:t> 3-6 </a:t>
            </a:r>
            <a:r>
              <a:rPr lang="en-US" sz="2000" b="1" dirty="0" err="1" smtClean="0"/>
              <a:t>meses</a:t>
            </a:r>
            <a:r>
              <a:rPr lang="en-US" sz="2000" b="1" dirty="0" smtClean="0"/>
              <a:t> de la </a:t>
            </a:r>
            <a:r>
              <a:rPr lang="en-US" sz="2000" b="1" dirty="0" err="1" smtClean="0"/>
              <a:t>terapia</a:t>
            </a:r>
            <a:r>
              <a:rPr lang="en-US" sz="2000" b="1" dirty="0" smtClean="0"/>
              <a:t> y </a:t>
            </a:r>
            <a:r>
              <a:rPr lang="en-US" sz="2000" b="1" dirty="0" err="1" smtClean="0"/>
              <a:t>que</a:t>
            </a:r>
            <a:r>
              <a:rPr lang="en-US" sz="2000" b="1" dirty="0" smtClean="0"/>
              <a:t> </a:t>
            </a:r>
            <a:r>
              <a:rPr lang="en-US" sz="2000" b="1" dirty="0" err="1" smtClean="0"/>
              <a:t>puede</a:t>
            </a:r>
            <a:r>
              <a:rPr lang="en-US" sz="2000" b="1" dirty="0" smtClean="0"/>
              <a:t> </a:t>
            </a:r>
            <a:r>
              <a:rPr lang="en-US" sz="2000" b="1" dirty="0" err="1" smtClean="0"/>
              <a:t>llevar</a:t>
            </a:r>
            <a:r>
              <a:rPr lang="en-US" sz="2000" b="1" dirty="0" smtClean="0"/>
              <a:t> </a:t>
            </a:r>
            <a:r>
              <a:rPr lang="en-US" sz="2000" b="1" dirty="0" err="1" smtClean="0"/>
              <a:t>más</a:t>
            </a:r>
            <a:r>
              <a:rPr lang="en-US" sz="2000" b="1" dirty="0" smtClean="0"/>
              <a:t> de 1 </a:t>
            </a:r>
            <a:r>
              <a:rPr lang="en-US" sz="2000" b="1" dirty="0" err="1" smtClean="0"/>
              <a:t>año</a:t>
            </a:r>
            <a:r>
              <a:rPr lang="en-US" sz="2000" b="1" dirty="0" smtClean="0"/>
              <a:t> en </a:t>
            </a:r>
            <a:r>
              <a:rPr lang="en-US" sz="2000" b="1" dirty="0" err="1" smtClean="0"/>
              <a:t>su</a:t>
            </a:r>
            <a:r>
              <a:rPr lang="en-US" sz="2000" b="1" dirty="0" smtClean="0"/>
              <a:t> </a:t>
            </a:r>
            <a:r>
              <a:rPr lang="en-US" sz="2000" b="1" dirty="0" err="1" smtClean="0"/>
              <a:t>maduración</a:t>
            </a:r>
            <a:endParaRPr lang="en-US" sz="2000" dirty="0"/>
          </a:p>
          <a:p>
            <a:pPr>
              <a:spcBef>
                <a:spcPct val="0"/>
              </a:spcBef>
              <a:spcAft>
                <a:spcPts val="1200"/>
              </a:spcAft>
              <a:buClr>
                <a:schemeClr val="accent4"/>
              </a:buClr>
            </a:pPr>
            <a:endParaRPr lang="en-US" sz="2000" dirty="0"/>
          </a:p>
        </p:txBody>
      </p:sp>
      <p:sp>
        <p:nvSpPr>
          <p:cNvPr id="60419" name="TextBox 9"/>
          <p:cNvSpPr txBox="1">
            <a:spLocks noChangeArrowheads="1"/>
          </p:cNvSpPr>
          <p:nvPr/>
        </p:nvSpPr>
        <p:spPr bwMode="auto">
          <a:xfrm>
            <a:off x="-3175" y="6621463"/>
            <a:ext cx="8893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000" dirty="0" err="1">
                <a:latin typeface="Comic Sans MS"/>
                <a:cs typeface="Comic Sans MS"/>
              </a:rPr>
              <a:t>Costelloe</a:t>
            </a:r>
            <a:r>
              <a:rPr lang="en-US" sz="1000" dirty="0">
                <a:latin typeface="Comic Sans MS"/>
                <a:cs typeface="Comic Sans MS"/>
              </a:rPr>
              <a:t> et al J of Cancer 2010 and Coleman et al Ann </a:t>
            </a:r>
            <a:r>
              <a:rPr lang="en-US" sz="1000" dirty="0" err="1">
                <a:latin typeface="Comic Sans MS"/>
                <a:cs typeface="Comic Sans MS"/>
              </a:rPr>
              <a:t>Oncol</a:t>
            </a:r>
            <a:r>
              <a:rPr lang="en-US" sz="1000" dirty="0">
                <a:latin typeface="Comic Sans MS"/>
                <a:cs typeface="Comic Sans MS"/>
              </a:rPr>
              <a:t> 2014</a:t>
            </a:r>
          </a:p>
        </p:txBody>
      </p:sp>
      <p:pic>
        <p:nvPicPr>
          <p:cNvPr id="60420" name="Picture 1"/>
          <p:cNvPicPr>
            <a:picLocks noChangeAspect="1"/>
          </p:cNvPicPr>
          <p:nvPr/>
        </p:nvPicPr>
        <p:blipFill>
          <a:blip r:embed="rId3">
            <a:extLst>
              <a:ext uri="{28A0092B-C50C-407E-A947-70E740481C1C}">
                <a14:useLocalDpi xmlns:a14="http://schemas.microsoft.com/office/drawing/2010/main" val="0"/>
              </a:ext>
            </a:extLst>
          </a:blip>
          <a:srcRect l="1057" t="14262" r="1868"/>
          <a:stretch>
            <a:fillRect/>
          </a:stretch>
        </p:blipFill>
        <p:spPr bwMode="auto">
          <a:xfrm>
            <a:off x="14288" y="1396460"/>
            <a:ext cx="8875712"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457200" y="785023"/>
            <a:ext cx="8229600" cy="36988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spAutoFit/>
          </a:bodyPr>
          <a:lstStyle/>
          <a:p>
            <a:pPr algn="ctr" fontAlgn="auto">
              <a:spcBef>
                <a:spcPts val="0"/>
              </a:spcBef>
              <a:spcAft>
                <a:spcPts val="0"/>
              </a:spcAft>
              <a:defRPr/>
            </a:pPr>
            <a:r>
              <a:rPr lang="en-US" dirty="0" err="1">
                <a:latin typeface="Comic Sans MS"/>
                <a:cs typeface="Comic Sans MS"/>
              </a:rPr>
              <a:t>Comparación</a:t>
            </a:r>
            <a:r>
              <a:rPr lang="en-US" dirty="0">
                <a:latin typeface="Comic Sans MS"/>
                <a:cs typeface="Comic Sans MS"/>
              </a:rPr>
              <a:t> de </a:t>
            </a:r>
            <a:r>
              <a:rPr lang="en-US" dirty="0" err="1">
                <a:latin typeface="Comic Sans MS"/>
                <a:cs typeface="Comic Sans MS"/>
              </a:rPr>
              <a:t>varios</a:t>
            </a:r>
            <a:r>
              <a:rPr lang="en-US" dirty="0">
                <a:latin typeface="Comic Sans MS"/>
                <a:cs typeface="Comic Sans MS"/>
              </a:rPr>
              <a:t> </a:t>
            </a:r>
            <a:r>
              <a:rPr lang="en-US" dirty="0" err="1">
                <a:latin typeface="Comic Sans MS"/>
                <a:cs typeface="Comic Sans MS"/>
              </a:rPr>
              <a:t>criterios</a:t>
            </a:r>
            <a:r>
              <a:rPr lang="en-US" dirty="0">
                <a:latin typeface="Comic Sans MS"/>
                <a:cs typeface="Comic Sans MS"/>
              </a:rPr>
              <a:t> </a:t>
            </a:r>
            <a:r>
              <a:rPr lang="en-US" dirty="0" err="1">
                <a:latin typeface="Comic Sans MS"/>
                <a:cs typeface="Comic Sans MS"/>
              </a:rPr>
              <a:t>propuestos</a:t>
            </a:r>
            <a:r>
              <a:rPr lang="en-US" dirty="0">
                <a:latin typeface="Comic Sans MS"/>
                <a:cs typeface="Comic Sans MS"/>
              </a:rPr>
              <a:t> de </a:t>
            </a:r>
            <a:r>
              <a:rPr lang="en-US" dirty="0" err="1">
                <a:latin typeface="Comic Sans MS"/>
                <a:cs typeface="Comic Sans MS"/>
              </a:rPr>
              <a:t>evaluación</a:t>
            </a:r>
            <a:r>
              <a:rPr lang="en-US" dirty="0">
                <a:latin typeface="Comic Sans MS"/>
                <a:cs typeface="Comic Sans MS"/>
              </a:rPr>
              <a:t> </a:t>
            </a:r>
            <a:r>
              <a:rPr lang="en-US" dirty="0" err="1">
                <a:latin typeface="Comic Sans MS"/>
                <a:cs typeface="Comic Sans MS"/>
              </a:rPr>
              <a:t>respuesta</a:t>
            </a:r>
            <a:r>
              <a:rPr lang="en-US" dirty="0">
                <a:latin typeface="Comic Sans MS"/>
                <a:cs typeface="Comic Sans MS"/>
              </a:rPr>
              <a:t> </a:t>
            </a:r>
            <a:r>
              <a:rPr lang="en-US" dirty="0" err="1">
                <a:latin typeface="Comic Sans MS"/>
                <a:cs typeface="Comic Sans MS"/>
              </a:rPr>
              <a:t>ósea</a:t>
            </a:r>
            <a:endParaRPr lang="en-US" dirty="0">
              <a:latin typeface="Comic Sans MS"/>
              <a:cs typeface="Comic Sans MS"/>
            </a:endParaRPr>
          </a:p>
        </p:txBody>
      </p:sp>
      <p:sp>
        <p:nvSpPr>
          <p:cNvPr id="2" name="Rectangle 1"/>
          <p:cNvSpPr/>
          <p:nvPr/>
        </p:nvSpPr>
        <p:spPr>
          <a:xfrm>
            <a:off x="1152672" y="1451372"/>
            <a:ext cx="2874376" cy="1760656"/>
          </a:xfrm>
          <a:prstGeom prst="rect">
            <a:avLst/>
          </a:prstGeom>
          <a:noFill/>
          <a:ln w="38100" cmpd="sng">
            <a:solidFill>
              <a:schemeClr val="accent4"/>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Tree>
    <p:extLst>
      <p:ext uri="{BB962C8B-B14F-4D97-AF65-F5344CB8AC3E}">
        <p14:creationId xmlns:p14="http://schemas.microsoft.com/office/powerpoint/2010/main" val="135662099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839" y="121765"/>
            <a:ext cx="8229600" cy="509449"/>
          </a:xfrm>
        </p:spPr>
        <p:txBody>
          <a:bodyPr/>
          <a:lstStyle/>
          <a:p>
            <a:r>
              <a:rPr lang="en-US" sz="2800" dirty="0" err="1" smtClean="0">
                <a:solidFill>
                  <a:schemeClr val="accent1"/>
                </a:solidFill>
              </a:rPr>
              <a:t>Tratamiento</a:t>
            </a:r>
            <a:r>
              <a:rPr lang="en-US" sz="2800" dirty="0" smtClean="0">
                <a:solidFill>
                  <a:schemeClr val="accent1"/>
                </a:solidFill>
              </a:rPr>
              <a:t> de </a:t>
            </a:r>
            <a:r>
              <a:rPr lang="en-US" sz="2800" dirty="0" err="1" smtClean="0">
                <a:solidFill>
                  <a:schemeClr val="accent1"/>
                </a:solidFill>
              </a:rPr>
              <a:t>las</a:t>
            </a:r>
            <a:r>
              <a:rPr lang="en-US" sz="2800" dirty="0" smtClean="0">
                <a:solidFill>
                  <a:schemeClr val="accent1"/>
                </a:solidFill>
              </a:rPr>
              <a:t> </a:t>
            </a:r>
            <a:r>
              <a:rPr lang="en-US" sz="2800" dirty="0" err="1" smtClean="0">
                <a:solidFill>
                  <a:schemeClr val="accent1"/>
                </a:solidFill>
              </a:rPr>
              <a:t>Mtx</a:t>
            </a:r>
            <a:r>
              <a:rPr lang="en-US" sz="2800" dirty="0" smtClean="0">
                <a:solidFill>
                  <a:schemeClr val="accent1"/>
                </a:solidFill>
              </a:rPr>
              <a:t> </a:t>
            </a:r>
            <a:r>
              <a:rPr lang="en-US" sz="2800" dirty="0" err="1" smtClean="0">
                <a:solidFill>
                  <a:schemeClr val="accent1"/>
                </a:solidFill>
              </a:rPr>
              <a:t>óseas</a:t>
            </a:r>
            <a:endParaRPr lang="en-US" sz="2800" dirty="0">
              <a:solidFill>
                <a:schemeClr val="accent1"/>
              </a:solidFill>
            </a:endParaRPr>
          </a:p>
        </p:txBody>
      </p:sp>
      <p:sp>
        <p:nvSpPr>
          <p:cNvPr id="4" name="Content Placeholder 3"/>
          <p:cNvSpPr>
            <a:spLocks noGrp="1"/>
          </p:cNvSpPr>
          <p:nvPr>
            <p:ph idx="1"/>
          </p:nvPr>
        </p:nvSpPr>
        <p:spPr>
          <a:xfrm>
            <a:off x="457200" y="1212850"/>
            <a:ext cx="8229600" cy="5438775"/>
          </a:xfrm>
        </p:spPr>
        <p:txBody>
          <a:bodyPr rtlCol="0">
            <a:normAutofit fontScale="92500" lnSpcReduction="10000"/>
          </a:bodyPr>
          <a:lstStyle/>
          <a:p>
            <a:pPr eaLnBrk="1" fontAlgn="auto" hangingPunct="1">
              <a:spcBef>
                <a:spcPts val="0"/>
              </a:spcBef>
              <a:spcAft>
                <a:spcPts val="600"/>
              </a:spcAft>
              <a:buClr>
                <a:schemeClr val="accent1"/>
              </a:buClr>
              <a:buFont typeface="Arial"/>
              <a:buChar char="•"/>
              <a:defRPr/>
            </a:pPr>
            <a:r>
              <a:rPr lang="en-US" dirty="0" err="1" smtClean="0">
                <a:ea typeface="+mn-ea"/>
              </a:rPr>
              <a:t>Tratamiento</a:t>
            </a:r>
            <a:r>
              <a:rPr lang="en-US" dirty="0" smtClean="0">
                <a:ea typeface="+mn-ea"/>
              </a:rPr>
              <a:t> </a:t>
            </a:r>
            <a:r>
              <a:rPr lang="en-US" dirty="0" err="1" smtClean="0">
                <a:ea typeface="+mn-ea"/>
              </a:rPr>
              <a:t>médico</a:t>
            </a:r>
            <a:r>
              <a:rPr lang="en-US" dirty="0">
                <a:ea typeface="+mn-ea"/>
              </a:rPr>
              <a:t>	</a:t>
            </a:r>
            <a:endParaRPr lang="en-US" dirty="0" smtClean="0">
              <a:ea typeface="+mn-ea"/>
            </a:endParaRPr>
          </a:p>
          <a:p>
            <a:pPr lvl="1" eaLnBrk="1" fontAlgn="auto" hangingPunct="1">
              <a:spcBef>
                <a:spcPts val="0"/>
              </a:spcBef>
              <a:spcAft>
                <a:spcPts val="600"/>
              </a:spcAft>
              <a:buClr>
                <a:schemeClr val="accent1"/>
              </a:buClr>
              <a:buFont typeface="Arial"/>
              <a:buChar char="–"/>
              <a:defRPr/>
            </a:pPr>
            <a:r>
              <a:rPr lang="en-US" dirty="0" err="1" smtClean="0">
                <a:ea typeface="+mn-ea"/>
              </a:rPr>
              <a:t>Terapia</a:t>
            </a:r>
            <a:r>
              <a:rPr lang="en-US" dirty="0" smtClean="0">
                <a:ea typeface="+mn-ea"/>
              </a:rPr>
              <a:t> </a:t>
            </a:r>
            <a:r>
              <a:rPr lang="en-US" dirty="0" err="1" smtClean="0">
                <a:ea typeface="+mn-ea"/>
              </a:rPr>
              <a:t>antitumoral</a:t>
            </a:r>
            <a:r>
              <a:rPr lang="en-US" dirty="0" smtClean="0">
                <a:ea typeface="+mn-ea"/>
              </a:rPr>
              <a:t> (QT/HT/</a:t>
            </a:r>
            <a:r>
              <a:rPr lang="en-US" dirty="0" err="1" smtClean="0">
                <a:ea typeface="+mn-ea"/>
              </a:rPr>
              <a:t>dirigida</a:t>
            </a:r>
            <a:r>
              <a:rPr lang="en-US" dirty="0" smtClean="0">
                <a:ea typeface="+mn-ea"/>
              </a:rPr>
              <a:t>)</a:t>
            </a:r>
          </a:p>
          <a:p>
            <a:pPr lvl="1" eaLnBrk="1" fontAlgn="auto" hangingPunct="1">
              <a:spcBef>
                <a:spcPts val="0"/>
              </a:spcBef>
              <a:spcAft>
                <a:spcPts val="600"/>
              </a:spcAft>
              <a:buClr>
                <a:schemeClr val="accent1"/>
              </a:buClr>
              <a:buFont typeface="Arial"/>
              <a:buChar char="–"/>
              <a:defRPr/>
            </a:pPr>
            <a:r>
              <a:rPr lang="en-US" dirty="0" err="1" smtClean="0">
                <a:ea typeface="+mn-ea"/>
              </a:rPr>
              <a:t>Terapia</a:t>
            </a:r>
            <a:r>
              <a:rPr lang="en-US" dirty="0" smtClean="0">
                <a:ea typeface="+mn-ea"/>
              </a:rPr>
              <a:t> </a:t>
            </a:r>
            <a:r>
              <a:rPr lang="en-US" dirty="0" err="1" smtClean="0">
                <a:ea typeface="+mn-ea"/>
              </a:rPr>
              <a:t>dirigida</a:t>
            </a:r>
            <a:r>
              <a:rPr lang="en-US" dirty="0" smtClean="0">
                <a:ea typeface="+mn-ea"/>
              </a:rPr>
              <a:t> al </a:t>
            </a:r>
            <a:r>
              <a:rPr lang="en-US" dirty="0" err="1" smtClean="0">
                <a:ea typeface="+mn-ea"/>
              </a:rPr>
              <a:t>hueso</a:t>
            </a:r>
            <a:endParaRPr lang="en-US" dirty="0" smtClean="0">
              <a:ea typeface="+mn-ea"/>
            </a:endParaRPr>
          </a:p>
          <a:p>
            <a:pPr lvl="2" eaLnBrk="1" fontAlgn="auto" hangingPunct="1">
              <a:spcBef>
                <a:spcPts val="0"/>
              </a:spcBef>
              <a:spcAft>
                <a:spcPts val="600"/>
              </a:spcAft>
              <a:buClr>
                <a:schemeClr val="accent1"/>
              </a:buClr>
              <a:buFont typeface="Arial"/>
              <a:buChar char="•"/>
              <a:defRPr/>
            </a:pPr>
            <a:r>
              <a:rPr lang="en-US" dirty="0" err="1" smtClean="0">
                <a:ea typeface="+mn-ea"/>
              </a:rPr>
              <a:t>Bifosfonatos</a:t>
            </a:r>
            <a:endParaRPr lang="en-US" dirty="0" smtClean="0">
              <a:ea typeface="+mn-ea"/>
            </a:endParaRPr>
          </a:p>
          <a:p>
            <a:pPr lvl="2" eaLnBrk="1" fontAlgn="auto" hangingPunct="1">
              <a:spcBef>
                <a:spcPts val="0"/>
              </a:spcBef>
              <a:spcAft>
                <a:spcPts val="600"/>
              </a:spcAft>
              <a:buClr>
                <a:schemeClr val="accent1"/>
              </a:buClr>
              <a:buFont typeface="Arial"/>
              <a:buChar char="•"/>
              <a:defRPr/>
            </a:pPr>
            <a:r>
              <a:rPr lang="en-US" dirty="0" smtClean="0">
                <a:ea typeface="+mn-ea"/>
              </a:rPr>
              <a:t>AB anti-RANK-L</a:t>
            </a:r>
          </a:p>
          <a:p>
            <a:pPr lvl="1" eaLnBrk="1" fontAlgn="auto" hangingPunct="1">
              <a:spcBef>
                <a:spcPts val="0"/>
              </a:spcBef>
              <a:spcAft>
                <a:spcPts val="600"/>
              </a:spcAft>
              <a:buClr>
                <a:schemeClr val="accent1"/>
              </a:buClr>
              <a:buFont typeface="Arial"/>
              <a:buChar char="–"/>
              <a:defRPr/>
            </a:pPr>
            <a:r>
              <a:rPr lang="en-US" dirty="0" err="1" smtClean="0">
                <a:ea typeface="+mn-ea"/>
              </a:rPr>
              <a:t>Cuidados</a:t>
            </a:r>
            <a:r>
              <a:rPr lang="en-US" dirty="0" smtClean="0">
                <a:ea typeface="+mn-ea"/>
              </a:rPr>
              <a:t> </a:t>
            </a:r>
            <a:r>
              <a:rPr lang="en-US" dirty="0" err="1" smtClean="0">
                <a:ea typeface="+mn-ea"/>
              </a:rPr>
              <a:t>paliativos</a:t>
            </a:r>
            <a:endParaRPr lang="en-US" dirty="0" smtClean="0">
              <a:ea typeface="+mn-ea"/>
            </a:endParaRPr>
          </a:p>
          <a:p>
            <a:pPr lvl="2" eaLnBrk="1" fontAlgn="auto" hangingPunct="1">
              <a:spcBef>
                <a:spcPts val="0"/>
              </a:spcBef>
              <a:spcAft>
                <a:spcPts val="600"/>
              </a:spcAft>
              <a:buClr>
                <a:schemeClr val="accent1"/>
              </a:buClr>
              <a:buFont typeface="Arial"/>
              <a:buChar char="•"/>
              <a:defRPr/>
            </a:pPr>
            <a:r>
              <a:rPr lang="en-US" dirty="0" err="1" smtClean="0">
                <a:ea typeface="+mn-ea"/>
              </a:rPr>
              <a:t>Analgésicos</a:t>
            </a:r>
            <a:endParaRPr lang="en-US" dirty="0" smtClean="0">
              <a:ea typeface="+mn-ea"/>
            </a:endParaRPr>
          </a:p>
          <a:p>
            <a:pPr lvl="2" eaLnBrk="1" fontAlgn="auto" hangingPunct="1">
              <a:spcBef>
                <a:spcPts val="0"/>
              </a:spcBef>
              <a:spcAft>
                <a:spcPts val="600"/>
              </a:spcAft>
              <a:buClr>
                <a:schemeClr val="accent1"/>
              </a:buClr>
              <a:buFont typeface="Arial"/>
              <a:buChar char="•"/>
              <a:defRPr/>
            </a:pPr>
            <a:r>
              <a:rPr lang="en-US" dirty="0" err="1" smtClean="0">
                <a:ea typeface="+mn-ea"/>
              </a:rPr>
              <a:t>Cuidados</a:t>
            </a:r>
            <a:r>
              <a:rPr lang="en-US" dirty="0" smtClean="0">
                <a:ea typeface="+mn-ea"/>
              </a:rPr>
              <a:t> de </a:t>
            </a:r>
            <a:r>
              <a:rPr lang="en-US" dirty="0" err="1" smtClean="0">
                <a:ea typeface="+mn-ea"/>
              </a:rPr>
              <a:t>soporte</a:t>
            </a:r>
            <a:r>
              <a:rPr lang="en-US" dirty="0" smtClean="0">
                <a:ea typeface="+mn-ea"/>
              </a:rPr>
              <a:t> </a:t>
            </a:r>
            <a:r>
              <a:rPr lang="en-US" dirty="0" err="1" smtClean="0">
                <a:ea typeface="+mn-ea"/>
              </a:rPr>
              <a:t>simultáneos</a:t>
            </a:r>
            <a:endParaRPr lang="en-US" dirty="0" smtClean="0">
              <a:ea typeface="+mn-ea"/>
            </a:endParaRPr>
          </a:p>
          <a:p>
            <a:pPr eaLnBrk="1" fontAlgn="auto" hangingPunct="1">
              <a:spcBef>
                <a:spcPts val="0"/>
              </a:spcBef>
              <a:spcAft>
                <a:spcPts val="600"/>
              </a:spcAft>
              <a:buClr>
                <a:schemeClr val="accent1"/>
              </a:buClr>
              <a:buFont typeface="Arial"/>
              <a:buChar char="•"/>
              <a:defRPr/>
            </a:pPr>
            <a:r>
              <a:rPr lang="en-US" dirty="0" err="1" smtClean="0">
                <a:ea typeface="+mn-ea"/>
              </a:rPr>
              <a:t>Radioterapia</a:t>
            </a:r>
            <a:endParaRPr lang="en-US" dirty="0" smtClean="0">
              <a:ea typeface="+mn-ea"/>
            </a:endParaRPr>
          </a:p>
          <a:p>
            <a:pPr eaLnBrk="1" fontAlgn="auto" hangingPunct="1">
              <a:spcBef>
                <a:spcPts val="0"/>
              </a:spcBef>
              <a:spcAft>
                <a:spcPts val="600"/>
              </a:spcAft>
              <a:buClr>
                <a:schemeClr val="accent1"/>
              </a:buClr>
              <a:buFont typeface="Arial"/>
              <a:buChar char="•"/>
              <a:defRPr/>
            </a:pPr>
            <a:r>
              <a:rPr lang="en-US" dirty="0" err="1" smtClean="0">
                <a:ea typeface="+mn-ea"/>
              </a:rPr>
              <a:t>Cirugía</a:t>
            </a:r>
            <a:r>
              <a:rPr lang="en-US" dirty="0" smtClean="0">
                <a:ea typeface="+mn-ea"/>
              </a:rPr>
              <a:t> </a:t>
            </a:r>
            <a:r>
              <a:rPr lang="en-US" dirty="0" err="1" smtClean="0">
                <a:ea typeface="+mn-ea"/>
              </a:rPr>
              <a:t>ortopédica</a:t>
            </a:r>
            <a:endParaRPr lang="en-US" dirty="0" smtClean="0">
              <a:ea typeface="+mn-ea"/>
            </a:endParaRPr>
          </a:p>
          <a:p>
            <a:pPr eaLnBrk="1" fontAlgn="auto" hangingPunct="1">
              <a:spcBef>
                <a:spcPts val="0"/>
              </a:spcBef>
              <a:spcAft>
                <a:spcPts val="600"/>
              </a:spcAft>
              <a:buClr>
                <a:schemeClr val="accent1"/>
              </a:buClr>
              <a:buFont typeface="Arial"/>
              <a:buChar char="•"/>
              <a:defRPr/>
            </a:pPr>
            <a:r>
              <a:rPr lang="en-US" dirty="0" err="1" smtClean="0">
                <a:ea typeface="+mn-ea"/>
              </a:rPr>
              <a:t>Radiología</a:t>
            </a:r>
            <a:r>
              <a:rPr lang="en-US" dirty="0" smtClean="0">
                <a:ea typeface="+mn-ea"/>
              </a:rPr>
              <a:t> </a:t>
            </a:r>
            <a:r>
              <a:rPr lang="en-US" dirty="0" err="1" smtClean="0">
                <a:ea typeface="+mn-ea"/>
              </a:rPr>
              <a:t>intervencionista</a:t>
            </a:r>
            <a:endParaRPr lang="en-US" dirty="0" smtClean="0">
              <a:ea typeface="+mn-ea"/>
            </a:endParaRPr>
          </a:p>
          <a:p>
            <a:pPr eaLnBrk="1" fontAlgn="auto" hangingPunct="1">
              <a:spcBef>
                <a:spcPts val="0"/>
              </a:spcBef>
              <a:spcAft>
                <a:spcPts val="600"/>
              </a:spcAft>
              <a:buClr>
                <a:schemeClr val="accent1"/>
              </a:buClr>
              <a:buFont typeface="Arial"/>
              <a:buChar char="•"/>
              <a:defRPr/>
            </a:pPr>
            <a:r>
              <a:rPr lang="en-US" dirty="0" err="1" smtClean="0">
                <a:ea typeface="+mn-ea"/>
              </a:rPr>
              <a:t>Tratamiento</a:t>
            </a:r>
            <a:r>
              <a:rPr lang="en-US" dirty="0" smtClean="0">
                <a:ea typeface="+mn-ea"/>
              </a:rPr>
              <a:t> radio-</a:t>
            </a:r>
            <a:r>
              <a:rPr lang="en-US" dirty="0" err="1" smtClean="0">
                <a:ea typeface="+mn-ea"/>
              </a:rPr>
              <a:t>metabólico</a:t>
            </a:r>
            <a:endParaRPr lang="en-US" dirty="0" smtClean="0">
              <a:ea typeface="+mn-ea"/>
            </a:endParaRPr>
          </a:p>
          <a:p>
            <a:pPr eaLnBrk="1" fontAlgn="auto" hangingPunct="1">
              <a:spcBef>
                <a:spcPts val="0"/>
              </a:spcBef>
              <a:spcAft>
                <a:spcPts val="600"/>
              </a:spcAft>
              <a:buClr>
                <a:schemeClr val="accent1"/>
              </a:buClr>
              <a:buFont typeface="Arial"/>
              <a:buChar char="•"/>
              <a:defRPr/>
            </a:pPr>
            <a:r>
              <a:rPr lang="en-US" dirty="0" err="1" smtClean="0">
                <a:ea typeface="+mn-ea"/>
              </a:rPr>
              <a:t>Rehabilitación</a:t>
            </a:r>
            <a:endParaRPr lang="en-US" dirty="0" smtClean="0">
              <a:ea typeface="+mn-ea"/>
            </a:endParaRPr>
          </a:p>
        </p:txBody>
      </p:sp>
      <p:sp>
        <p:nvSpPr>
          <p:cNvPr id="5" name="TextBox 9"/>
          <p:cNvSpPr txBox="1">
            <a:spLocks noChangeArrowheads="1"/>
          </p:cNvSpPr>
          <p:nvPr/>
        </p:nvSpPr>
        <p:spPr bwMode="auto">
          <a:xfrm>
            <a:off x="-3175" y="6621463"/>
            <a:ext cx="8893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000" dirty="0" smtClean="0">
                <a:latin typeface="Comic Sans MS"/>
                <a:cs typeface="Comic Sans MS"/>
              </a:rPr>
              <a:t>Coleman et al Ann </a:t>
            </a:r>
            <a:r>
              <a:rPr lang="en-US" sz="1000" dirty="0" err="1" smtClean="0">
                <a:latin typeface="Comic Sans MS"/>
                <a:cs typeface="Comic Sans MS"/>
              </a:rPr>
              <a:t>Oncol</a:t>
            </a:r>
            <a:r>
              <a:rPr lang="en-US" sz="1000" dirty="0" smtClean="0">
                <a:latin typeface="Comic Sans MS"/>
                <a:cs typeface="Comic Sans MS"/>
              </a:rPr>
              <a:t> 2014</a:t>
            </a:r>
            <a:endParaRPr lang="en-US" sz="1000" dirty="0">
              <a:latin typeface="Comic Sans MS"/>
              <a:cs typeface="Comic Sans MS"/>
            </a:endParaRPr>
          </a:p>
        </p:txBody>
      </p:sp>
      <p:sp>
        <p:nvSpPr>
          <p:cNvPr id="6" name="Rectangle 5"/>
          <p:cNvSpPr/>
          <p:nvPr/>
        </p:nvSpPr>
        <p:spPr>
          <a:xfrm>
            <a:off x="457200" y="750888"/>
            <a:ext cx="8229600" cy="368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fontAlgn="auto">
              <a:spcBef>
                <a:spcPts val="0"/>
              </a:spcBef>
              <a:spcAft>
                <a:spcPts val="0"/>
              </a:spcAft>
              <a:defRPr/>
            </a:pPr>
            <a:r>
              <a:rPr lang="en-US" dirty="0" err="1">
                <a:latin typeface="Comic Sans MS"/>
                <a:cs typeface="Comic Sans MS"/>
              </a:rPr>
              <a:t>Tratamiento</a:t>
            </a:r>
            <a:r>
              <a:rPr lang="en-US" dirty="0">
                <a:latin typeface="Comic Sans MS"/>
                <a:cs typeface="Comic Sans MS"/>
              </a:rPr>
              <a:t> </a:t>
            </a:r>
            <a:r>
              <a:rPr lang="en-US" dirty="0" err="1">
                <a:latin typeface="Comic Sans MS"/>
                <a:cs typeface="Comic Sans MS"/>
              </a:rPr>
              <a:t>multidisciplinar</a:t>
            </a:r>
            <a:endParaRPr lang="en-US" dirty="0">
              <a:latin typeface="Comic Sans MS"/>
              <a:cs typeface="Comic Sans MS"/>
            </a:endParaRPr>
          </a:p>
        </p:txBody>
      </p:sp>
    </p:spTree>
    <p:extLst>
      <p:ext uri="{BB962C8B-B14F-4D97-AF65-F5344CB8AC3E}">
        <p14:creationId xmlns:p14="http://schemas.microsoft.com/office/powerpoint/2010/main" val="323011232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839" y="121765"/>
            <a:ext cx="8229600" cy="509449"/>
          </a:xfrm>
        </p:spPr>
        <p:txBody>
          <a:bodyPr/>
          <a:lstStyle/>
          <a:p>
            <a:r>
              <a:rPr lang="en-US" sz="2800" dirty="0" err="1" smtClean="0">
                <a:solidFill>
                  <a:schemeClr val="accent1"/>
                </a:solidFill>
              </a:rPr>
              <a:t>Tratamiento</a:t>
            </a:r>
            <a:r>
              <a:rPr lang="en-US" sz="2800" dirty="0" smtClean="0">
                <a:solidFill>
                  <a:schemeClr val="accent1"/>
                </a:solidFill>
              </a:rPr>
              <a:t> de </a:t>
            </a:r>
            <a:r>
              <a:rPr lang="en-US" sz="2800" dirty="0" err="1" smtClean="0">
                <a:solidFill>
                  <a:schemeClr val="accent1"/>
                </a:solidFill>
              </a:rPr>
              <a:t>las</a:t>
            </a:r>
            <a:r>
              <a:rPr lang="en-US" sz="2800" dirty="0" smtClean="0">
                <a:solidFill>
                  <a:schemeClr val="accent1"/>
                </a:solidFill>
              </a:rPr>
              <a:t> </a:t>
            </a:r>
            <a:r>
              <a:rPr lang="en-US" sz="2800" dirty="0" err="1" smtClean="0">
                <a:solidFill>
                  <a:schemeClr val="accent1"/>
                </a:solidFill>
              </a:rPr>
              <a:t>Mtx</a:t>
            </a:r>
            <a:r>
              <a:rPr lang="en-US" sz="2800" dirty="0" smtClean="0">
                <a:solidFill>
                  <a:schemeClr val="accent1"/>
                </a:solidFill>
              </a:rPr>
              <a:t> </a:t>
            </a:r>
            <a:r>
              <a:rPr lang="en-US" sz="2800" dirty="0" err="1" smtClean="0">
                <a:solidFill>
                  <a:schemeClr val="accent1"/>
                </a:solidFill>
              </a:rPr>
              <a:t>óseas</a:t>
            </a:r>
            <a:endParaRPr lang="en-US" sz="2800" dirty="0">
              <a:solidFill>
                <a:schemeClr val="accent1"/>
              </a:solidFill>
            </a:endParaRPr>
          </a:p>
        </p:txBody>
      </p:sp>
      <p:sp>
        <p:nvSpPr>
          <p:cNvPr id="5" name="TextBox 9"/>
          <p:cNvSpPr txBox="1">
            <a:spLocks noChangeArrowheads="1"/>
          </p:cNvSpPr>
          <p:nvPr/>
        </p:nvSpPr>
        <p:spPr bwMode="auto">
          <a:xfrm>
            <a:off x="-3175" y="6621463"/>
            <a:ext cx="8893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000" dirty="0" smtClean="0">
                <a:latin typeface="Comic Sans MS"/>
                <a:cs typeface="Comic Sans MS"/>
              </a:rPr>
              <a:t>Coleman et al Ann </a:t>
            </a:r>
            <a:r>
              <a:rPr lang="en-US" sz="1000" dirty="0" err="1" smtClean="0">
                <a:latin typeface="Comic Sans MS"/>
                <a:cs typeface="Comic Sans MS"/>
              </a:rPr>
              <a:t>Oncol</a:t>
            </a:r>
            <a:r>
              <a:rPr lang="en-US" sz="1000" dirty="0" smtClean="0">
                <a:latin typeface="Comic Sans MS"/>
                <a:cs typeface="Comic Sans MS"/>
              </a:rPr>
              <a:t> 2014</a:t>
            </a:r>
            <a:endParaRPr lang="en-US" sz="1000" dirty="0">
              <a:latin typeface="Comic Sans MS"/>
              <a:cs typeface="Comic Sans MS"/>
            </a:endParaRPr>
          </a:p>
        </p:txBody>
      </p:sp>
      <p:sp>
        <p:nvSpPr>
          <p:cNvPr id="6" name="Rectangle 5"/>
          <p:cNvSpPr/>
          <p:nvPr/>
        </p:nvSpPr>
        <p:spPr>
          <a:xfrm>
            <a:off x="457200" y="887654"/>
            <a:ext cx="8229600" cy="368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fontAlgn="auto">
              <a:spcBef>
                <a:spcPts val="0"/>
              </a:spcBef>
              <a:spcAft>
                <a:spcPts val="0"/>
              </a:spcAft>
              <a:defRPr/>
            </a:pPr>
            <a:r>
              <a:rPr lang="en-US" dirty="0" err="1" smtClean="0">
                <a:latin typeface="Comic Sans MS"/>
                <a:cs typeface="Comic Sans MS"/>
              </a:rPr>
              <a:t>Objetivos</a:t>
            </a:r>
            <a:r>
              <a:rPr lang="en-US" dirty="0" smtClean="0">
                <a:latin typeface="Comic Sans MS"/>
                <a:cs typeface="Comic Sans MS"/>
              </a:rPr>
              <a:t> del </a:t>
            </a:r>
            <a:r>
              <a:rPr lang="en-US" dirty="0" err="1" smtClean="0">
                <a:latin typeface="Comic Sans MS"/>
                <a:cs typeface="Comic Sans MS"/>
              </a:rPr>
              <a:t>tratamiento</a:t>
            </a:r>
            <a:r>
              <a:rPr lang="en-US" dirty="0" smtClean="0">
                <a:latin typeface="Comic Sans MS"/>
                <a:cs typeface="Comic Sans MS"/>
              </a:rPr>
              <a:t> </a:t>
            </a:r>
            <a:endParaRPr lang="en-US" dirty="0">
              <a:latin typeface="Comic Sans MS"/>
              <a:cs typeface="Comic Sans MS"/>
            </a:endParaRPr>
          </a:p>
        </p:txBody>
      </p:sp>
      <p:sp>
        <p:nvSpPr>
          <p:cNvPr id="7" name="2 CuadroTexto"/>
          <p:cNvSpPr txBox="1"/>
          <p:nvPr/>
        </p:nvSpPr>
        <p:spPr>
          <a:xfrm>
            <a:off x="457200" y="1509948"/>
            <a:ext cx="8229600" cy="3934410"/>
          </a:xfrm>
          <a:prstGeom prst="rect">
            <a:avLst/>
          </a:prstGeom>
          <a:noFill/>
        </p:spPr>
        <p:txBody>
          <a:bodyPr wrap="square" rtlCol="0">
            <a:spAutoFit/>
          </a:bodyPr>
          <a:lstStyle/>
          <a:p>
            <a:pPr marL="457200" indent="-457200">
              <a:lnSpc>
                <a:spcPct val="150000"/>
              </a:lnSpc>
              <a:buClr>
                <a:schemeClr val="accent1"/>
              </a:buClr>
              <a:buFont typeface="Arial"/>
              <a:buChar char="•"/>
            </a:pPr>
            <a:r>
              <a:rPr lang="es-ES" sz="2800" dirty="0" smtClean="0">
                <a:solidFill>
                  <a:srgbClr val="2F3C61"/>
                </a:solidFill>
                <a:latin typeface="Comic Sans MS"/>
                <a:cs typeface="Comic Sans MS"/>
              </a:rPr>
              <a:t>Eliminar el dolor</a:t>
            </a:r>
          </a:p>
          <a:p>
            <a:pPr marL="457200" indent="-457200">
              <a:lnSpc>
                <a:spcPct val="150000"/>
              </a:lnSpc>
              <a:buClr>
                <a:schemeClr val="accent1"/>
              </a:buClr>
              <a:buFont typeface="Arial"/>
              <a:buChar char="•"/>
            </a:pPr>
            <a:r>
              <a:rPr lang="es-ES" sz="2800" dirty="0" smtClean="0">
                <a:solidFill>
                  <a:srgbClr val="2F3C61"/>
                </a:solidFill>
                <a:latin typeface="Comic Sans MS"/>
                <a:cs typeface="Comic Sans MS"/>
              </a:rPr>
              <a:t>Evitar las fracturas</a:t>
            </a:r>
          </a:p>
          <a:p>
            <a:pPr marL="457200" indent="-457200">
              <a:lnSpc>
                <a:spcPct val="150000"/>
              </a:lnSpc>
              <a:buClr>
                <a:schemeClr val="accent1"/>
              </a:buClr>
              <a:buFont typeface="Arial"/>
              <a:buChar char="•"/>
            </a:pPr>
            <a:r>
              <a:rPr lang="es-ES" sz="2800" dirty="0" smtClean="0">
                <a:solidFill>
                  <a:srgbClr val="2F3C61"/>
                </a:solidFill>
                <a:latin typeface="Comic Sans MS"/>
                <a:cs typeface="Comic Sans MS"/>
              </a:rPr>
              <a:t>Evitar la </a:t>
            </a:r>
            <a:r>
              <a:rPr lang="es-ES" sz="2800" dirty="0" err="1" smtClean="0">
                <a:solidFill>
                  <a:srgbClr val="2F3C61"/>
                </a:solidFill>
                <a:latin typeface="Comic Sans MS"/>
                <a:cs typeface="Comic Sans MS"/>
              </a:rPr>
              <a:t>hipercalcemia</a:t>
            </a:r>
            <a:endParaRPr lang="es-ES" sz="2800" dirty="0" smtClean="0">
              <a:solidFill>
                <a:srgbClr val="2F3C61"/>
              </a:solidFill>
              <a:latin typeface="Comic Sans MS"/>
              <a:cs typeface="Comic Sans MS"/>
            </a:endParaRPr>
          </a:p>
          <a:p>
            <a:pPr marL="457200" indent="-457200">
              <a:lnSpc>
                <a:spcPct val="150000"/>
              </a:lnSpc>
              <a:buClr>
                <a:schemeClr val="accent1"/>
              </a:buClr>
              <a:buFont typeface="Arial"/>
              <a:buChar char="•"/>
            </a:pPr>
            <a:r>
              <a:rPr lang="es-ES" sz="2800" dirty="0" smtClean="0">
                <a:solidFill>
                  <a:srgbClr val="2F3C61"/>
                </a:solidFill>
                <a:latin typeface="Comic Sans MS"/>
                <a:cs typeface="Comic Sans MS"/>
              </a:rPr>
              <a:t>Evitar la cirugía</a:t>
            </a:r>
          </a:p>
          <a:p>
            <a:pPr marL="457200" indent="-457200">
              <a:lnSpc>
                <a:spcPct val="150000"/>
              </a:lnSpc>
              <a:buClr>
                <a:schemeClr val="accent1"/>
              </a:buClr>
              <a:buFont typeface="Arial"/>
              <a:buChar char="•"/>
            </a:pPr>
            <a:r>
              <a:rPr lang="es-ES" sz="2800" dirty="0" smtClean="0">
                <a:solidFill>
                  <a:srgbClr val="2F3C61"/>
                </a:solidFill>
                <a:latin typeface="Comic Sans MS"/>
                <a:cs typeface="Comic Sans MS"/>
              </a:rPr>
              <a:t>Evitar las complicaciones neurológicas</a:t>
            </a:r>
          </a:p>
          <a:p>
            <a:pPr marL="457200" indent="-457200">
              <a:lnSpc>
                <a:spcPct val="150000"/>
              </a:lnSpc>
              <a:buClr>
                <a:schemeClr val="accent1"/>
              </a:buClr>
              <a:buFont typeface="Arial"/>
              <a:buChar char="•"/>
            </a:pPr>
            <a:r>
              <a:rPr lang="es-ES" sz="2800" dirty="0" smtClean="0">
                <a:solidFill>
                  <a:srgbClr val="2F3C61"/>
                </a:solidFill>
                <a:latin typeface="Comic Sans MS"/>
                <a:cs typeface="Comic Sans MS"/>
              </a:rPr>
              <a:t>Aumentar la supervivencia</a:t>
            </a:r>
            <a:endParaRPr lang="es-ES" sz="2800" dirty="0">
              <a:solidFill>
                <a:srgbClr val="2F3C61"/>
              </a:solidFill>
              <a:latin typeface="Comic Sans MS"/>
              <a:cs typeface="Comic Sans MS"/>
            </a:endParaRPr>
          </a:p>
        </p:txBody>
      </p:sp>
    </p:spTree>
    <p:extLst>
      <p:ext uri="{BB962C8B-B14F-4D97-AF65-F5344CB8AC3E}">
        <p14:creationId xmlns:p14="http://schemas.microsoft.com/office/powerpoint/2010/main" val="297475689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839" y="121765"/>
            <a:ext cx="8229600" cy="509449"/>
          </a:xfrm>
        </p:spPr>
        <p:txBody>
          <a:bodyPr/>
          <a:lstStyle/>
          <a:p>
            <a:r>
              <a:rPr lang="en-US" sz="2800" dirty="0" err="1" smtClean="0">
                <a:solidFill>
                  <a:schemeClr val="accent1"/>
                </a:solidFill>
              </a:rPr>
              <a:t>Tratamiento</a:t>
            </a:r>
            <a:r>
              <a:rPr lang="en-US" sz="2800" dirty="0" smtClean="0">
                <a:solidFill>
                  <a:schemeClr val="accent1"/>
                </a:solidFill>
              </a:rPr>
              <a:t> de </a:t>
            </a:r>
            <a:r>
              <a:rPr lang="en-US" sz="2800" dirty="0" err="1" smtClean="0">
                <a:solidFill>
                  <a:schemeClr val="accent1"/>
                </a:solidFill>
              </a:rPr>
              <a:t>las</a:t>
            </a:r>
            <a:r>
              <a:rPr lang="en-US" sz="2800" dirty="0" smtClean="0">
                <a:solidFill>
                  <a:schemeClr val="accent1"/>
                </a:solidFill>
              </a:rPr>
              <a:t> </a:t>
            </a:r>
            <a:r>
              <a:rPr lang="en-US" sz="2800" dirty="0" err="1" smtClean="0">
                <a:solidFill>
                  <a:schemeClr val="accent1"/>
                </a:solidFill>
              </a:rPr>
              <a:t>Mtx</a:t>
            </a:r>
            <a:r>
              <a:rPr lang="en-US" sz="2800" dirty="0" smtClean="0">
                <a:solidFill>
                  <a:schemeClr val="accent1"/>
                </a:solidFill>
              </a:rPr>
              <a:t> </a:t>
            </a:r>
            <a:r>
              <a:rPr lang="en-US" sz="2800" dirty="0" err="1" smtClean="0">
                <a:solidFill>
                  <a:schemeClr val="accent1"/>
                </a:solidFill>
              </a:rPr>
              <a:t>óseas</a:t>
            </a:r>
            <a:endParaRPr lang="en-US" sz="2800" dirty="0">
              <a:solidFill>
                <a:schemeClr val="accent1"/>
              </a:solidFill>
            </a:endParaRPr>
          </a:p>
        </p:txBody>
      </p:sp>
      <p:sp>
        <p:nvSpPr>
          <p:cNvPr id="5" name="TextBox 9"/>
          <p:cNvSpPr txBox="1">
            <a:spLocks noChangeArrowheads="1"/>
          </p:cNvSpPr>
          <p:nvPr/>
        </p:nvSpPr>
        <p:spPr bwMode="auto">
          <a:xfrm>
            <a:off x="-3175" y="6621463"/>
            <a:ext cx="8893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000" dirty="0" smtClean="0">
                <a:latin typeface="Comic Sans MS"/>
                <a:cs typeface="Comic Sans MS"/>
              </a:rPr>
              <a:t>Coleman et al Ann </a:t>
            </a:r>
            <a:r>
              <a:rPr lang="en-US" sz="1000" dirty="0" err="1" smtClean="0">
                <a:latin typeface="Comic Sans MS"/>
                <a:cs typeface="Comic Sans MS"/>
              </a:rPr>
              <a:t>Oncol</a:t>
            </a:r>
            <a:r>
              <a:rPr lang="en-US" sz="1000" dirty="0" smtClean="0">
                <a:latin typeface="Comic Sans MS"/>
                <a:cs typeface="Comic Sans MS"/>
              </a:rPr>
              <a:t> 2014</a:t>
            </a:r>
            <a:endParaRPr lang="en-US" sz="1000" dirty="0">
              <a:latin typeface="Comic Sans MS"/>
              <a:cs typeface="Comic Sans MS"/>
            </a:endParaRPr>
          </a:p>
        </p:txBody>
      </p:sp>
      <p:sp>
        <p:nvSpPr>
          <p:cNvPr id="6" name="Rectangle 5"/>
          <p:cNvSpPr/>
          <p:nvPr/>
        </p:nvSpPr>
        <p:spPr>
          <a:xfrm>
            <a:off x="457200" y="887654"/>
            <a:ext cx="8229600" cy="368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fontAlgn="auto">
              <a:spcBef>
                <a:spcPts val="0"/>
              </a:spcBef>
              <a:spcAft>
                <a:spcPts val="0"/>
              </a:spcAft>
              <a:defRPr/>
            </a:pPr>
            <a:r>
              <a:rPr lang="en-US" dirty="0" smtClean="0">
                <a:latin typeface="Comic Sans MS"/>
                <a:cs typeface="Comic Sans MS"/>
              </a:rPr>
              <a:t>RADIOTERAPIA</a:t>
            </a:r>
            <a:endParaRPr lang="en-US" dirty="0">
              <a:latin typeface="Comic Sans MS"/>
              <a:cs typeface="Comic Sans MS"/>
            </a:endParaRPr>
          </a:p>
        </p:txBody>
      </p:sp>
      <p:sp>
        <p:nvSpPr>
          <p:cNvPr id="9" name="4 CuadroTexto"/>
          <p:cNvSpPr txBox="1">
            <a:spLocks noChangeArrowheads="1"/>
          </p:cNvSpPr>
          <p:nvPr/>
        </p:nvSpPr>
        <p:spPr bwMode="auto">
          <a:xfrm>
            <a:off x="457200" y="1524000"/>
            <a:ext cx="8153400" cy="5001369"/>
          </a:xfrm>
          <a:prstGeom prst="rect">
            <a:avLst/>
          </a:prstGeom>
          <a:noFill/>
          <a:ln w="9525">
            <a:noFill/>
            <a:miter lim="800000"/>
            <a:headEnd/>
            <a:tailEnd/>
          </a:ln>
        </p:spPr>
        <p:txBody>
          <a:bodyPr>
            <a:spAutoFit/>
          </a:bodyPr>
          <a:lstStyle/>
          <a:p>
            <a:pPr marL="457200" indent="-457200">
              <a:spcAft>
                <a:spcPts val="600"/>
              </a:spcAft>
              <a:buClr>
                <a:schemeClr val="accent1"/>
              </a:buClr>
              <a:buFont typeface="Arial"/>
              <a:buChar char="•"/>
            </a:pPr>
            <a:r>
              <a:rPr lang="es-ES" sz="2400" dirty="0">
                <a:latin typeface="Comic Sans MS"/>
                <a:cs typeface="Comic Sans MS"/>
              </a:rPr>
              <a:t>Muy eficaz para aliviar el dolor </a:t>
            </a:r>
            <a:r>
              <a:rPr lang="es-ES" sz="2400" dirty="0" smtClean="0">
                <a:latin typeface="Comic Sans MS"/>
                <a:cs typeface="Comic Sans MS"/>
              </a:rPr>
              <a:t>por  metástasis </a:t>
            </a:r>
            <a:r>
              <a:rPr lang="es-ES" sz="2400" dirty="0">
                <a:latin typeface="Comic Sans MS"/>
                <a:cs typeface="Comic Sans MS"/>
              </a:rPr>
              <a:t>óseas:</a:t>
            </a:r>
          </a:p>
          <a:p>
            <a:pPr marL="914400" lvl="1" indent="-457200">
              <a:spcAft>
                <a:spcPts val="600"/>
              </a:spcAft>
              <a:buClr>
                <a:schemeClr val="accent1"/>
              </a:buClr>
              <a:buFont typeface="Arial"/>
              <a:buChar char="•"/>
            </a:pPr>
            <a:r>
              <a:rPr lang="es-ES" sz="2000" dirty="0" smtClean="0">
                <a:latin typeface="Comic Sans MS"/>
                <a:cs typeface="Comic Sans MS"/>
              </a:rPr>
              <a:t>erradicación </a:t>
            </a:r>
            <a:r>
              <a:rPr lang="es-ES" sz="2000" dirty="0">
                <a:latin typeface="Comic Sans MS"/>
                <a:cs typeface="Comic Sans MS"/>
              </a:rPr>
              <a:t>en 50% de los casos</a:t>
            </a:r>
          </a:p>
          <a:p>
            <a:pPr marL="914400" lvl="1" indent="-457200">
              <a:spcAft>
                <a:spcPts val="600"/>
              </a:spcAft>
              <a:buClr>
                <a:schemeClr val="accent1"/>
              </a:buClr>
              <a:buFont typeface="Arial"/>
              <a:buChar char="•"/>
            </a:pPr>
            <a:r>
              <a:rPr lang="es-ES" sz="2000" dirty="0">
                <a:latin typeface="Comic Sans MS"/>
                <a:cs typeface="Comic Sans MS"/>
              </a:rPr>
              <a:t>mejoría en un 30% </a:t>
            </a:r>
            <a:r>
              <a:rPr lang="es-ES" sz="2000" dirty="0" smtClean="0">
                <a:latin typeface="Comic Sans MS"/>
                <a:cs typeface="Comic Sans MS"/>
              </a:rPr>
              <a:t>adicional</a:t>
            </a:r>
            <a:endParaRPr lang="es-ES" sz="2000" dirty="0">
              <a:latin typeface="Comic Sans MS"/>
              <a:cs typeface="Comic Sans MS"/>
            </a:endParaRPr>
          </a:p>
          <a:p>
            <a:pPr marL="457200" indent="-457200">
              <a:spcAft>
                <a:spcPts val="600"/>
              </a:spcAft>
              <a:buClr>
                <a:schemeClr val="accent1"/>
              </a:buClr>
              <a:buFont typeface="Arial"/>
              <a:buChar char="•"/>
            </a:pPr>
            <a:r>
              <a:rPr lang="es-ES" sz="2400" dirty="0">
                <a:latin typeface="Comic Sans MS"/>
                <a:cs typeface="Comic Sans MS"/>
              </a:rPr>
              <a:t>Más eficaz en cáncer de mama, menos en cáncer </a:t>
            </a:r>
            <a:r>
              <a:rPr lang="es-ES" sz="2400" dirty="0" smtClean="0">
                <a:latin typeface="Comic Sans MS"/>
                <a:cs typeface="Comic Sans MS"/>
              </a:rPr>
              <a:t>renal</a:t>
            </a:r>
          </a:p>
          <a:p>
            <a:pPr marL="457200" indent="-457200">
              <a:spcAft>
                <a:spcPts val="600"/>
              </a:spcAft>
              <a:buClr>
                <a:schemeClr val="accent1"/>
              </a:buClr>
              <a:buFont typeface="Arial"/>
              <a:buChar char="•"/>
            </a:pPr>
            <a:r>
              <a:rPr lang="es-ES" sz="2400" dirty="0">
                <a:latin typeface="Comic Sans MS"/>
                <a:cs typeface="Comic Sans MS"/>
              </a:rPr>
              <a:t>T</a:t>
            </a:r>
            <a:r>
              <a:rPr lang="es-ES" sz="2400" dirty="0" smtClean="0">
                <a:latin typeface="Comic Sans MS"/>
                <a:cs typeface="Comic Sans MS"/>
              </a:rPr>
              <a:t>ratamiento </a:t>
            </a:r>
            <a:r>
              <a:rPr lang="es-ES" sz="2400" dirty="0">
                <a:latin typeface="Comic Sans MS"/>
                <a:cs typeface="Comic Sans MS"/>
              </a:rPr>
              <a:t>paliativo </a:t>
            </a:r>
            <a:r>
              <a:rPr lang="es-ES" sz="2400" dirty="0" err="1">
                <a:latin typeface="Comic Sans MS"/>
                <a:cs typeface="Comic Sans MS"/>
              </a:rPr>
              <a:t>más</a:t>
            </a:r>
            <a:r>
              <a:rPr lang="es-ES" sz="2400" dirty="0">
                <a:latin typeface="Comic Sans MS"/>
                <a:cs typeface="Comic Sans MS"/>
              </a:rPr>
              <a:t> utilizado en </a:t>
            </a:r>
            <a:r>
              <a:rPr lang="es-ES" sz="2400" dirty="0" err="1">
                <a:latin typeface="Comic Sans MS"/>
                <a:cs typeface="Comic Sans MS"/>
              </a:rPr>
              <a:t>metástasis</a:t>
            </a:r>
            <a:r>
              <a:rPr lang="es-ES" sz="2400" dirty="0">
                <a:latin typeface="Comic Sans MS"/>
                <a:cs typeface="Comic Sans MS"/>
              </a:rPr>
              <a:t> </a:t>
            </a:r>
            <a:r>
              <a:rPr lang="es-ES" sz="2400" dirty="0" err="1">
                <a:latin typeface="Comic Sans MS"/>
                <a:cs typeface="Comic Sans MS"/>
              </a:rPr>
              <a:t>óseas</a:t>
            </a:r>
            <a:r>
              <a:rPr lang="es-ES" sz="2400" dirty="0">
                <a:latin typeface="Comic Sans MS"/>
                <a:cs typeface="Comic Sans MS"/>
              </a:rPr>
              <a:t> y es de </a:t>
            </a:r>
            <a:r>
              <a:rPr lang="es-ES" sz="2400" dirty="0" err="1">
                <a:latin typeface="Comic Sans MS"/>
                <a:cs typeface="Comic Sans MS"/>
              </a:rPr>
              <a:t>elección</a:t>
            </a:r>
            <a:r>
              <a:rPr lang="es-ES" sz="2400" dirty="0">
                <a:latin typeface="Comic Sans MS"/>
                <a:cs typeface="Comic Sans MS"/>
              </a:rPr>
              <a:t> para </a:t>
            </a:r>
            <a:r>
              <a:rPr lang="es-ES" sz="2400" dirty="0" err="1">
                <a:latin typeface="Comic Sans MS"/>
                <a:cs typeface="Comic Sans MS"/>
              </a:rPr>
              <a:t>metástasis</a:t>
            </a:r>
            <a:r>
              <a:rPr lang="es-ES" sz="2400" dirty="0">
                <a:latin typeface="Comic Sans MS"/>
                <a:cs typeface="Comic Sans MS"/>
              </a:rPr>
              <a:t> </a:t>
            </a:r>
            <a:r>
              <a:rPr lang="es-ES" sz="2400" dirty="0" err="1">
                <a:latin typeface="Comic Sans MS"/>
                <a:cs typeface="Comic Sans MS"/>
              </a:rPr>
              <a:t>óseas</a:t>
            </a:r>
            <a:r>
              <a:rPr lang="es-ES" sz="2400" dirty="0">
                <a:latin typeface="Comic Sans MS"/>
                <a:cs typeface="Comic Sans MS"/>
              </a:rPr>
              <a:t> dolorosas </a:t>
            </a:r>
            <a:r>
              <a:rPr lang="es-ES" sz="2400" dirty="0" err="1">
                <a:latin typeface="Comic Sans MS"/>
                <a:cs typeface="Comic Sans MS"/>
              </a:rPr>
              <a:t>líticas</a:t>
            </a:r>
            <a:r>
              <a:rPr lang="es-ES" sz="2400" dirty="0">
                <a:latin typeface="Comic Sans MS"/>
                <a:cs typeface="Comic Sans MS"/>
              </a:rPr>
              <a:t> sin riesgo de fractura a corto plazo </a:t>
            </a:r>
          </a:p>
          <a:p>
            <a:pPr marL="457200" indent="-457200">
              <a:spcAft>
                <a:spcPts val="600"/>
              </a:spcAft>
              <a:buClr>
                <a:schemeClr val="accent1"/>
              </a:buClr>
              <a:buFont typeface="Arial"/>
              <a:buChar char="•"/>
            </a:pPr>
            <a:r>
              <a:rPr lang="es-ES" sz="2400" dirty="0">
                <a:latin typeface="Comic Sans MS"/>
                <a:cs typeface="Comic Sans MS"/>
              </a:rPr>
              <a:t>Útil para tratar y prevenir la compresión medular</a:t>
            </a:r>
          </a:p>
          <a:p>
            <a:pPr marL="457200" indent="-457200">
              <a:spcAft>
                <a:spcPts val="600"/>
              </a:spcAft>
              <a:buClr>
                <a:schemeClr val="accent1"/>
              </a:buClr>
              <a:buFont typeface="Arial"/>
              <a:buChar char="•"/>
            </a:pPr>
            <a:r>
              <a:rPr lang="es-ES" sz="2400" dirty="0">
                <a:latin typeface="Comic Sans MS"/>
                <a:cs typeface="Comic Sans MS"/>
              </a:rPr>
              <a:t>Eficaz para evitar complicaciones</a:t>
            </a:r>
          </a:p>
          <a:p>
            <a:pPr marL="457200" indent="-457200">
              <a:spcAft>
                <a:spcPts val="600"/>
              </a:spcAft>
              <a:buClr>
                <a:schemeClr val="accent1"/>
              </a:buClr>
              <a:buFont typeface="Arial"/>
              <a:buChar char="•"/>
            </a:pPr>
            <a:endParaRPr lang="es-ES" sz="2800" dirty="0">
              <a:latin typeface="Comic Sans MS"/>
              <a:cs typeface="Comic Sans MS"/>
            </a:endParaRPr>
          </a:p>
        </p:txBody>
      </p:sp>
    </p:spTree>
    <p:extLst>
      <p:ext uri="{BB962C8B-B14F-4D97-AF65-F5344CB8AC3E}">
        <p14:creationId xmlns:p14="http://schemas.microsoft.com/office/powerpoint/2010/main" val="131458172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839" y="121765"/>
            <a:ext cx="8229600" cy="509449"/>
          </a:xfrm>
        </p:spPr>
        <p:txBody>
          <a:bodyPr/>
          <a:lstStyle/>
          <a:p>
            <a:r>
              <a:rPr lang="en-US" sz="2800" dirty="0" err="1" smtClean="0">
                <a:solidFill>
                  <a:schemeClr val="accent1"/>
                </a:solidFill>
              </a:rPr>
              <a:t>Tratamiento</a:t>
            </a:r>
            <a:r>
              <a:rPr lang="en-US" sz="2800" dirty="0" smtClean="0">
                <a:solidFill>
                  <a:schemeClr val="accent1"/>
                </a:solidFill>
              </a:rPr>
              <a:t> de </a:t>
            </a:r>
            <a:r>
              <a:rPr lang="en-US" sz="2800" dirty="0" err="1" smtClean="0">
                <a:solidFill>
                  <a:schemeClr val="accent1"/>
                </a:solidFill>
              </a:rPr>
              <a:t>las</a:t>
            </a:r>
            <a:r>
              <a:rPr lang="en-US" sz="2800" dirty="0" smtClean="0">
                <a:solidFill>
                  <a:schemeClr val="accent1"/>
                </a:solidFill>
              </a:rPr>
              <a:t> </a:t>
            </a:r>
            <a:r>
              <a:rPr lang="en-US" sz="2800" dirty="0" err="1" smtClean="0">
                <a:solidFill>
                  <a:schemeClr val="accent1"/>
                </a:solidFill>
              </a:rPr>
              <a:t>Mtx</a:t>
            </a:r>
            <a:r>
              <a:rPr lang="en-US" sz="2800" dirty="0" smtClean="0">
                <a:solidFill>
                  <a:schemeClr val="accent1"/>
                </a:solidFill>
              </a:rPr>
              <a:t> </a:t>
            </a:r>
            <a:r>
              <a:rPr lang="en-US" sz="2800" dirty="0" err="1" smtClean="0">
                <a:solidFill>
                  <a:schemeClr val="accent1"/>
                </a:solidFill>
              </a:rPr>
              <a:t>óseas</a:t>
            </a:r>
            <a:endParaRPr lang="en-US" sz="2800" dirty="0">
              <a:solidFill>
                <a:schemeClr val="accent1"/>
              </a:solidFill>
            </a:endParaRPr>
          </a:p>
        </p:txBody>
      </p:sp>
      <p:sp>
        <p:nvSpPr>
          <p:cNvPr id="5" name="TextBox 9"/>
          <p:cNvSpPr txBox="1">
            <a:spLocks noChangeArrowheads="1"/>
          </p:cNvSpPr>
          <p:nvPr/>
        </p:nvSpPr>
        <p:spPr bwMode="auto">
          <a:xfrm>
            <a:off x="-3175" y="6621463"/>
            <a:ext cx="8893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000" dirty="0" smtClean="0">
                <a:latin typeface="Comic Sans MS"/>
                <a:cs typeface="Comic Sans MS"/>
              </a:rPr>
              <a:t>Manual </a:t>
            </a:r>
            <a:r>
              <a:rPr lang="en-US" sz="1000" dirty="0" err="1" smtClean="0">
                <a:latin typeface="Comic Sans MS"/>
                <a:cs typeface="Comic Sans MS"/>
              </a:rPr>
              <a:t>Oncología</a:t>
            </a:r>
            <a:r>
              <a:rPr lang="en-US" sz="1000" dirty="0" smtClean="0">
                <a:latin typeface="Comic Sans MS"/>
                <a:cs typeface="Comic Sans MS"/>
              </a:rPr>
              <a:t> RT de SEOR 2013</a:t>
            </a:r>
            <a:endParaRPr lang="en-US" sz="1000" dirty="0">
              <a:latin typeface="Comic Sans MS"/>
              <a:cs typeface="Comic Sans MS"/>
            </a:endParaRPr>
          </a:p>
        </p:txBody>
      </p:sp>
      <p:sp>
        <p:nvSpPr>
          <p:cNvPr id="6" name="Rectangle 5"/>
          <p:cNvSpPr/>
          <p:nvPr/>
        </p:nvSpPr>
        <p:spPr>
          <a:xfrm>
            <a:off x="457200" y="887654"/>
            <a:ext cx="8229600" cy="368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fontAlgn="auto">
              <a:spcBef>
                <a:spcPts val="0"/>
              </a:spcBef>
              <a:spcAft>
                <a:spcPts val="0"/>
              </a:spcAft>
              <a:defRPr/>
            </a:pPr>
            <a:r>
              <a:rPr lang="en-US" dirty="0" smtClean="0">
                <a:latin typeface="Comic Sans MS"/>
                <a:cs typeface="Comic Sans MS"/>
              </a:rPr>
              <a:t>RADIOTERAPIA</a:t>
            </a:r>
            <a:endParaRPr lang="en-US" dirty="0">
              <a:latin typeface="Comic Sans MS"/>
              <a:cs typeface="Comic Sans MS"/>
            </a:endParaRPr>
          </a:p>
        </p:txBody>
      </p:sp>
      <p:sp>
        <p:nvSpPr>
          <p:cNvPr id="9" name="4 CuadroTexto"/>
          <p:cNvSpPr txBox="1">
            <a:spLocks noChangeArrowheads="1"/>
          </p:cNvSpPr>
          <p:nvPr/>
        </p:nvSpPr>
        <p:spPr bwMode="auto">
          <a:xfrm>
            <a:off x="455248" y="1373182"/>
            <a:ext cx="8153400" cy="4909036"/>
          </a:xfrm>
          <a:prstGeom prst="rect">
            <a:avLst/>
          </a:prstGeom>
          <a:noFill/>
          <a:ln w="9525">
            <a:noFill/>
            <a:miter lim="800000"/>
            <a:headEnd/>
            <a:tailEnd/>
          </a:ln>
        </p:spPr>
        <p:txBody>
          <a:bodyPr>
            <a:spAutoFit/>
          </a:bodyPr>
          <a:lstStyle/>
          <a:p>
            <a:pPr marL="457200" indent="-457200">
              <a:spcAft>
                <a:spcPts val="600"/>
              </a:spcAft>
              <a:buClr>
                <a:schemeClr val="accent1"/>
              </a:buClr>
              <a:buFont typeface="Arial"/>
              <a:buChar char="•"/>
            </a:pPr>
            <a:r>
              <a:rPr lang="es-ES" sz="2000" dirty="0">
                <a:latin typeface="Comic Sans MS"/>
                <a:cs typeface="Comic Sans MS"/>
              </a:rPr>
              <a:t>M</a:t>
            </a:r>
            <a:r>
              <a:rPr lang="es-ES" sz="2000" dirty="0" smtClean="0">
                <a:latin typeface="Comic Sans MS"/>
                <a:cs typeface="Comic Sans MS"/>
              </a:rPr>
              <a:t>ecanismo de acción: necrosis </a:t>
            </a:r>
            <a:r>
              <a:rPr lang="es-ES" sz="2000" dirty="0">
                <a:latin typeface="Comic Sans MS"/>
                <a:cs typeface="Comic Sans MS"/>
              </a:rPr>
              <a:t>de la </a:t>
            </a:r>
            <a:r>
              <a:rPr lang="es-ES" sz="2000" dirty="0" err="1">
                <a:latin typeface="Comic Sans MS"/>
                <a:cs typeface="Comic Sans MS"/>
              </a:rPr>
              <a:t>célula</a:t>
            </a:r>
            <a:r>
              <a:rPr lang="es-ES" sz="2000" dirty="0">
                <a:latin typeface="Comic Sans MS"/>
                <a:cs typeface="Comic Sans MS"/>
              </a:rPr>
              <a:t> </a:t>
            </a:r>
            <a:r>
              <a:rPr lang="es-ES" sz="2000" dirty="0" smtClean="0">
                <a:latin typeface="Comic Sans MS"/>
                <a:cs typeface="Comic Sans MS"/>
              </a:rPr>
              <a:t>tumoral</a:t>
            </a:r>
            <a:r>
              <a:rPr lang="es-ES" sz="2000" dirty="0">
                <a:latin typeface="Comic Sans MS"/>
                <a:cs typeface="Comic Sans MS"/>
              </a:rPr>
              <a:t> </a:t>
            </a:r>
            <a:r>
              <a:rPr lang="es-ES" sz="2000" dirty="0" smtClean="0">
                <a:latin typeface="Comic Sans MS"/>
                <a:cs typeface="Comic Sans MS"/>
                <a:sym typeface="Wingdings"/>
              </a:rPr>
              <a:t> </a:t>
            </a:r>
            <a:r>
              <a:rPr lang="es-ES" sz="2000" dirty="0" smtClean="0">
                <a:latin typeface="Comic Sans MS"/>
                <a:cs typeface="Comic Sans MS"/>
              </a:rPr>
              <a:t>esclerosis </a:t>
            </a:r>
            <a:r>
              <a:rPr lang="es-ES" sz="2000" dirty="0" smtClean="0">
                <a:latin typeface="Comic Sans MS"/>
                <a:cs typeface="Comic Sans MS"/>
                <a:sym typeface="Wingdings"/>
              </a:rPr>
              <a:t> </a:t>
            </a:r>
            <a:r>
              <a:rPr lang="es-ES" sz="2000" dirty="0" smtClean="0">
                <a:latin typeface="Comic Sans MS"/>
                <a:cs typeface="Comic Sans MS"/>
              </a:rPr>
              <a:t>alivio </a:t>
            </a:r>
            <a:r>
              <a:rPr lang="es-ES" sz="2000" dirty="0">
                <a:latin typeface="Comic Sans MS"/>
                <a:cs typeface="Comic Sans MS"/>
              </a:rPr>
              <a:t>de la </a:t>
            </a:r>
            <a:r>
              <a:rPr lang="es-ES" sz="2000" dirty="0" err="1">
                <a:latin typeface="Comic Sans MS"/>
                <a:cs typeface="Comic Sans MS"/>
              </a:rPr>
              <a:t>sintomatología</a:t>
            </a:r>
            <a:r>
              <a:rPr lang="es-ES" sz="2000" dirty="0">
                <a:latin typeface="Comic Sans MS"/>
                <a:cs typeface="Comic Sans MS"/>
              </a:rPr>
              <a:t> </a:t>
            </a:r>
            <a:r>
              <a:rPr lang="es-ES" sz="2000" dirty="0" smtClean="0">
                <a:latin typeface="Comic Sans MS"/>
                <a:cs typeface="Comic Sans MS"/>
              </a:rPr>
              <a:t>dolorosa</a:t>
            </a:r>
            <a:endParaRPr lang="es-ES" sz="2000" dirty="0">
              <a:latin typeface="Comic Sans MS"/>
              <a:cs typeface="Comic Sans MS"/>
            </a:endParaRPr>
          </a:p>
          <a:p>
            <a:pPr marL="457200" indent="-457200">
              <a:spcAft>
                <a:spcPts val="600"/>
              </a:spcAft>
              <a:buClr>
                <a:schemeClr val="accent1"/>
              </a:buClr>
              <a:buFont typeface="Arial"/>
              <a:buChar char="•"/>
            </a:pPr>
            <a:r>
              <a:rPr lang="es-ES" sz="2000" dirty="0" smtClean="0">
                <a:latin typeface="Comic Sans MS"/>
                <a:cs typeface="Comic Sans MS"/>
              </a:rPr>
              <a:t>RT externa </a:t>
            </a:r>
            <a:r>
              <a:rPr lang="es-ES" sz="2000" dirty="0">
                <a:latin typeface="Comic Sans MS"/>
                <a:cs typeface="Comic Sans MS"/>
              </a:rPr>
              <a:t>consigue un alivio del dolor en el 80-90 % de los pacientes, y en el 55-60 % de ellos el efecto se mantiene durante al menos un </a:t>
            </a:r>
            <a:r>
              <a:rPr lang="es-ES" sz="2000" dirty="0" err="1" smtClean="0">
                <a:latin typeface="Comic Sans MS"/>
                <a:cs typeface="Comic Sans MS"/>
              </a:rPr>
              <a:t>año</a:t>
            </a:r>
            <a:endParaRPr lang="es-ES" sz="2000" dirty="0" smtClean="0">
              <a:latin typeface="Comic Sans MS"/>
              <a:cs typeface="Comic Sans MS"/>
            </a:endParaRPr>
          </a:p>
          <a:p>
            <a:pPr marL="457200" indent="-457200">
              <a:spcAft>
                <a:spcPts val="600"/>
              </a:spcAft>
              <a:buClr>
                <a:schemeClr val="accent1"/>
              </a:buClr>
              <a:buFont typeface="Arial"/>
              <a:buChar char="•"/>
            </a:pPr>
            <a:r>
              <a:rPr lang="es-ES" sz="2000" dirty="0" smtClean="0">
                <a:latin typeface="Comic Sans MS"/>
                <a:cs typeface="Comic Sans MS"/>
              </a:rPr>
              <a:t>RT se </a:t>
            </a:r>
            <a:r>
              <a:rPr lang="es-ES" sz="2000" dirty="0">
                <a:latin typeface="Comic Sans MS"/>
                <a:cs typeface="Comic Sans MS"/>
              </a:rPr>
              <a:t>administra sobre el hueso afectado </a:t>
            </a:r>
            <a:r>
              <a:rPr lang="es-ES" sz="2000" dirty="0" smtClean="0">
                <a:latin typeface="Comic Sans MS"/>
                <a:cs typeface="Comic Sans MS"/>
              </a:rPr>
              <a:t>con </a:t>
            </a:r>
            <a:r>
              <a:rPr lang="es-ES" sz="2000" dirty="0" err="1">
                <a:latin typeface="Comic Sans MS"/>
                <a:cs typeface="Comic Sans MS"/>
              </a:rPr>
              <a:t>márgenes</a:t>
            </a:r>
            <a:r>
              <a:rPr lang="es-ES" sz="2000" dirty="0">
                <a:latin typeface="Comic Sans MS"/>
                <a:cs typeface="Comic Sans MS"/>
              </a:rPr>
              <a:t> variables en </a:t>
            </a:r>
            <a:r>
              <a:rPr lang="es-ES" sz="2000" dirty="0" err="1">
                <a:latin typeface="Comic Sans MS"/>
                <a:cs typeface="Comic Sans MS"/>
              </a:rPr>
              <a:t>función</a:t>
            </a:r>
            <a:r>
              <a:rPr lang="es-ES" sz="2000" dirty="0">
                <a:latin typeface="Comic Sans MS"/>
                <a:cs typeface="Comic Sans MS"/>
              </a:rPr>
              <a:t> de la </a:t>
            </a:r>
            <a:r>
              <a:rPr lang="es-ES" sz="2000" dirty="0" err="1">
                <a:latin typeface="Comic Sans MS"/>
                <a:cs typeface="Comic Sans MS"/>
              </a:rPr>
              <a:t>localización</a:t>
            </a:r>
            <a:r>
              <a:rPr lang="es-ES" sz="2000" dirty="0">
                <a:latin typeface="Comic Sans MS"/>
                <a:cs typeface="Comic Sans MS"/>
              </a:rPr>
              <a:t> de la </a:t>
            </a:r>
            <a:r>
              <a:rPr lang="es-ES" sz="2000" dirty="0" err="1">
                <a:latin typeface="Comic Sans MS"/>
                <a:cs typeface="Comic Sans MS"/>
              </a:rPr>
              <a:t>lesión</a:t>
            </a:r>
            <a:r>
              <a:rPr lang="es-ES" sz="2000" dirty="0">
                <a:latin typeface="Comic Sans MS"/>
                <a:cs typeface="Comic Sans MS"/>
              </a:rPr>
              <a:t> y del tipo de </a:t>
            </a:r>
            <a:r>
              <a:rPr lang="es-ES" sz="2000" dirty="0" smtClean="0">
                <a:latin typeface="Comic Sans MS"/>
                <a:cs typeface="Comic Sans MS"/>
              </a:rPr>
              <a:t>tumor</a:t>
            </a:r>
          </a:p>
          <a:p>
            <a:pPr marL="457200" indent="-457200">
              <a:spcAft>
                <a:spcPts val="600"/>
              </a:spcAft>
              <a:buClr>
                <a:schemeClr val="accent1"/>
              </a:buClr>
              <a:buFont typeface="Arial"/>
              <a:buChar char="•"/>
            </a:pPr>
            <a:r>
              <a:rPr lang="es-ES" sz="2000" dirty="0" smtClean="0">
                <a:latin typeface="Comic Sans MS"/>
                <a:cs typeface="Comic Sans MS"/>
              </a:rPr>
              <a:t>Distintos </a:t>
            </a:r>
            <a:r>
              <a:rPr lang="es-ES" sz="2000" dirty="0">
                <a:latin typeface="Comic Sans MS"/>
                <a:cs typeface="Comic Sans MS"/>
              </a:rPr>
              <a:t>esquemas de tratamiento </a:t>
            </a:r>
            <a:r>
              <a:rPr lang="es-ES" sz="1400" dirty="0">
                <a:solidFill>
                  <a:schemeClr val="accent1"/>
                </a:solidFill>
                <a:latin typeface="Comic Sans MS"/>
                <a:cs typeface="Comic Sans MS"/>
              </a:rPr>
              <a:t>(15 fracciones de 275 </a:t>
            </a:r>
            <a:r>
              <a:rPr lang="es-ES" sz="1400" dirty="0" err="1">
                <a:solidFill>
                  <a:schemeClr val="accent1"/>
                </a:solidFill>
                <a:latin typeface="Comic Sans MS"/>
                <a:cs typeface="Comic Sans MS"/>
              </a:rPr>
              <a:t>cGy</a:t>
            </a:r>
            <a:r>
              <a:rPr lang="es-ES" sz="1400" dirty="0">
                <a:solidFill>
                  <a:schemeClr val="accent1"/>
                </a:solidFill>
                <a:latin typeface="Comic Sans MS"/>
                <a:cs typeface="Comic Sans MS"/>
              </a:rPr>
              <a:t>, 15 fracciones de 300 </a:t>
            </a:r>
            <a:r>
              <a:rPr lang="es-ES" sz="1400" dirty="0" err="1">
                <a:solidFill>
                  <a:schemeClr val="accent1"/>
                </a:solidFill>
                <a:latin typeface="Comic Sans MS"/>
                <a:cs typeface="Comic Sans MS"/>
              </a:rPr>
              <a:t>cGy</a:t>
            </a:r>
            <a:r>
              <a:rPr lang="es-ES" sz="1400" dirty="0">
                <a:solidFill>
                  <a:schemeClr val="accent1"/>
                </a:solidFill>
                <a:latin typeface="Comic Sans MS"/>
                <a:cs typeface="Comic Sans MS"/>
              </a:rPr>
              <a:t>, 10 fracciones de 300 </a:t>
            </a:r>
            <a:r>
              <a:rPr lang="es-ES" sz="1400" dirty="0" err="1">
                <a:solidFill>
                  <a:schemeClr val="accent1"/>
                </a:solidFill>
                <a:latin typeface="Comic Sans MS"/>
                <a:cs typeface="Comic Sans MS"/>
              </a:rPr>
              <a:t>cGy</a:t>
            </a:r>
            <a:r>
              <a:rPr lang="es-ES" sz="1400" dirty="0">
                <a:solidFill>
                  <a:schemeClr val="accent1"/>
                </a:solidFill>
                <a:latin typeface="Comic Sans MS"/>
                <a:cs typeface="Comic Sans MS"/>
              </a:rPr>
              <a:t>, 5 fracciones de 400 </a:t>
            </a:r>
            <a:r>
              <a:rPr lang="es-ES" sz="1400" dirty="0" err="1">
                <a:solidFill>
                  <a:schemeClr val="accent1"/>
                </a:solidFill>
                <a:latin typeface="Comic Sans MS"/>
                <a:cs typeface="Comic Sans MS"/>
              </a:rPr>
              <a:t>cGy</a:t>
            </a:r>
            <a:r>
              <a:rPr lang="es-ES" sz="1400" dirty="0">
                <a:solidFill>
                  <a:schemeClr val="accent1"/>
                </a:solidFill>
                <a:latin typeface="Comic Sans MS"/>
                <a:cs typeface="Comic Sans MS"/>
              </a:rPr>
              <a:t>, 5 fracciones de 500 </a:t>
            </a:r>
            <a:r>
              <a:rPr lang="es-ES" sz="1400" dirty="0" err="1">
                <a:solidFill>
                  <a:schemeClr val="accent1"/>
                </a:solidFill>
                <a:latin typeface="Comic Sans MS"/>
                <a:cs typeface="Comic Sans MS"/>
              </a:rPr>
              <a:t>cGy</a:t>
            </a:r>
            <a:r>
              <a:rPr lang="es-ES" sz="1600" dirty="0">
                <a:solidFill>
                  <a:schemeClr val="accent1"/>
                </a:solidFill>
                <a:latin typeface="Comic Sans MS"/>
                <a:cs typeface="Comic Sans MS"/>
              </a:rPr>
              <a:t>) </a:t>
            </a:r>
            <a:r>
              <a:rPr lang="es-ES" sz="2000" dirty="0">
                <a:latin typeface="Comic Sans MS"/>
                <a:cs typeface="Comic Sans MS"/>
              </a:rPr>
              <a:t>e incluso en </a:t>
            </a:r>
            <a:r>
              <a:rPr lang="es-ES" sz="2000" dirty="0" err="1">
                <a:latin typeface="Comic Sans MS"/>
                <a:cs typeface="Comic Sans MS"/>
              </a:rPr>
              <a:t>función</a:t>
            </a:r>
            <a:r>
              <a:rPr lang="es-ES" sz="2000" dirty="0">
                <a:latin typeface="Comic Sans MS"/>
                <a:cs typeface="Comic Sans MS"/>
              </a:rPr>
              <a:t> de la </a:t>
            </a:r>
            <a:r>
              <a:rPr lang="es-ES" sz="2000" dirty="0" err="1">
                <a:latin typeface="Comic Sans MS"/>
                <a:cs typeface="Comic Sans MS"/>
              </a:rPr>
              <a:t>localización</a:t>
            </a:r>
            <a:r>
              <a:rPr lang="es-ES" sz="2000" dirty="0">
                <a:latin typeface="Comic Sans MS"/>
                <a:cs typeface="Comic Sans MS"/>
              </a:rPr>
              <a:t> una </a:t>
            </a:r>
            <a:r>
              <a:rPr lang="es-ES" sz="2000" dirty="0" err="1">
                <a:latin typeface="Comic Sans MS"/>
                <a:cs typeface="Comic Sans MS"/>
              </a:rPr>
              <a:t>única</a:t>
            </a:r>
            <a:r>
              <a:rPr lang="es-ES" sz="2000" dirty="0">
                <a:latin typeface="Comic Sans MS"/>
                <a:cs typeface="Comic Sans MS"/>
              </a:rPr>
              <a:t> </a:t>
            </a:r>
            <a:r>
              <a:rPr lang="es-ES" sz="2000" dirty="0" err="1">
                <a:latin typeface="Comic Sans MS"/>
                <a:cs typeface="Comic Sans MS"/>
              </a:rPr>
              <a:t>sesión</a:t>
            </a:r>
            <a:r>
              <a:rPr lang="es-ES" sz="2000" dirty="0">
                <a:latin typeface="Comic Sans MS"/>
                <a:cs typeface="Comic Sans MS"/>
              </a:rPr>
              <a:t> de 8 Gy </a:t>
            </a:r>
            <a:r>
              <a:rPr lang="es-ES" dirty="0">
                <a:latin typeface="Comic Sans MS"/>
                <a:cs typeface="Comic Sans MS"/>
              </a:rPr>
              <a:t>(con alivio hasta en el 70 % del grupo estudiado</a:t>
            </a:r>
            <a:r>
              <a:rPr lang="es-ES" dirty="0" smtClean="0">
                <a:latin typeface="Comic Sans MS"/>
                <a:cs typeface="Comic Sans MS"/>
              </a:rPr>
              <a:t>) </a:t>
            </a:r>
            <a:r>
              <a:rPr lang="es-ES" sz="2000" dirty="0" smtClean="0">
                <a:latin typeface="Comic Sans MS"/>
                <a:cs typeface="Comic Sans MS"/>
                <a:sym typeface="Wingdings"/>
              </a:rPr>
              <a:t> NO </a:t>
            </a:r>
            <a:r>
              <a:rPr lang="es-ES" sz="2000" dirty="0" smtClean="0">
                <a:latin typeface="Comic Sans MS"/>
                <a:cs typeface="Comic Sans MS"/>
              </a:rPr>
              <a:t>diferencias </a:t>
            </a:r>
            <a:r>
              <a:rPr lang="es-ES" sz="2000" dirty="0">
                <a:latin typeface="Comic Sans MS"/>
                <a:cs typeface="Comic Sans MS"/>
              </a:rPr>
              <a:t>significativas en el control del dolor, </a:t>
            </a:r>
            <a:r>
              <a:rPr lang="es-ES" sz="2000" dirty="0" smtClean="0">
                <a:latin typeface="Comic Sans MS"/>
                <a:cs typeface="Comic Sans MS"/>
              </a:rPr>
              <a:t>aunque a </a:t>
            </a:r>
            <a:r>
              <a:rPr lang="es-ES" sz="2000" dirty="0">
                <a:latin typeface="Comic Sans MS"/>
                <a:cs typeface="Comic Sans MS"/>
              </a:rPr>
              <a:t>largo plazo los esquemas de tratamientos prolongados </a:t>
            </a:r>
            <a:r>
              <a:rPr lang="es-ES" sz="2000" dirty="0" smtClean="0">
                <a:latin typeface="Comic Sans MS"/>
                <a:cs typeface="Comic Sans MS"/>
              </a:rPr>
              <a:t>pueden ser </a:t>
            </a:r>
            <a:r>
              <a:rPr lang="es-ES" sz="2000" dirty="0" err="1" smtClean="0">
                <a:latin typeface="Comic Sans MS"/>
                <a:cs typeface="Comic Sans MS"/>
              </a:rPr>
              <a:t>más</a:t>
            </a:r>
            <a:r>
              <a:rPr lang="es-ES" sz="2000" dirty="0" smtClean="0">
                <a:latin typeface="Comic Sans MS"/>
                <a:cs typeface="Comic Sans MS"/>
              </a:rPr>
              <a:t> </a:t>
            </a:r>
            <a:r>
              <a:rPr lang="es-ES" sz="2000" dirty="0">
                <a:latin typeface="Comic Sans MS"/>
                <a:cs typeface="Comic Sans MS"/>
              </a:rPr>
              <a:t>eficaces </a:t>
            </a:r>
          </a:p>
        </p:txBody>
      </p:sp>
    </p:spTree>
    <p:extLst>
      <p:ext uri="{BB962C8B-B14F-4D97-AF65-F5344CB8AC3E}">
        <p14:creationId xmlns:p14="http://schemas.microsoft.com/office/powerpoint/2010/main" val="26988987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50000"/>
          </a:schemeClr>
        </a:solidFill>
        <a:effectLst/>
      </p:bgPr>
    </p:bg>
    <p:spTree>
      <p:nvGrpSpPr>
        <p:cNvPr id="1" name=""/>
        <p:cNvGrpSpPr/>
        <p:nvPr/>
      </p:nvGrpSpPr>
      <p:grpSpPr>
        <a:xfrm>
          <a:off x="0" y="0"/>
          <a:ext cx="0" cy="0"/>
          <a:chOff x="0" y="0"/>
          <a:chExt cx="0" cy="0"/>
        </a:xfrm>
      </p:grpSpPr>
      <p:sp>
        <p:nvSpPr>
          <p:cNvPr id="27650" name="Rectangle 4"/>
          <p:cNvSpPr>
            <a:spLocks noChangeArrowheads="1"/>
          </p:cNvSpPr>
          <p:nvPr/>
        </p:nvSpPr>
        <p:spPr bwMode="auto">
          <a:xfrm>
            <a:off x="233363" y="422275"/>
            <a:ext cx="815380" cy="305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70" tIns="44442" rIns="90470" bIns="44442">
            <a:spAutoFit/>
          </a:bodyPr>
          <a:lstStyle/>
          <a:p>
            <a:pPr algn="l" eaLnBrk="0" hangingPunct="0"/>
            <a:r>
              <a:rPr lang="en-GB" sz="1400" b="1">
                <a:solidFill>
                  <a:schemeClr val="bg1"/>
                </a:solidFill>
                <a:effectLst/>
                <a:latin typeface="Comic Sans MS"/>
                <a:cs typeface="Comic Sans MS"/>
              </a:rPr>
              <a:t>Fatigue</a:t>
            </a:r>
          </a:p>
        </p:txBody>
      </p:sp>
      <p:sp>
        <p:nvSpPr>
          <p:cNvPr id="27651" name="Rectangle 5"/>
          <p:cNvSpPr>
            <a:spLocks noChangeArrowheads="1"/>
          </p:cNvSpPr>
          <p:nvPr/>
        </p:nvSpPr>
        <p:spPr bwMode="auto">
          <a:xfrm>
            <a:off x="4025900" y="4476750"/>
            <a:ext cx="1056106" cy="305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70" tIns="44442" rIns="90470" bIns="44442">
            <a:spAutoFit/>
          </a:bodyPr>
          <a:lstStyle/>
          <a:p>
            <a:pPr algn="l" eaLnBrk="0" hangingPunct="0"/>
            <a:r>
              <a:rPr lang="en-GB" sz="1400" b="1">
                <a:solidFill>
                  <a:schemeClr val="bg1"/>
                </a:solidFill>
                <a:effectLst/>
                <a:latin typeface="Comic Sans MS"/>
                <a:cs typeface="Comic Sans MS"/>
              </a:rPr>
              <a:t>Partner ill</a:t>
            </a:r>
          </a:p>
        </p:txBody>
      </p:sp>
      <p:sp>
        <p:nvSpPr>
          <p:cNvPr id="27652" name="Rectangle 6"/>
          <p:cNvSpPr>
            <a:spLocks noChangeArrowheads="1"/>
          </p:cNvSpPr>
          <p:nvPr/>
        </p:nvSpPr>
        <p:spPr bwMode="auto">
          <a:xfrm>
            <a:off x="1793875" y="271463"/>
            <a:ext cx="522406" cy="305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70" tIns="44442" rIns="90470" bIns="44442">
            <a:spAutoFit/>
          </a:bodyPr>
          <a:lstStyle/>
          <a:p>
            <a:pPr algn="l" eaLnBrk="0" hangingPunct="0"/>
            <a:r>
              <a:rPr lang="en-GB" sz="1400" b="1">
                <a:solidFill>
                  <a:schemeClr val="bg1"/>
                </a:solidFill>
                <a:effectLst/>
                <a:latin typeface="Comic Sans MS"/>
                <a:cs typeface="Comic Sans MS"/>
              </a:rPr>
              <a:t>Pain</a:t>
            </a:r>
          </a:p>
        </p:txBody>
      </p:sp>
      <p:sp>
        <p:nvSpPr>
          <p:cNvPr id="27653" name="Rectangle 7"/>
          <p:cNvSpPr>
            <a:spLocks noChangeArrowheads="1"/>
          </p:cNvSpPr>
          <p:nvPr/>
        </p:nvSpPr>
        <p:spPr bwMode="auto">
          <a:xfrm>
            <a:off x="3522663" y="271463"/>
            <a:ext cx="890859" cy="305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70" tIns="44442" rIns="90470" bIns="44442">
            <a:spAutoFit/>
          </a:bodyPr>
          <a:lstStyle/>
          <a:p>
            <a:pPr algn="l" eaLnBrk="0" hangingPunct="0"/>
            <a:r>
              <a:rPr lang="en-GB" sz="1400" b="1">
                <a:solidFill>
                  <a:schemeClr val="bg1"/>
                </a:solidFill>
                <a:effectLst/>
                <a:latin typeface="Comic Sans MS"/>
                <a:cs typeface="Comic Sans MS"/>
              </a:rPr>
              <a:t>Bleeding</a:t>
            </a:r>
          </a:p>
        </p:txBody>
      </p:sp>
      <p:sp>
        <p:nvSpPr>
          <p:cNvPr id="27654" name="Rectangle 8"/>
          <p:cNvSpPr>
            <a:spLocks noChangeArrowheads="1"/>
          </p:cNvSpPr>
          <p:nvPr/>
        </p:nvSpPr>
        <p:spPr bwMode="auto">
          <a:xfrm>
            <a:off x="6411913" y="193675"/>
            <a:ext cx="610421" cy="305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70" tIns="44442" rIns="90470" bIns="44442">
            <a:spAutoFit/>
          </a:bodyPr>
          <a:lstStyle/>
          <a:p>
            <a:pPr algn="l" eaLnBrk="0" hangingPunct="0"/>
            <a:r>
              <a:rPr lang="en-GB" sz="1400" b="1">
                <a:solidFill>
                  <a:schemeClr val="bg1"/>
                </a:solidFill>
                <a:effectLst/>
                <a:latin typeface="Comic Sans MS"/>
                <a:cs typeface="Comic Sans MS"/>
              </a:rPr>
              <a:t>Lump</a:t>
            </a:r>
          </a:p>
        </p:txBody>
      </p:sp>
      <p:sp>
        <p:nvSpPr>
          <p:cNvPr id="27655" name="Rectangle 9"/>
          <p:cNvSpPr>
            <a:spLocks noChangeArrowheads="1"/>
          </p:cNvSpPr>
          <p:nvPr/>
        </p:nvSpPr>
        <p:spPr bwMode="auto">
          <a:xfrm>
            <a:off x="8078788" y="1169988"/>
            <a:ext cx="680552" cy="305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70" tIns="44442" rIns="90470" bIns="44442">
            <a:spAutoFit/>
          </a:bodyPr>
          <a:lstStyle/>
          <a:p>
            <a:pPr algn="l" eaLnBrk="0" hangingPunct="0"/>
            <a:r>
              <a:rPr lang="en-GB" sz="1400" b="1">
                <a:solidFill>
                  <a:schemeClr val="bg1"/>
                </a:solidFill>
                <a:effectLst/>
                <a:latin typeface="Comic Sans MS"/>
                <a:cs typeface="Comic Sans MS"/>
              </a:rPr>
              <a:t>Cough</a:t>
            </a:r>
          </a:p>
        </p:txBody>
      </p:sp>
      <p:sp>
        <p:nvSpPr>
          <p:cNvPr id="27656" name="Rectangle 10"/>
          <p:cNvSpPr>
            <a:spLocks noChangeArrowheads="1"/>
          </p:cNvSpPr>
          <p:nvPr/>
        </p:nvSpPr>
        <p:spPr bwMode="auto">
          <a:xfrm>
            <a:off x="-4763" y="2062163"/>
            <a:ext cx="1019988" cy="520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70" tIns="44442" rIns="90470" bIns="44442">
            <a:spAutoFit/>
          </a:bodyPr>
          <a:lstStyle/>
          <a:p>
            <a:pPr eaLnBrk="0" hangingPunct="0"/>
            <a:r>
              <a:rPr lang="en-GB" sz="1400" b="1">
                <a:solidFill>
                  <a:srgbClr val="FFFFFF"/>
                </a:solidFill>
                <a:effectLst/>
                <a:latin typeface="Comic Sans MS"/>
                <a:cs typeface="Comic Sans MS"/>
              </a:rPr>
              <a:t>Routine</a:t>
            </a:r>
          </a:p>
          <a:p>
            <a:pPr eaLnBrk="0" hangingPunct="0"/>
            <a:r>
              <a:rPr lang="en-GB" sz="1400" b="1">
                <a:solidFill>
                  <a:srgbClr val="FFFFFF"/>
                </a:solidFill>
                <a:effectLst/>
                <a:latin typeface="Comic Sans MS"/>
                <a:cs typeface="Comic Sans MS"/>
              </a:rPr>
              <a:t>Screening</a:t>
            </a:r>
          </a:p>
        </p:txBody>
      </p:sp>
      <p:sp>
        <p:nvSpPr>
          <p:cNvPr id="27657" name="Rectangle 11"/>
          <p:cNvSpPr>
            <a:spLocks noChangeArrowheads="1"/>
          </p:cNvSpPr>
          <p:nvPr/>
        </p:nvSpPr>
        <p:spPr bwMode="auto">
          <a:xfrm>
            <a:off x="3024188" y="1489075"/>
            <a:ext cx="875204" cy="305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70" tIns="44442" rIns="90470" bIns="44442">
            <a:spAutoFit/>
          </a:bodyPr>
          <a:lstStyle/>
          <a:p>
            <a:pPr algn="l" eaLnBrk="0" hangingPunct="0"/>
            <a:r>
              <a:rPr lang="en-GB" sz="1400" b="1">
                <a:solidFill>
                  <a:schemeClr val="bg1"/>
                </a:solidFill>
                <a:effectLst/>
                <a:latin typeface="Comic Sans MS"/>
                <a:cs typeface="Comic Sans MS"/>
              </a:rPr>
              <a:t>Surgery</a:t>
            </a:r>
          </a:p>
        </p:txBody>
      </p:sp>
      <p:sp>
        <p:nvSpPr>
          <p:cNvPr id="27658" name="Rectangle 12"/>
          <p:cNvSpPr>
            <a:spLocks noChangeArrowheads="1"/>
          </p:cNvSpPr>
          <p:nvPr/>
        </p:nvSpPr>
        <p:spPr bwMode="auto">
          <a:xfrm>
            <a:off x="4899025" y="1443038"/>
            <a:ext cx="986851" cy="305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70" tIns="44442" rIns="90470" bIns="44442">
            <a:spAutoFit/>
          </a:bodyPr>
          <a:lstStyle/>
          <a:p>
            <a:pPr algn="l" eaLnBrk="0" hangingPunct="0"/>
            <a:r>
              <a:rPr lang="en-GB" sz="1400" b="1">
                <a:solidFill>
                  <a:schemeClr val="bg1"/>
                </a:solidFill>
                <a:effectLst/>
                <a:latin typeface="Comic Sans MS"/>
                <a:cs typeface="Comic Sans MS"/>
              </a:rPr>
              <a:t>Off work</a:t>
            </a:r>
          </a:p>
        </p:txBody>
      </p:sp>
      <p:sp>
        <p:nvSpPr>
          <p:cNvPr id="27659" name="Rectangle 13"/>
          <p:cNvSpPr>
            <a:spLocks noChangeArrowheads="1"/>
          </p:cNvSpPr>
          <p:nvPr/>
        </p:nvSpPr>
        <p:spPr bwMode="auto">
          <a:xfrm>
            <a:off x="2520950" y="2217738"/>
            <a:ext cx="1276350" cy="305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70" tIns="44442" rIns="90470" bIns="44442">
            <a:spAutoFit/>
          </a:bodyPr>
          <a:lstStyle/>
          <a:p>
            <a:pPr eaLnBrk="0" hangingPunct="0"/>
            <a:r>
              <a:rPr lang="en-GB" sz="1400" b="1">
                <a:solidFill>
                  <a:schemeClr val="bg1"/>
                </a:solidFill>
                <a:effectLst/>
                <a:latin typeface="Comic Sans MS"/>
                <a:cs typeface="Comic Sans MS"/>
              </a:rPr>
              <a:t>Off work</a:t>
            </a:r>
          </a:p>
        </p:txBody>
      </p:sp>
      <p:sp>
        <p:nvSpPr>
          <p:cNvPr id="27660" name="Rectangle 14"/>
          <p:cNvSpPr>
            <a:spLocks noChangeArrowheads="1"/>
          </p:cNvSpPr>
          <p:nvPr/>
        </p:nvSpPr>
        <p:spPr bwMode="auto">
          <a:xfrm>
            <a:off x="8172450" y="2251075"/>
            <a:ext cx="1033138" cy="305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70" tIns="44442" rIns="90470" bIns="44442">
            <a:spAutoFit/>
          </a:bodyPr>
          <a:lstStyle/>
          <a:p>
            <a:pPr algn="l" eaLnBrk="0" hangingPunct="0"/>
            <a:r>
              <a:rPr lang="en-GB" sz="1400" b="1">
                <a:solidFill>
                  <a:srgbClr val="FFFFFF"/>
                </a:solidFill>
                <a:effectLst/>
                <a:latin typeface="Comic Sans MS"/>
                <a:cs typeface="Comic Sans MS"/>
              </a:rPr>
              <a:t>Diarrhoea</a:t>
            </a:r>
          </a:p>
        </p:txBody>
      </p:sp>
      <p:sp>
        <p:nvSpPr>
          <p:cNvPr id="27661" name="Rectangle 15"/>
          <p:cNvSpPr>
            <a:spLocks noChangeArrowheads="1"/>
          </p:cNvSpPr>
          <p:nvPr/>
        </p:nvSpPr>
        <p:spPr bwMode="auto">
          <a:xfrm>
            <a:off x="1068388" y="2992438"/>
            <a:ext cx="1437270" cy="305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70" tIns="44442" rIns="90470" bIns="44442">
            <a:spAutoFit/>
          </a:bodyPr>
          <a:lstStyle/>
          <a:p>
            <a:pPr algn="l" eaLnBrk="0" hangingPunct="0"/>
            <a:r>
              <a:rPr lang="en-GB" sz="1400" b="1">
                <a:solidFill>
                  <a:schemeClr val="bg1"/>
                </a:solidFill>
                <a:effectLst/>
                <a:latin typeface="Comic Sans MS"/>
                <a:cs typeface="Comic Sans MS"/>
              </a:rPr>
              <a:t>Benefits Maze </a:t>
            </a:r>
          </a:p>
        </p:txBody>
      </p:sp>
      <p:sp>
        <p:nvSpPr>
          <p:cNvPr id="51216" name="Rectangle 16"/>
          <p:cNvSpPr>
            <a:spLocks noChangeArrowheads="1"/>
          </p:cNvSpPr>
          <p:nvPr/>
        </p:nvSpPr>
        <p:spPr bwMode="auto">
          <a:xfrm>
            <a:off x="384175" y="4460875"/>
            <a:ext cx="731838" cy="303213"/>
          </a:xfrm>
          <a:prstGeom prst="rect">
            <a:avLst/>
          </a:prstGeom>
          <a:noFill/>
          <a:ln w="9525">
            <a:noFill/>
            <a:miter lim="800000"/>
            <a:headEnd/>
            <a:tailEnd/>
          </a:ln>
          <a:effectLst/>
        </p:spPr>
        <p:txBody>
          <a:bodyPr wrap="none" anchor="ctr"/>
          <a:lstStyle/>
          <a:p>
            <a:pPr>
              <a:defRPr/>
            </a:pPr>
            <a:endParaRPr lang="en-US">
              <a:solidFill>
                <a:schemeClr val="bg1"/>
              </a:solidFill>
              <a:latin typeface="Comic Sans MS"/>
              <a:ea typeface="+mn-ea"/>
              <a:cs typeface="Comic Sans MS"/>
            </a:endParaRPr>
          </a:p>
        </p:txBody>
      </p:sp>
      <p:sp>
        <p:nvSpPr>
          <p:cNvPr id="51217" name="Rectangle 17"/>
          <p:cNvSpPr>
            <a:spLocks noChangeArrowheads="1"/>
          </p:cNvSpPr>
          <p:nvPr/>
        </p:nvSpPr>
        <p:spPr bwMode="auto">
          <a:xfrm>
            <a:off x="4803775" y="2935288"/>
            <a:ext cx="1211263" cy="304800"/>
          </a:xfrm>
          <a:prstGeom prst="rect">
            <a:avLst/>
          </a:prstGeom>
          <a:noFill/>
          <a:ln w="9525">
            <a:noFill/>
            <a:miter lim="800000"/>
            <a:headEnd/>
            <a:tailEnd/>
          </a:ln>
          <a:effectLst/>
        </p:spPr>
        <p:txBody>
          <a:bodyPr wrap="none" anchor="ctr"/>
          <a:lstStyle/>
          <a:p>
            <a:pPr>
              <a:defRPr/>
            </a:pPr>
            <a:endParaRPr lang="en-US">
              <a:solidFill>
                <a:schemeClr val="bg1"/>
              </a:solidFill>
              <a:latin typeface="Comic Sans MS"/>
              <a:ea typeface="+mn-ea"/>
              <a:cs typeface="Comic Sans MS"/>
            </a:endParaRPr>
          </a:p>
        </p:txBody>
      </p:sp>
      <p:sp>
        <p:nvSpPr>
          <p:cNvPr id="27664" name="Rectangle 18"/>
          <p:cNvSpPr>
            <a:spLocks noChangeArrowheads="1"/>
          </p:cNvSpPr>
          <p:nvPr/>
        </p:nvSpPr>
        <p:spPr bwMode="auto">
          <a:xfrm>
            <a:off x="6667500" y="2900363"/>
            <a:ext cx="926500" cy="305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70" tIns="44442" rIns="90470" bIns="44442">
            <a:spAutoFit/>
          </a:bodyPr>
          <a:lstStyle/>
          <a:p>
            <a:pPr algn="l" eaLnBrk="0" hangingPunct="0"/>
            <a:r>
              <a:rPr lang="en-GB" sz="1400" b="1">
                <a:solidFill>
                  <a:schemeClr val="bg1"/>
                </a:solidFill>
                <a:effectLst/>
                <a:latin typeface="Comic Sans MS"/>
                <a:cs typeface="Comic Sans MS"/>
              </a:rPr>
              <a:t>Sick pay</a:t>
            </a:r>
          </a:p>
        </p:txBody>
      </p:sp>
      <p:sp>
        <p:nvSpPr>
          <p:cNvPr id="27665" name="Rectangle 19"/>
          <p:cNvSpPr>
            <a:spLocks noChangeArrowheads="1"/>
          </p:cNvSpPr>
          <p:nvPr/>
        </p:nvSpPr>
        <p:spPr bwMode="auto">
          <a:xfrm>
            <a:off x="6667500" y="3811588"/>
            <a:ext cx="914966" cy="305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70" tIns="44442" rIns="90470" bIns="44442">
            <a:spAutoFit/>
          </a:bodyPr>
          <a:lstStyle/>
          <a:p>
            <a:pPr algn="l" eaLnBrk="0" hangingPunct="0"/>
            <a:r>
              <a:rPr lang="en-GB" sz="1400" b="1">
                <a:solidFill>
                  <a:schemeClr val="bg1"/>
                </a:solidFill>
                <a:effectLst/>
                <a:latin typeface="Comic Sans MS"/>
                <a:cs typeface="Comic Sans MS"/>
              </a:rPr>
              <a:t>Lose job</a:t>
            </a:r>
          </a:p>
        </p:txBody>
      </p:sp>
      <p:sp>
        <p:nvSpPr>
          <p:cNvPr id="27666" name="Rectangle 20"/>
          <p:cNvSpPr>
            <a:spLocks noChangeArrowheads="1"/>
          </p:cNvSpPr>
          <p:nvPr/>
        </p:nvSpPr>
        <p:spPr bwMode="auto">
          <a:xfrm>
            <a:off x="971610" y="4222750"/>
            <a:ext cx="1441390" cy="305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70" tIns="44442" rIns="90470" bIns="44442">
            <a:spAutoFit/>
          </a:bodyPr>
          <a:lstStyle/>
          <a:p>
            <a:pPr algn="r" eaLnBrk="0" hangingPunct="0"/>
            <a:r>
              <a:rPr lang="en-GB" sz="1400" b="1">
                <a:solidFill>
                  <a:schemeClr val="bg1"/>
                </a:solidFill>
                <a:effectLst/>
                <a:latin typeface="Comic Sans MS"/>
                <a:cs typeface="Comic Sans MS"/>
              </a:rPr>
              <a:t>Different Kids</a:t>
            </a:r>
          </a:p>
        </p:txBody>
      </p:sp>
      <p:sp>
        <p:nvSpPr>
          <p:cNvPr id="27667" name="Rectangle 21"/>
          <p:cNvSpPr>
            <a:spLocks noChangeArrowheads="1"/>
          </p:cNvSpPr>
          <p:nvPr/>
        </p:nvSpPr>
        <p:spPr bwMode="auto">
          <a:xfrm>
            <a:off x="60325" y="5907088"/>
            <a:ext cx="1080389" cy="305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70" tIns="44442" rIns="90470" bIns="44442">
            <a:spAutoFit/>
          </a:bodyPr>
          <a:lstStyle/>
          <a:p>
            <a:pPr algn="l" eaLnBrk="0" hangingPunct="0"/>
            <a:r>
              <a:rPr lang="en-GB" sz="1400" b="1">
                <a:solidFill>
                  <a:schemeClr val="bg1"/>
                </a:solidFill>
                <a:effectLst/>
                <a:latin typeface="Comic Sans MS"/>
                <a:cs typeface="Comic Sans MS"/>
              </a:rPr>
              <a:t>Infertility</a:t>
            </a:r>
          </a:p>
        </p:txBody>
      </p:sp>
      <p:sp>
        <p:nvSpPr>
          <p:cNvPr id="27668" name="Rectangle 22"/>
          <p:cNvSpPr>
            <a:spLocks noChangeArrowheads="1"/>
          </p:cNvSpPr>
          <p:nvPr/>
        </p:nvSpPr>
        <p:spPr bwMode="auto">
          <a:xfrm>
            <a:off x="2557463" y="6162675"/>
            <a:ext cx="573777" cy="305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70" tIns="44442" rIns="90470" bIns="44442">
            <a:spAutoFit/>
          </a:bodyPr>
          <a:lstStyle/>
          <a:p>
            <a:pPr algn="l" eaLnBrk="0" hangingPunct="0"/>
            <a:r>
              <a:rPr lang="en-GB" sz="1400" b="1">
                <a:solidFill>
                  <a:schemeClr val="bg1"/>
                </a:solidFill>
                <a:effectLst/>
                <a:latin typeface="Comic Sans MS"/>
                <a:cs typeface="Comic Sans MS"/>
              </a:rPr>
              <a:t>Cure</a:t>
            </a:r>
          </a:p>
        </p:txBody>
      </p:sp>
      <p:sp>
        <p:nvSpPr>
          <p:cNvPr id="27669" name="Rectangle 23"/>
          <p:cNvSpPr>
            <a:spLocks noChangeArrowheads="1"/>
          </p:cNvSpPr>
          <p:nvPr/>
        </p:nvSpPr>
        <p:spPr bwMode="auto">
          <a:xfrm>
            <a:off x="3462338" y="5707063"/>
            <a:ext cx="1041917" cy="305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70" tIns="44442" rIns="90470" bIns="44442">
            <a:spAutoFit/>
          </a:bodyPr>
          <a:lstStyle/>
          <a:p>
            <a:pPr algn="l" eaLnBrk="0" hangingPunct="0"/>
            <a:r>
              <a:rPr lang="en-GB" sz="1400" b="1">
                <a:solidFill>
                  <a:schemeClr val="bg1"/>
                </a:solidFill>
                <a:effectLst/>
                <a:latin typeface="Comic Sans MS"/>
                <a:cs typeface="Comic Sans MS"/>
              </a:rPr>
              <a:t>Colostomy</a:t>
            </a:r>
          </a:p>
        </p:txBody>
      </p:sp>
      <p:sp>
        <p:nvSpPr>
          <p:cNvPr id="27670" name="Rectangle 24"/>
          <p:cNvSpPr>
            <a:spLocks noChangeArrowheads="1"/>
          </p:cNvSpPr>
          <p:nvPr/>
        </p:nvSpPr>
        <p:spPr bwMode="auto">
          <a:xfrm>
            <a:off x="5256213" y="6389688"/>
            <a:ext cx="700715" cy="305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70" tIns="44442" rIns="90470" bIns="44442">
            <a:spAutoFit/>
          </a:bodyPr>
          <a:lstStyle/>
          <a:p>
            <a:pPr algn="l" eaLnBrk="0" hangingPunct="0"/>
            <a:r>
              <a:rPr lang="en-GB" sz="1400" b="1">
                <a:solidFill>
                  <a:schemeClr val="bg1"/>
                </a:solidFill>
                <a:effectLst/>
                <a:latin typeface="Comic Sans MS"/>
                <a:cs typeface="Comic Sans MS"/>
              </a:rPr>
              <a:t>Death</a:t>
            </a:r>
          </a:p>
        </p:txBody>
      </p:sp>
      <p:sp>
        <p:nvSpPr>
          <p:cNvPr id="51225" name="Line 25"/>
          <p:cNvSpPr>
            <a:spLocks noChangeShapeType="1"/>
          </p:cNvSpPr>
          <p:nvPr/>
        </p:nvSpPr>
        <p:spPr bwMode="auto">
          <a:xfrm>
            <a:off x="704850" y="703263"/>
            <a:ext cx="1066800" cy="1905000"/>
          </a:xfrm>
          <a:prstGeom prst="line">
            <a:avLst/>
          </a:prstGeom>
          <a:noFill/>
          <a:ln w="50800">
            <a:solidFill>
              <a:srgbClr val="B50069"/>
            </a:solidFill>
            <a:round/>
            <a:headEnd type="none" w="sm" len="sm"/>
            <a:tailEnd type="none" w="sm" len="sm"/>
          </a:ln>
          <a:effectLst/>
        </p:spPr>
        <p:txBody>
          <a:bodyPr/>
          <a:lstStyle/>
          <a:p>
            <a:pPr>
              <a:defRPr/>
            </a:pPr>
            <a:endParaRPr lang="en-US">
              <a:solidFill>
                <a:schemeClr val="bg1"/>
              </a:solidFill>
              <a:latin typeface="Comic Sans MS"/>
              <a:ea typeface="+mn-ea"/>
              <a:cs typeface="Comic Sans MS"/>
            </a:endParaRPr>
          </a:p>
        </p:txBody>
      </p:sp>
      <p:sp>
        <p:nvSpPr>
          <p:cNvPr id="51226" name="Rectangle 26"/>
          <p:cNvSpPr>
            <a:spLocks noChangeArrowheads="1"/>
          </p:cNvSpPr>
          <p:nvPr/>
        </p:nvSpPr>
        <p:spPr bwMode="auto">
          <a:xfrm>
            <a:off x="2482850" y="1870075"/>
            <a:ext cx="4140200" cy="2541588"/>
          </a:xfrm>
          <a:prstGeom prst="rect">
            <a:avLst/>
          </a:prstGeom>
          <a:noFill/>
          <a:ln w="50800">
            <a:solidFill>
              <a:srgbClr val="FAFD00"/>
            </a:solidFill>
            <a:miter lim="800000"/>
            <a:headEnd/>
            <a:tailEnd/>
          </a:ln>
          <a:effectLst/>
        </p:spPr>
        <p:txBody>
          <a:bodyPr wrap="none" anchor="ctr"/>
          <a:lstStyle/>
          <a:p>
            <a:pPr>
              <a:defRPr/>
            </a:pPr>
            <a:endParaRPr lang="en-US">
              <a:solidFill>
                <a:schemeClr val="bg1"/>
              </a:solidFill>
              <a:latin typeface="Comic Sans MS"/>
              <a:ea typeface="+mn-ea"/>
              <a:cs typeface="Comic Sans MS"/>
            </a:endParaRPr>
          </a:p>
        </p:txBody>
      </p:sp>
      <p:sp>
        <p:nvSpPr>
          <p:cNvPr id="27673" name="Rectangle 27"/>
          <p:cNvSpPr>
            <a:spLocks noChangeArrowheads="1"/>
          </p:cNvSpPr>
          <p:nvPr/>
        </p:nvSpPr>
        <p:spPr bwMode="auto">
          <a:xfrm>
            <a:off x="5341938" y="2563813"/>
            <a:ext cx="1184446" cy="520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70" tIns="44442" rIns="90470" bIns="44442">
            <a:spAutoFit/>
          </a:bodyPr>
          <a:lstStyle/>
          <a:p>
            <a:pPr algn="l" eaLnBrk="0" hangingPunct="0"/>
            <a:r>
              <a:rPr lang="en-GB" sz="1400" b="1">
                <a:solidFill>
                  <a:schemeClr val="bg1"/>
                </a:solidFill>
                <a:effectLst/>
                <a:latin typeface="Comic Sans MS"/>
                <a:cs typeface="Comic Sans MS"/>
              </a:rPr>
              <a:t>Multiple </a:t>
            </a:r>
          </a:p>
          <a:p>
            <a:pPr algn="l" eaLnBrk="0" hangingPunct="0"/>
            <a:r>
              <a:rPr lang="en-GB" sz="1400" b="1">
                <a:solidFill>
                  <a:schemeClr val="bg1"/>
                </a:solidFill>
                <a:effectLst/>
                <a:latin typeface="Comic Sans MS"/>
                <a:cs typeface="Comic Sans MS"/>
              </a:rPr>
              <a:t>Treatments</a:t>
            </a:r>
          </a:p>
        </p:txBody>
      </p:sp>
      <p:sp>
        <p:nvSpPr>
          <p:cNvPr id="51228" name="Rectangle 28"/>
          <p:cNvSpPr>
            <a:spLocks noChangeArrowheads="1"/>
          </p:cNvSpPr>
          <p:nvPr/>
        </p:nvSpPr>
        <p:spPr bwMode="auto">
          <a:xfrm>
            <a:off x="2517775" y="2097088"/>
            <a:ext cx="1260475" cy="304800"/>
          </a:xfrm>
          <a:prstGeom prst="rect">
            <a:avLst/>
          </a:prstGeom>
          <a:noFill/>
          <a:ln w="9525">
            <a:noFill/>
            <a:miter lim="800000"/>
            <a:headEnd/>
            <a:tailEnd/>
          </a:ln>
          <a:effectLst/>
        </p:spPr>
        <p:txBody>
          <a:bodyPr wrap="none" anchor="ctr"/>
          <a:lstStyle/>
          <a:p>
            <a:pPr>
              <a:defRPr/>
            </a:pPr>
            <a:endParaRPr lang="en-US">
              <a:solidFill>
                <a:schemeClr val="bg1"/>
              </a:solidFill>
              <a:latin typeface="Comic Sans MS"/>
              <a:ea typeface="+mn-ea"/>
              <a:cs typeface="Comic Sans MS"/>
            </a:endParaRPr>
          </a:p>
        </p:txBody>
      </p:sp>
      <p:sp>
        <p:nvSpPr>
          <p:cNvPr id="51229" name="Line 29"/>
          <p:cNvSpPr>
            <a:spLocks noChangeShapeType="1"/>
          </p:cNvSpPr>
          <p:nvPr/>
        </p:nvSpPr>
        <p:spPr bwMode="auto">
          <a:xfrm>
            <a:off x="323850" y="2608263"/>
            <a:ext cx="8459788" cy="0"/>
          </a:xfrm>
          <a:prstGeom prst="line">
            <a:avLst/>
          </a:prstGeom>
          <a:noFill/>
          <a:ln w="50800">
            <a:solidFill>
              <a:srgbClr val="FF0000"/>
            </a:solidFill>
            <a:round/>
            <a:headEnd type="none" w="sm" len="sm"/>
            <a:tailEnd type="none" w="sm" len="sm"/>
          </a:ln>
          <a:effectLst/>
        </p:spPr>
        <p:txBody>
          <a:bodyPr/>
          <a:lstStyle/>
          <a:p>
            <a:pPr>
              <a:defRPr/>
            </a:pPr>
            <a:endParaRPr lang="en-US">
              <a:solidFill>
                <a:schemeClr val="bg1"/>
              </a:solidFill>
              <a:latin typeface="Comic Sans MS"/>
              <a:ea typeface="+mn-ea"/>
              <a:cs typeface="Comic Sans MS"/>
            </a:endParaRPr>
          </a:p>
        </p:txBody>
      </p:sp>
      <p:sp>
        <p:nvSpPr>
          <p:cNvPr id="51230" name="Line 30"/>
          <p:cNvSpPr>
            <a:spLocks noChangeShapeType="1"/>
          </p:cNvSpPr>
          <p:nvPr/>
        </p:nvSpPr>
        <p:spPr bwMode="auto">
          <a:xfrm>
            <a:off x="3906838" y="550863"/>
            <a:ext cx="0" cy="5181600"/>
          </a:xfrm>
          <a:prstGeom prst="line">
            <a:avLst/>
          </a:prstGeom>
          <a:noFill/>
          <a:ln w="50800">
            <a:solidFill>
              <a:schemeClr val="tx1"/>
            </a:solidFill>
            <a:round/>
            <a:headEnd type="none" w="sm" len="sm"/>
            <a:tailEnd type="none" w="sm" len="sm"/>
          </a:ln>
          <a:effectLst/>
        </p:spPr>
        <p:txBody>
          <a:bodyPr/>
          <a:lstStyle/>
          <a:p>
            <a:pPr>
              <a:defRPr/>
            </a:pPr>
            <a:endParaRPr lang="en-US">
              <a:solidFill>
                <a:schemeClr val="bg1"/>
              </a:solidFill>
              <a:latin typeface="Comic Sans MS"/>
              <a:ea typeface="+mn-ea"/>
              <a:cs typeface="Comic Sans MS"/>
            </a:endParaRPr>
          </a:p>
        </p:txBody>
      </p:sp>
      <p:sp>
        <p:nvSpPr>
          <p:cNvPr id="51231" name="Line 31"/>
          <p:cNvSpPr>
            <a:spLocks noChangeShapeType="1"/>
          </p:cNvSpPr>
          <p:nvPr/>
        </p:nvSpPr>
        <p:spPr bwMode="auto">
          <a:xfrm>
            <a:off x="2000250" y="550863"/>
            <a:ext cx="0" cy="762000"/>
          </a:xfrm>
          <a:prstGeom prst="line">
            <a:avLst/>
          </a:prstGeom>
          <a:noFill/>
          <a:ln w="50800">
            <a:solidFill>
              <a:srgbClr val="B50069"/>
            </a:solidFill>
            <a:round/>
            <a:headEnd type="none" w="sm" len="sm"/>
            <a:tailEnd type="none" w="sm" len="sm"/>
          </a:ln>
          <a:effectLst/>
        </p:spPr>
        <p:txBody>
          <a:bodyPr/>
          <a:lstStyle/>
          <a:p>
            <a:pPr>
              <a:defRPr/>
            </a:pPr>
            <a:endParaRPr lang="en-US">
              <a:solidFill>
                <a:schemeClr val="bg1"/>
              </a:solidFill>
              <a:latin typeface="Comic Sans MS"/>
              <a:ea typeface="+mn-ea"/>
              <a:cs typeface="Comic Sans MS"/>
            </a:endParaRPr>
          </a:p>
        </p:txBody>
      </p:sp>
      <p:sp>
        <p:nvSpPr>
          <p:cNvPr id="51232" name="Line 32"/>
          <p:cNvSpPr>
            <a:spLocks noChangeShapeType="1"/>
          </p:cNvSpPr>
          <p:nvPr/>
        </p:nvSpPr>
        <p:spPr bwMode="auto">
          <a:xfrm>
            <a:off x="2000250" y="1312863"/>
            <a:ext cx="685800" cy="1066800"/>
          </a:xfrm>
          <a:prstGeom prst="line">
            <a:avLst/>
          </a:prstGeom>
          <a:noFill/>
          <a:ln w="50800">
            <a:solidFill>
              <a:srgbClr val="B50069"/>
            </a:solidFill>
            <a:round/>
            <a:headEnd type="none" w="sm" len="sm"/>
            <a:tailEnd type="none" w="sm" len="sm"/>
          </a:ln>
          <a:effectLst/>
        </p:spPr>
        <p:txBody>
          <a:bodyPr/>
          <a:lstStyle/>
          <a:p>
            <a:pPr>
              <a:defRPr/>
            </a:pPr>
            <a:endParaRPr lang="en-US">
              <a:solidFill>
                <a:schemeClr val="bg1"/>
              </a:solidFill>
              <a:latin typeface="Comic Sans MS"/>
              <a:ea typeface="+mn-ea"/>
              <a:cs typeface="Comic Sans MS"/>
            </a:endParaRPr>
          </a:p>
        </p:txBody>
      </p:sp>
      <p:sp>
        <p:nvSpPr>
          <p:cNvPr id="51233" name="Line 33"/>
          <p:cNvSpPr>
            <a:spLocks noChangeShapeType="1"/>
          </p:cNvSpPr>
          <p:nvPr/>
        </p:nvSpPr>
        <p:spPr bwMode="auto">
          <a:xfrm flipV="1">
            <a:off x="2686050" y="1846263"/>
            <a:ext cx="685800" cy="533400"/>
          </a:xfrm>
          <a:prstGeom prst="line">
            <a:avLst/>
          </a:prstGeom>
          <a:noFill/>
          <a:ln w="50800">
            <a:solidFill>
              <a:schemeClr val="folHlink"/>
            </a:solidFill>
            <a:round/>
            <a:headEnd type="none" w="sm" len="sm"/>
            <a:tailEnd type="none" w="sm" len="sm"/>
          </a:ln>
          <a:effectLst/>
        </p:spPr>
        <p:txBody>
          <a:bodyPr/>
          <a:lstStyle/>
          <a:p>
            <a:pPr>
              <a:defRPr/>
            </a:pPr>
            <a:endParaRPr lang="en-US">
              <a:solidFill>
                <a:schemeClr val="bg1"/>
              </a:solidFill>
              <a:latin typeface="Comic Sans MS"/>
              <a:ea typeface="+mn-ea"/>
              <a:cs typeface="Comic Sans MS"/>
            </a:endParaRPr>
          </a:p>
        </p:txBody>
      </p:sp>
      <p:sp>
        <p:nvSpPr>
          <p:cNvPr id="51234" name="Line 34"/>
          <p:cNvSpPr>
            <a:spLocks noChangeShapeType="1"/>
          </p:cNvSpPr>
          <p:nvPr/>
        </p:nvSpPr>
        <p:spPr bwMode="auto">
          <a:xfrm>
            <a:off x="2457450" y="3141663"/>
            <a:ext cx="1449388" cy="0"/>
          </a:xfrm>
          <a:prstGeom prst="line">
            <a:avLst/>
          </a:prstGeom>
          <a:noFill/>
          <a:ln w="50800">
            <a:solidFill>
              <a:srgbClr val="FF0000"/>
            </a:solidFill>
            <a:round/>
            <a:headEnd type="none" w="sm" len="sm"/>
            <a:tailEnd type="none" w="sm" len="sm"/>
          </a:ln>
          <a:effectLst/>
        </p:spPr>
        <p:txBody>
          <a:bodyPr/>
          <a:lstStyle/>
          <a:p>
            <a:pPr>
              <a:defRPr/>
            </a:pPr>
            <a:endParaRPr lang="en-US">
              <a:solidFill>
                <a:schemeClr val="bg1"/>
              </a:solidFill>
              <a:latin typeface="Comic Sans MS"/>
              <a:ea typeface="+mn-ea"/>
              <a:cs typeface="Comic Sans MS"/>
            </a:endParaRPr>
          </a:p>
        </p:txBody>
      </p:sp>
      <p:sp>
        <p:nvSpPr>
          <p:cNvPr id="51235" name="Line 35"/>
          <p:cNvSpPr>
            <a:spLocks noChangeShapeType="1"/>
          </p:cNvSpPr>
          <p:nvPr/>
        </p:nvSpPr>
        <p:spPr bwMode="auto">
          <a:xfrm flipV="1">
            <a:off x="3906838" y="2608263"/>
            <a:ext cx="1293812" cy="1066800"/>
          </a:xfrm>
          <a:prstGeom prst="line">
            <a:avLst/>
          </a:prstGeom>
          <a:noFill/>
          <a:ln w="50800">
            <a:solidFill>
              <a:srgbClr val="00279F"/>
            </a:solidFill>
            <a:round/>
            <a:headEnd type="none" w="sm" len="sm"/>
            <a:tailEnd type="none" w="sm" len="sm"/>
          </a:ln>
          <a:effectLst/>
        </p:spPr>
        <p:txBody>
          <a:bodyPr/>
          <a:lstStyle/>
          <a:p>
            <a:pPr>
              <a:defRPr/>
            </a:pPr>
            <a:endParaRPr lang="en-US">
              <a:solidFill>
                <a:schemeClr val="bg1"/>
              </a:solidFill>
              <a:latin typeface="Comic Sans MS"/>
              <a:ea typeface="+mn-ea"/>
              <a:cs typeface="Comic Sans MS"/>
            </a:endParaRPr>
          </a:p>
        </p:txBody>
      </p:sp>
      <p:sp>
        <p:nvSpPr>
          <p:cNvPr id="51236" name="Line 36"/>
          <p:cNvSpPr>
            <a:spLocks noChangeShapeType="1"/>
          </p:cNvSpPr>
          <p:nvPr/>
        </p:nvSpPr>
        <p:spPr bwMode="auto">
          <a:xfrm>
            <a:off x="2686050" y="2379663"/>
            <a:ext cx="1220788" cy="685800"/>
          </a:xfrm>
          <a:prstGeom prst="line">
            <a:avLst/>
          </a:prstGeom>
          <a:noFill/>
          <a:ln w="50800">
            <a:solidFill>
              <a:schemeClr val="folHlink"/>
            </a:solidFill>
            <a:round/>
            <a:headEnd type="none" w="sm" len="sm"/>
            <a:tailEnd type="none" w="sm" len="sm"/>
          </a:ln>
          <a:effectLst/>
        </p:spPr>
        <p:txBody>
          <a:bodyPr/>
          <a:lstStyle/>
          <a:p>
            <a:pPr>
              <a:defRPr/>
            </a:pPr>
            <a:endParaRPr lang="en-US">
              <a:solidFill>
                <a:schemeClr val="bg1"/>
              </a:solidFill>
              <a:latin typeface="Comic Sans MS"/>
              <a:ea typeface="+mn-ea"/>
              <a:cs typeface="Comic Sans MS"/>
            </a:endParaRPr>
          </a:p>
        </p:txBody>
      </p:sp>
      <p:sp>
        <p:nvSpPr>
          <p:cNvPr id="51237" name="Line 37"/>
          <p:cNvSpPr>
            <a:spLocks noChangeShapeType="1"/>
          </p:cNvSpPr>
          <p:nvPr/>
        </p:nvSpPr>
        <p:spPr bwMode="auto">
          <a:xfrm flipV="1">
            <a:off x="5200650" y="1389063"/>
            <a:ext cx="1524000" cy="1219200"/>
          </a:xfrm>
          <a:prstGeom prst="line">
            <a:avLst/>
          </a:prstGeom>
          <a:noFill/>
          <a:ln w="50800">
            <a:solidFill>
              <a:srgbClr val="00279F"/>
            </a:solidFill>
            <a:round/>
            <a:headEnd type="none" w="sm" len="sm"/>
            <a:tailEnd type="none" w="sm" len="sm"/>
          </a:ln>
          <a:effectLst/>
        </p:spPr>
        <p:txBody>
          <a:bodyPr/>
          <a:lstStyle/>
          <a:p>
            <a:pPr>
              <a:defRPr/>
            </a:pPr>
            <a:endParaRPr lang="en-US">
              <a:solidFill>
                <a:schemeClr val="bg1"/>
              </a:solidFill>
              <a:latin typeface="Comic Sans MS"/>
              <a:ea typeface="+mn-ea"/>
              <a:cs typeface="Comic Sans MS"/>
            </a:endParaRPr>
          </a:p>
        </p:txBody>
      </p:sp>
      <p:sp>
        <p:nvSpPr>
          <p:cNvPr id="51238" name="Line 38"/>
          <p:cNvSpPr>
            <a:spLocks noChangeShapeType="1"/>
          </p:cNvSpPr>
          <p:nvPr/>
        </p:nvSpPr>
        <p:spPr bwMode="auto">
          <a:xfrm flipV="1">
            <a:off x="6724650" y="474663"/>
            <a:ext cx="0" cy="914400"/>
          </a:xfrm>
          <a:prstGeom prst="line">
            <a:avLst/>
          </a:prstGeom>
          <a:noFill/>
          <a:ln w="50800">
            <a:solidFill>
              <a:srgbClr val="00279F"/>
            </a:solidFill>
            <a:round/>
            <a:headEnd type="none" w="sm" len="sm"/>
            <a:tailEnd type="none" w="sm" len="sm"/>
          </a:ln>
          <a:effectLst/>
        </p:spPr>
        <p:txBody>
          <a:bodyPr/>
          <a:lstStyle/>
          <a:p>
            <a:pPr>
              <a:defRPr/>
            </a:pPr>
            <a:endParaRPr lang="en-US">
              <a:solidFill>
                <a:schemeClr val="bg1"/>
              </a:solidFill>
              <a:latin typeface="Comic Sans MS"/>
              <a:ea typeface="+mn-ea"/>
              <a:cs typeface="Comic Sans MS"/>
            </a:endParaRPr>
          </a:p>
        </p:txBody>
      </p:sp>
      <p:sp>
        <p:nvSpPr>
          <p:cNvPr id="51239" name="Line 39"/>
          <p:cNvSpPr>
            <a:spLocks noChangeShapeType="1"/>
          </p:cNvSpPr>
          <p:nvPr/>
        </p:nvSpPr>
        <p:spPr bwMode="auto">
          <a:xfrm flipV="1">
            <a:off x="7258050" y="1466850"/>
            <a:ext cx="915988" cy="1141413"/>
          </a:xfrm>
          <a:prstGeom prst="line">
            <a:avLst/>
          </a:prstGeom>
          <a:noFill/>
          <a:ln w="50800">
            <a:solidFill>
              <a:srgbClr val="FF0000"/>
            </a:solidFill>
            <a:round/>
            <a:headEnd type="none" w="sm" len="sm"/>
            <a:tailEnd type="none" w="sm" len="sm"/>
          </a:ln>
          <a:effectLst/>
        </p:spPr>
        <p:txBody>
          <a:bodyPr/>
          <a:lstStyle/>
          <a:p>
            <a:pPr>
              <a:defRPr/>
            </a:pPr>
            <a:endParaRPr lang="en-US">
              <a:solidFill>
                <a:schemeClr val="bg1"/>
              </a:solidFill>
              <a:latin typeface="Comic Sans MS"/>
              <a:ea typeface="+mn-ea"/>
              <a:cs typeface="Comic Sans MS"/>
            </a:endParaRPr>
          </a:p>
        </p:txBody>
      </p:sp>
      <p:sp>
        <p:nvSpPr>
          <p:cNvPr id="51240" name="Line 40"/>
          <p:cNvSpPr>
            <a:spLocks noChangeShapeType="1"/>
          </p:cNvSpPr>
          <p:nvPr/>
        </p:nvSpPr>
        <p:spPr bwMode="auto">
          <a:xfrm>
            <a:off x="5200650" y="2608263"/>
            <a:ext cx="1219200" cy="2819400"/>
          </a:xfrm>
          <a:prstGeom prst="line">
            <a:avLst/>
          </a:prstGeom>
          <a:noFill/>
          <a:ln w="50800">
            <a:solidFill>
              <a:schemeClr val="tx1"/>
            </a:solidFill>
            <a:round/>
            <a:headEnd type="none" w="sm" len="sm"/>
            <a:tailEnd type="none" w="sm" len="sm"/>
          </a:ln>
          <a:effectLst/>
        </p:spPr>
        <p:txBody>
          <a:bodyPr/>
          <a:lstStyle/>
          <a:p>
            <a:pPr>
              <a:defRPr/>
            </a:pPr>
            <a:endParaRPr lang="en-US">
              <a:solidFill>
                <a:schemeClr val="bg1"/>
              </a:solidFill>
              <a:latin typeface="Comic Sans MS"/>
              <a:ea typeface="+mn-ea"/>
              <a:cs typeface="Comic Sans MS"/>
            </a:endParaRPr>
          </a:p>
        </p:txBody>
      </p:sp>
      <p:sp>
        <p:nvSpPr>
          <p:cNvPr id="51241" name="Line 41"/>
          <p:cNvSpPr>
            <a:spLocks noChangeShapeType="1"/>
          </p:cNvSpPr>
          <p:nvPr/>
        </p:nvSpPr>
        <p:spPr bwMode="auto">
          <a:xfrm flipH="1">
            <a:off x="5581650" y="4895850"/>
            <a:ext cx="609600" cy="1522413"/>
          </a:xfrm>
          <a:prstGeom prst="line">
            <a:avLst/>
          </a:prstGeom>
          <a:noFill/>
          <a:ln w="50800">
            <a:solidFill>
              <a:schemeClr val="tx1"/>
            </a:solidFill>
            <a:round/>
            <a:headEnd type="none" w="sm" len="sm"/>
            <a:tailEnd type="none" w="sm" len="sm"/>
          </a:ln>
          <a:effectLst/>
        </p:spPr>
        <p:txBody>
          <a:bodyPr/>
          <a:lstStyle/>
          <a:p>
            <a:pPr>
              <a:defRPr/>
            </a:pPr>
            <a:endParaRPr lang="en-US">
              <a:solidFill>
                <a:schemeClr val="bg1"/>
              </a:solidFill>
              <a:latin typeface="Comic Sans MS"/>
              <a:ea typeface="+mn-ea"/>
              <a:cs typeface="Comic Sans MS"/>
            </a:endParaRPr>
          </a:p>
        </p:txBody>
      </p:sp>
      <p:sp>
        <p:nvSpPr>
          <p:cNvPr id="51242" name="Line 42"/>
          <p:cNvSpPr>
            <a:spLocks noChangeShapeType="1"/>
          </p:cNvSpPr>
          <p:nvPr/>
        </p:nvSpPr>
        <p:spPr bwMode="auto">
          <a:xfrm flipH="1">
            <a:off x="2813050" y="3675063"/>
            <a:ext cx="1093788" cy="2540000"/>
          </a:xfrm>
          <a:prstGeom prst="line">
            <a:avLst/>
          </a:prstGeom>
          <a:noFill/>
          <a:ln w="50800">
            <a:solidFill>
              <a:srgbClr val="00279F"/>
            </a:solidFill>
            <a:round/>
            <a:headEnd type="none" w="sm" len="sm"/>
            <a:tailEnd type="none" w="sm" len="sm"/>
          </a:ln>
          <a:effectLst/>
        </p:spPr>
        <p:txBody>
          <a:bodyPr/>
          <a:lstStyle/>
          <a:p>
            <a:pPr>
              <a:defRPr/>
            </a:pPr>
            <a:endParaRPr lang="en-US">
              <a:solidFill>
                <a:schemeClr val="bg1"/>
              </a:solidFill>
              <a:latin typeface="Comic Sans MS"/>
              <a:ea typeface="+mn-ea"/>
              <a:cs typeface="Comic Sans MS"/>
            </a:endParaRPr>
          </a:p>
        </p:txBody>
      </p:sp>
      <p:sp>
        <p:nvSpPr>
          <p:cNvPr id="51243" name="Line 43"/>
          <p:cNvSpPr>
            <a:spLocks noChangeShapeType="1"/>
          </p:cNvSpPr>
          <p:nvPr/>
        </p:nvSpPr>
        <p:spPr bwMode="auto">
          <a:xfrm flipH="1">
            <a:off x="323850" y="4437063"/>
            <a:ext cx="2133600" cy="1447800"/>
          </a:xfrm>
          <a:prstGeom prst="line">
            <a:avLst/>
          </a:prstGeom>
          <a:noFill/>
          <a:ln w="50800">
            <a:solidFill>
              <a:srgbClr val="009900"/>
            </a:solidFill>
            <a:round/>
            <a:headEnd type="none" w="sm" len="sm"/>
            <a:tailEnd type="none" w="sm" len="sm"/>
          </a:ln>
          <a:effectLst/>
        </p:spPr>
        <p:txBody>
          <a:bodyPr/>
          <a:lstStyle/>
          <a:p>
            <a:pPr>
              <a:defRPr/>
            </a:pPr>
            <a:endParaRPr lang="en-US">
              <a:solidFill>
                <a:schemeClr val="bg1"/>
              </a:solidFill>
              <a:latin typeface="Comic Sans MS"/>
              <a:ea typeface="+mn-ea"/>
              <a:cs typeface="Comic Sans MS"/>
            </a:endParaRPr>
          </a:p>
        </p:txBody>
      </p:sp>
      <p:sp>
        <p:nvSpPr>
          <p:cNvPr id="51244" name="Line 44"/>
          <p:cNvSpPr>
            <a:spLocks noChangeShapeType="1"/>
          </p:cNvSpPr>
          <p:nvPr/>
        </p:nvSpPr>
        <p:spPr bwMode="auto">
          <a:xfrm>
            <a:off x="3906838" y="3065463"/>
            <a:ext cx="2055812" cy="1371600"/>
          </a:xfrm>
          <a:prstGeom prst="line">
            <a:avLst/>
          </a:prstGeom>
          <a:noFill/>
          <a:ln w="50800">
            <a:solidFill>
              <a:schemeClr val="folHlink"/>
            </a:solidFill>
            <a:round/>
            <a:headEnd type="none" w="sm" len="sm"/>
            <a:tailEnd type="none" w="sm" len="sm"/>
          </a:ln>
          <a:effectLst/>
        </p:spPr>
        <p:txBody>
          <a:bodyPr/>
          <a:lstStyle/>
          <a:p>
            <a:pPr>
              <a:defRPr/>
            </a:pPr>
            <a:endParaRPr lang="en-US">
              <a:solidFill>
                <a:schemeClr val="bg1"/>
              </a:solidFill>
              <a:latin typeface="Comic Sans MS"/>
              <a:ea typeface="+mn-ea"/>
              <a:cs typeface="Comic Sans MS"/>
            </a:endParaRPr>
          </a:p>
        </p:txBody>
      </p:sp>
      <p:sp>
        <p:nvSpPr>
          <p:cNvPr id="51245" name="Line 45"/>
          <p:cNvSpPr>
            <a:spLocks noChangeShapeType="1"/>
          </p:cNvSpPr>
          <p:nvPr/>
        </p:nvSpPr>
        <p:spPr bwMode="auto">
          <a:xfrm>
            <a:off x="1924050" y="550863"/>
            <a:ext cx="152400" cy="0"/>
          </a:xfrm>
          <a:prstGeom prst="line">
            <a:avLst/>
          </a:prstGeom>
          <a:noFill/>
          <a:ln w="25400">
            <a:solidFill>
              <a:srgbClr val="B50069"/>
            </a:solidFill>
            <a:round/>
            <a:headEnd type="none" w="sm" len="sm"/>
            <a:tailEnd type="none" w="sm" len="sm"/>
          </a:ln>
          <a:effectLst/>
        </p:spPr>
        <p:txBody>
          <a:bodyPr/>
          <a:lstStyle/>
          <a:p>
            <a:pPr>
              <a:defRPr/>
            </a:pPr>
            <a:endParaRPr lang="en-US">
              <a:solidFill>
                <a:schemeClr val="bg1"/>
              </a:solidFill>
              <a:latin typeface="Comic Sans MS"/>
              <a:ea typeface="+mn-ea"/>
              <a:cs typeface="Comic Sans MS"/>
            </a:endParaRPr>
          </a:p>
        </p:txBody>
      </p:sp>
      <p:sp>
        <p:nvSpPr>
          <p:cNvPr id="51246" name="Line 46"/>
          <p:cNvSpPr>
            <a:spLocks noChangeShapeType="1"/>
          </p:cNvSpPr>
          <p:nvPr/>
        </p:nvSpPr>
        <p:spPr bwMode="auto">
          <a:xfrm>
            <a:off x="3829050" y="550863"/>
            <a:ext cx="152400" cy="0"/>
          </a:xfrm>
          <a:prstGeom prst="line">
            <a:avLst/>
          </a:prstGeom>
          <a:noFill/>
          <a:ln w="25400">
            <a:solidFill>
              <a:schemeClr val="tx1"/>
            </a:solidFill>
            <a:round/>
            <a:headEnd type="none" w="sm" len="sm"/>
            <a:tailEnd type="none" w="sm" len="sm"/>
          </a:ln>
          <a:effectLst/>
        </p:spPr>
        <p:txBody>
          <a:bodyPr/>
          <a:lstStyle/>
          <a:p>
            <a:pPr>
              <a:defRPr/>
            </a:pPr>
            <a:endParaRPr lang="en-US">
              <a:solidFill>
                <a:schemeClr val="bg1"/>
              </a:solidFill>
              <a:latin typeface="Comic Sans MS"/>
              <a:ea typeface="+mn-ea"/>
              <a:cs typeface="Comic Sans MS"/>
            </a:endParaRPr>
          </a:p>
        </p:txBody>
      </p:sp>
      <p:sp>
        <p:nvSpPr>
          <p:cNvPr id="51247" name="Line 47"/>
          <p:cNvSpPr>
            <a:spLocks noChangeShapeType="1"/>
          </p:cNvSpPr>
          <p:nvPr/>
        </p:nvSpPr>
        <p:spPr bwMode="auto">
          <a:xfrm>
            <a:off x="6629400" y="474663"/>
            <a:ext cx="152400" cy="0"/>
          </a:xfrm>
          <a:prstGeom prst="line">
            <a:avLst/>
          </a:prstGeom>
          <a:noFill/>
          <a:ln w="25400">
            <a:solidFill>
              <a:srgbClr val="00279F"/>
            </a:solidFill>
            <a:round/>
            <a:headEnd type="none" w="sm" len="sm"/>
            <a:tailEnd type="none" w="sm" len="sm"/>
          </a:ln>
          <a:effectLst/>
        </p:spPr>
        <p:txBody>
          <a:bodyPr/>
          <a:lstStyle/>
          <a:p>
            <a:pPr>
              <a:defRPr/>
            </a:pPr>
            <a:endParaRPr lang="en-US">
              <a:solidFill>
                <a:schemeClr val="bg1"/>
              </a:solidFill>
              <a:latin typeface="Comic Sans MS"/>
              <a:ea typeface="+mn-ea"/>
              <a:cs typeface="Comic Sans MS"/>
            </a:endParaRPr>
          </a:p>
        </p:txBody>
      </p:sp>
      <p:sp>
        <p:nvSpPr>
          <p:cNvPr id="51248" name="Line 48"/>
          <p:cNvSpPr>
            <a:spLocks noChangeShapeType="1"/>
          </p:cNvSpPr>
          <p:nvPr/>
        </p:nvSpPr>
        <p:spPr bwMode="auto">
          <a:xfrm>
            <a:off x="666750" y="703263"/>
            <a:ext cx="152400" cy="0"/>
          </a:xfrm>
          <a:prstGeom prst="line">
            <a:avLst/>
          </a:prstGeom>
          <a:noFill/>
          <a:ln w="25400">
            <a:solidFill>
              <a:srgbClr val="B50069"/>
            </a:solidFill>
            <a:round/>
            <a:headEnd type="none" w="sm" len="sm"/>
            <a:tailEnd type="none" w="sm" len="sm"/>
          </a:ln>
          <a:effectLst/>
        </p:spPr>
        <p:txBody>
          <a:bodyPr/>
          <a:lstStyle/>
          <a:p>
            <a:pPr>
              <a:defRPr/>
            </a:pPr>
            <a:endParaRPr lang="en-US">
              <a:solidFill>
                <a:schemeClr val="bg1"/>
              </a:solidFill>
              <a:latin typeface="Comic Sans MS"/>
              <a:ea typeface="+mn-ea"/>
              <a:cs typeface="Comic Sans MS"/>
            </a:endParaRPr>
          </a:p>
        </p:txBody>
      </p:sp>
      <p:sp>
        <p:nvSpPr>
          <p:cNvPr id="51249" name="Line 49"/>
          <p:cNvSpPr>
            <a:spLocks noChangeShapeType="1"/>
          </p:cNvSpPr>
          <p:nvPr/>
        </p:nvSpPr>
        <p:spPr bwMode="auto">
          <a:xfrm>
            <a:off x="323850" y="2532063"/>
            <a:ext cx="0" cy="152400"/>
          </a:xfrm>
          <a:prstGeom prst="line">
            <a:avLst/>
          </a:prstGeom>
          <a:noFill/>
          <a:ln w="25400">
            <a:solidFill>
              <a:srgbClr val="FF0000"/>
            </a:solidFill>
            <a:round/>
            <a:headEnd type="none" w="sm" len="sm"/>
            <a:tailEnd type="none" w="sm" len="sm"/>
          </a:ln>
          <a:effectLst/>
        </p:spPr>
        <p:txBody>
          <a:bodyPr/>
          <a:lstStyle/>
          <a:p>
            <a:pPr>
              <a:defRPr/>
            </a:pPr>
            <a:endParaRPr lang="en-US">
              <a:solidFill>
                <a:srgbClr val="FFFFFF"/>
              </a:solidFill>
              <a:latin typeface="Comic Sans MS"/>
              <a:ea typeface="+mn-ea"/>
              <a:cs typeface="Comic Sans MS"/>
            </a:endParaRPr>
          </a:p>
        </p:txBody>
      </p:sp>
      <p:sp>
        <p:nvSpPr>
          <p:cNvPr id="51250" name="Line 50"/>
          <p:cNvSpPr>
            <a:spLocks noChangeShapeType="1"/>
          </p:cNvSpPr>
          <p:nvPr/>
        </p:nvSpPr>
        <p:spPr bwMode="auto">
          <a:xfrm>
            <a:off x="8783638" y="2532063"/>
            <a:ext cx="0" cy="152400"/>
          </a:xfrm>
          <a:prstGeom prst="line">
            <a:avLst/>
          </a:prstGeom>
          <a:noFill/>
          <a:ln w="25400">
            <a:solidFill>
              <a:srgbClr val="FF0000"/>
            </a:solidFill>
            <a:round/>
            <a:headEnd type="none" w="sm" len="sm"/>
            <a:tailEnd type="none" w="sm" len="sm"/>
          </a:ln>
          <a:effectLst/>
        </p:spPr>
        <p:txBody>
          <a:bodyPr/>
          <a:lstStyle/>
          <a:p>
            <a:pPr>
              <a:defRPr/>
            </a:pPr>
            <a:endParaRPr lang="en-US">
              <a:solidFill>
                <a:schemeClr val="bg1"/>
              </a:solidFill>
              <a:latin typeface="Comic Sans MS"/>
              <a:ea typeface="+mn-ea"/>
              <a:cs typeface="Comic Sans MS"/>
            </a:endParaRPr>
          </a:p>
        </p:txBody>
      </p:sp>
      <p:sp>
        <p:nvSpPr>
          <p:cNvPr id="51251" name="Line 51"/>
          <p:cNvSpPr>
            <a:spLocks noChangeShapeType="1"/>
          </p:cNvSpPr>
          <p:nvPr/>
        </p:nvSpPr>
        <p:spPr bwMode="auto">
          <a:xfrm>
            <a:off x="8096250" y="1389063"/>
            <a:ext cx="152400" cy="153987"/>
          </a:xfrm>
          <a:prstGeom prst="line">
            <a:avLst/>
          </a:prstGeom>
          <a:noFill/>
          <a:ln w="25400">
            <a:solidFill>
              <a:srgbClr val="FF0000"/>
            </a:solidFill>
            <a:round/>
            <a:headEnd type="none" w="sm" len="sm"/>
            <a:tailEnd type="none" w="sm" len="sm"/>
          </a:ln>
          <a:effectLst/>
        </p:spPr>
        <p:txBody>
          <a:bodyPr/>
          <a:lstStyle/>
          <a:p>
            <a:pPr>
              <a:defRPr/>
            </a:pPr>
            <a:endParaRPr lang="en-US">
              <a:solidFill>
                <a:schemeClr val="bg1"/>
              </a:solidFill>
              <a:latin typeface="Comic Sans MS"/>
              <a:ea typeface="+mn-ea"/>
              <a:cs typeface="Comic Sans MS"/>
            </a:endParaRPr>
          </a:p>
        </p:txBody>
      </p:sp>
      <p:sp>
        <p:nvSpPr>
          <p:cNvPr id="51252" name="Line 52"/>
          <p:cNvSpPr>
            <a:spLocks noChangeShapeType="1"/>
          </p:cNvSpPr>
          <p:nvPr/>
        </p:nvSpPr>
        <p:spPr bwMode="auto">
          <a:xfrm>
            <a:off x="249238" y="5808663"/>
            <a:ext cx="149225" cy="152400"/>
          </a:xfrm>
          <a:prstGeom prst="line">
            <a:avLst/>
          </a:prstGeom>
          <a:noFill/>
          <a:ln w="25400">
            <a:solidFill>
              <a:srgbClr val="009900"/>
            </a:solidFill>
            <a:round/>
            <a:headEnd type="none" w="sm" len="sm"/>
            <a:tailEnd type="none" w="sm" len="sm"/>
          </a:ln>
          <a:effectLst/>
        </p:spPr>
        <p:txBody>
          <a:bodyPr/>
          <a:lstStyle/>
          <a:p>
            <a:pPr>
              <a:defRPr/>
            </a:pPr>
            <a:endParaRPr lang="en-US">
              <a:solidFill>
                <a:schemeClr val="bg1"/>
              </a:solidFill>
              <a:latin typeface="Comic Sans MS"/>
              <a:ea typeface="+mn-ea"/>
              <a:cs typeface="Comic Sans MS"/>
            </a:endParaRPr>
          </a:p>
        </p:txBody>
      </p:sp>
      <p:sp>
        <p:nvSpPr>
          <p:cNvPr id="51253" name="Line 53"/>
          <p:cNvSpPr>
            <a:spLocks noChangeShapeType="1"/>
          </p:cNvSpPr>
          <p:nvPr/>
        </p:nvSpPr>
        <p:spPr bwMode="auto">
          <a:xfrm>
            <a:off x="3829050" y="5732463"/>
            <a:ext cx="152400" cy="0"/>
          </a:xfrm>
          <a:prstGeom prst="line">
            <a:avLst/>
          </a:prstGeom>
          <a:noFill/>
          <a:ln w="25400">
            <a:solidFill>
              <a:schemeClr val="tx1"/>
            </a:solidFill>
            <a:round/>
            <a:headEnd type="none" w="sm" len="sm"/>
            <a:tailEnd type="none" w="sm" len="sm"/>
          </a:ln>
          <a:effectLst/>
        </p:spPr>
        <p:txBody>
          <a:bodyPr/>
          <a:lstStyle/>
          <a:p>
            <a:pPr>
              <a:defRPr/>
            </a:pPr>
            <a:endParaRPr lang="en-US">
              <a:solidFill>
                <a:schemeClr val="bg1"/>
              </a:solidFill>
              <a:latin typeface="Comic Sans MS"/>
              <a:ea typeface="+mn-ea"/>
              <a:cs typeface="Comic Sans MS"/>
            </a:endParaRPr>
          </a:p>
        </p:txBody>
      </p:sp>
      <p:sp>
        <p:nvSpPr>
          <p:cNvPr id="51254" name="Line 54"/>
          <p:cNvSpPr>
            <a:spLocks noChangeShapeType="1"/>
          </p:cNvSpPr>
          <p:nvPr/>
        </p:nvSpPr>
        <p:spPr bwMode="auto">
          <a:xfrm>
            <a:off x="2736850" y="6215063"/>
            <a:ext cx="152400" cy="0"/>
          </a:xfrm>
          <a:prstGeom prst="line">
            <a:avLst/>
          </a:prstGeom>
          <a:noFill/>
          <a:ln w="25400">
            <a:solidFill>
              <a:srgbClr val="00279F"/>
            </a:solidFill>
            <a:round/>
            <a:headEnd type="none" w="sm" len="sm"/>
            <a:tailEnd type="none" w="sm" len="sm"/>
          </a:ln>
          <a:effectLst/>
        </p:spPr>
        <p:txBody>
          <a:bodyPr/>
          <a:lstStyle/>
          <a:p>
            <a:pPr>
              <a:defRPr/>
            </a:pPr>
            <a:endParaRPr lang="en-US">
              <a:solidFill>
                <a:schemeClr val="bg1"/>
              </a:solidFill>
              <a:latin typeface="Comic Sans MS"/>
              <a:ea typeface="+mn-ea"/>
              <a:cs typeface="Comic Sans MS"/>
            </a:endParaRPr>
          </a:p>
        </p:txBody>
      </p:sp>
      <p:sp>
        <p:nvSpPr>
          <p:cNvPr id="51255" name="Line 55"/>
          <p:cNvSpPr>
            <a:spLocks noChangeShapeType="1"/>
          </p:cNvSpPr>
          <p:nvPr/>
        </p:nvSpPr>
        <p:spPr bwMode="auto">
          <a:xfrm>
            <a:off x="5505450" y="6418263"/>
            <a:ext cx="152400" cy="0"/>
          </a:xfrm>
          <a:prstGeom prst="line">
            <a:avLst/>
          </a:prstGeom>
          <a:noFill/>
          <a:ln w="25400">
            <a:solidFill>
              <a:schemeClr val="tx1"/>
            </a:solidFill>
            <a:round/>
            <a:headEnd type="none" w="sm" len="sm"/>
            <a:tailEnd type="none" w="sm" len="sm"/>
          </a:ln>
          <a:effectLst/>
        </p:spPr>
        <p:txBody>
          <a:bodyPr/>
          <a:lstStyle/>
          <a:p>
            <a:pPr>
              <a:defRPr/>
            </a:pPr>
            <a:endParaRPr lang="en-US">
              <a:solidFill>
                <a:schemeClr val="bg1"/>
              </a:solidFill>
              <a:latin typeface="Comic Sans MS"/>
              <a:ea typeface="+mn-ea"/>
              <a:cs typeface="Comic Sans MS"/>
            </a:endParaRPr>
          </a:p>
        </p:txBody>
      </p:sp>
      <p:sp>
        <p:nvSpPr>
          <p:cNvPr id="51256" name="Line 56"/>
          <p:cNvSpPr>
            <a:spLocks noChangeShapeType="1"/>
          </p:cNvSpPr>
          <p:nvPr/>
        </p:nvSpPr>
        <p:spPr bwMode="auto">
          <a:xfrm>
            <a:off x="6343650" y="5427663"/>
            <a:ext cx="152400" cy="0"/>
          </a:xfrm>
          <a:prstGeom prst="line">
            <a:avLst/>
          </a:prstGeom>
          <a:noFill/>
          <a:ln w="25400">
            <a:solidFill>
              <a:schemeClr val="tx1"/>
            </a:solidFill>
            <a:round/>
            <a:headEnd type="none" w="sm" len="sm"/>
            <a:tailEnd type="none" w="sm" len="sm"/>
          </a:ln>
          <a:effectLst/>
        </p:spPr>
        <p:txBody>
          <a:bodyPr/>
          <a:lstStyle/>
          <a:p>
            <a:pPr>
              <a:defRPr/>
            </a:pPr>
            <a:endParaRPr lang="en-US">
              <a:solidFill>
                <a:schemeClr val="bg1"/>
              </a:solidFill>
              <a:latin typeface="Comic Sans MS"/>
              <a:ea typeface="+mn-ea"/>
              <a:cs typeface="Comic Sans MS"/>
            </a:endParaRPr>
          </a:p>
        </p:txBody>
      </p:sp>
      <p:sp>
        <p:nvSpPr>
          <p:cNvPr id="51257" name="Line 57"/>
          <p:cNvSpPr>
            <a:spLocks noChangeShapeType="1"/>
          </p:cNvSpPr>
          <p:nvPr/>
        </p:nvSpPr>
        <p:spPr bwMode="auto">
          <a:xfrm>
            <a:off x="3867150" y="2589213"/>
            <a:ext cx="0" cy="533400"/>
          </a:xfrm>
          <a:prstGeom prst="line">
            <a:avLst/>
          </a:prstGeom>
          <a:noFill/>
          <a:ln w="50800">
            <a:solidFill>
              <a:srgbClr val="FF0000"/>
            </a:solidFill>
            <a:round/>
            <a:headEnd type="none" w="sm" len="sm"/>
            <a:tailEnd type="none" w="sm" len="sm"/>
          </a:ln>
          <a:effectLst/>
        </p:spPr>
        <p:txBody>
          <a:bodyPr/>
          <a:lstStyle/>
          <a:p>
            <a:pPr>
              <a:defRPr/>
            </a:pPr>
            <a:endParaRPr lang="en-US">
              <a:solidFill>
                <a:schemeClr val="bg1"/>
              </a:solidFill>
              <a:latin typeface="Comic Sans MS"/>
              <a:ea typeface="+mn-ea"/>
              <a:cs typeface="Comic Sans MS"/>
            </a:endParaRPr>
          </a:p>
        </p:txBody>
      </p:sp>
      <p:grpSp>
        <p:nvGrpSpPr>
          <p:cNvPr id="27704" name="Group 58"/>
          <p:cNvGrpSpPr>
            <a:grpSpLocks/>
          </p:cNvGrpSpPr>
          <p:nvPr/>
        </p:nvGrpSpPr>
        <p:grpSpPr bwMode="auto">
          <a:xfrm>
            <a:off x="1168400" y="1243013"/>
            <a:ext cx="5626100" cy="3263900"/>
            <a:chOff x="1163" y="1238"/>
            <a:chExt cx="5601" cy="3249"/>
          </a:xfrm>
        </p:grpSpPr>
        <p:sp>
          <p:nvSpPr>
            <p:cNvPr id="51259" name="Oval 59"/>
            <p:cNvSpPr>
              <a:spLocks noChangeArrowheads="1"/>
            </p:cNvSpPr>
            <p:nvPr/>
          </p:nvSpPr>
          <p:spPr bwMode="auto">
            <a:xfrm>
              <a:off x="6549" y="2983"/>
              <a:ext cx="139" cy="139"/>
            </a:xfrm>
            <a:prstGeom prst="ellipse">
              <a:avLst/>
            </a:prstGeom>
            <a:solidFill>
              <a:schemeClr val="bg1"/>
            </a:solidFill>
            <a:ln w="28575">
              <a:solidFill>
                <a:schemeClr val="tx1"/>
              </a:solidFill>
              <a:round/>
              <a:headEnd/>
              <a:tailEnd/>
            </a:ln>
            <a:effectLst/>
          </p:spPr>
          <p:txBody>
            <a:bodyPr wrap="none" anchor="ctr"/>
            <a:lstStyle/>
            <a:p>
              <a:pPr>
                <a:defRPr/>
              </a:pPr>
              <a:endParaRPr lang="en-US">
                <a:solidFill>
                  <a:schemeClr val="bg1"/>
                </a:solidFill>
                <a:latin typeface="Comic Sans MS"/>
                <a:ea typeface="+mn-ea"/>
                <a:cs typeface="Comic Sans MS"/>
              </a:endParaRPr>
            </a:p>
          </p:txBody>
        </p:sp>
        <p:sp>
          <p:nvSpPr>
            <p:cNvPr id="51260" name="Oval 60"/>
            <p:cNvSpPr>
              <a:spLocks noChangeArrowheads="1"/>
            </p:cNvSpPr>
            <p:nvPr/>
          </p:nvSpPr>
          <p:spPr bwMode="auto">
            <a:xfrm>
              <a:off x="6549" y="3893"/>
              <a:ext cx="139" cy="139"/>
            </a:xfrm>
            <a:prstGeom prst="ellipse">
              <a:avLst/>
            </a:prstGeom>
            <a:solidFill>
              <a:schemeClr val="bg1"/>
            </a:solidFill>
            <a:ln w="28575">
              <a:solidFill>
                <a:schemeClr val="tx1"/>
              </a:solidFill>
              <a:round/>
              <a:headEnd/>
              <a:tailEnd/>
            </a:ln>
            <a:effectLst/>
          </p:spPr>
          <p:txBody>
            <a:bodyPr wrap="none" anchor="ctr"/>
            <a:lstStyle/>
            <a:p>
              <a:pPr>
                <a:defRPr/>
              </a:pPr>
              <a:endParaRPr lang="en-US">
                <a:solidFill>
                  <a:schemeClr val="bg1"/>
                </a:solidFill>
                <a:latin typeface="Comic Sans MS"/>
                <a:ea typeface="+mn-ea"/>
                <a:cs typeface="Comic Sans MS"/>
              </a:endParaRPr>
            </a:p>
          </p:txBody>
        </p:sp>
        <p:sp>
          <p:nvSpPr>
            <p:cNvPr id="51261" name="Oval 61"/>
            <p:cNvSpPr>
              <a:spLocks noChangeArrowheads="1"/>
            </p:cNvSpPr>
            <p:nvPr/>
          </p:nvSpPr>
          <p:spPr bwMode="auto">
            <a:xfrm>
              <a:off x="6625" y="1312"/>
              <a:ext cx="139" cy="141"/>
            </a:xfrm>
            <a:prstGeom prst="ellipse">
              <a:avLst/>
            </a:prstGeom>
            <a:solidFill>
              <a:schemeClr val="bg1"/>
            </a:solidFill>
            <a:ln w="28575">
              <a:solidFill>
                <a:schemeClr val="tx1"/>
              </a:solidFill>
              <a:round/>
              <a:headEnd/>
              <a:tailEnd/>
            </a:ln>
            <a:effectLst/>
          </p:spPr>
          <p:txBody>
            <a:bodyPr wrap="none" anchor="ctr"/>
            <a:lstStyle/>
            <a:p>
              <a:pPr>
                <a:defRPr/>
              </a:pPr>
              <a:endParaRPr lang="en-US">
                <a:solidFill>
                  <a:schemeClr val="bg1"/>
                </a:solidFill>
                <a:latin typeface="Comic Sans MS"/>
                <a:ea typeface="+mn-ea"/>
                <a:cs typeface="Comic Sans MS"/>
              </a:endParaRPr>
            </a:p>
          </p:txBody>
        </p:sp>
        <p:sp>
          <p:nvSpPr>
            <p:cNvPr id="51262" name="Oval 62"/>
            <p:cNvSpPr>
              <a:spLocks noChangeArrowheads="1"/>
            </p:cNvSpPr>
            <p:nvPr/>
          </p:nvSpPr>
          <p:spPr bwMode="auto">
            <a:xfrm>
              <a:off x="5108" y="2527"/>
              <a:ext cx="139" cy="139"/>
            </a:xfrm>
            <a:prstGeom prst="ellipse">
              <a:avLst/>
            </a:prstGeom>
            <a:solidFill>
              <a:schemeClr val="bg1"/>
            </a:solidFill>
            <a:ln w="28575">
              <a:solidFill>
                <a:schemeClr val="tx1"/>
              </a:solidFill>
              <a:round/>
              <a:headEnd/>
              <a:tailEnd/>
            </a:ln>
            <a:effectLst/>
          </p:spPr>
          <p:txBody>
            <a:bodyPr wrap="none" anchor="ctr"/>
            <a:lstStyle/>
            <a:p>
              <a:pPr>
                <a:defRPr/>
              </a:pPr>
              <a:endParaRPr lang="en-US">
                <a:solidFill>
                  <a:schemeClr val="bg1"/>
                </a:solidFill>
                <a:latin typeface="Comic Sans MS"/>
                <a:ea typeface="+mn-ea"/>
                <a:cs typeface="Comic Sans MS"/>
              </a:endParaRPr>
            </a:p>
          </p:txBody>
        </p:sp>
        <p:sp>
          <p:nvSpPr>
            <p:cNvPr id="51263" name="Oval 63"/>
            <p:cNvSpPr>
              <a:spLocks noChangeArrowheads="1"/>
            </p:cNvSpPr>
            <p:nvPr/>
          </p:nvSpPr>
          <p:spPr bwMode="auto">
            <a:xfrm>
              <a:off x="3818" y="3589"/>
              <a:ext cx="139" cy="139"/>
            </a:xfrm>
            <a:prstGeom prst="ellipse">
              <a:avLst/>
            </a:prstGeom>
            <a:solidFill>
              <a:schemeClr val="bg1"/>
            </a:solidFill>
            <a:ln w="28575">
              <a:solidFill>
                <a:schemeClr val="tx1"/>
              </a:solidFill>
              <a:round/>
              <a:headEnd/>
              <a:tailEnd/>
            </a:ln>
            <a:effectLst/>
          </p:spPr>
          <p:txBody>
            <a:bodyPr wrap="none" anchor="ctr"/>
            <a:lstStyle/>
            <a:p>
              <a:pPr>
                <a:defRPr/>
              </a:pPr>
              <a:endParaRPr lang="en-US">
                <a:solidFill>
                  <a:schemeClr val="bg1"/>
                </a:solidFill>
                <a:latin typeface="Comic Sans MS"/>
                <a:ea typeface="+mn-ea"/>
                <a:cs typeface="Comic Sans MS"/>
              </a:endParaRPr>
            </a:p>
          </p:txBody>
        </p:sp>
        <p:sp>
          <p:nvSpPr>
            <p:cNvPr id="51264" name="Oval 64"/>
            <p:cNvSpPr>
              <a:spLocks noChangeArrowheads="1"/>
            </p:cNvSpPr>
            <p:nvPr/>
          </p:nvSpPr>
          <p:spPr bwMode="auto">
            <a:xfrm>
              <a:off x="2377" y="4348"/>
              <a:ext cx="139" cy="139"/>
            </a:xfrm>
            <a:prstGeom prst="ellipse">
              <a:avLst/>
            </a:prstGeom>
            <a:solidFill>
              <a:schemeClr val="bg1"/>
            </a:solidFill>
            <a:ln w="28575">
              <a:solidFill>
                <a:schemeClr val="tx1"/>
              </a:solidFill>
              <a:round/>
              <a:headEnd/>
              <a:tailEnd/>
            </a:ln>
            <a:effectLst/>
          </p:spPr>
          <p:txBody>
            <a:bodyPr wrap="none" anchor="ctr"/>
            <a:lstStyle/>
            <a:p>
              <a:pPr>
                <a:defRPr/>
              </a:pPr>
              <a:endParaRPr lang="en-US">
                <a:solidFill>
                  <a:schemeClr val="bg1"/>
                </a:solidFill>
                <a:latin typeface="Comic Sans MS"/>
                <a:ea typeface="+mn-ea"/>
                <a:cs typeface="Comic Sans MS"/>
              </a:endParaRPr>
            </a:p>
          </p:txBody>
        </p:sp>
        <p:sp>
          <p:nvSpPr>
            <p:cNvPr id="51265" name="Oval 65"/>
            <p:cNvSpPr>
              <a:spLocks noChangeArrowheads="1"/>
            </p:cNvSpPr>
            <p:nvPr/>
          </p:nvSpPr>
          <p:spPr bwMode="auto">
            <a:xfrm>
              <a:off x="2377" y="3058"/>
              <a:ext cx="139" cy="139"/>
            </a:xfrm>
            <a:prstGeom prst="ellipse">
              <a:avLst/>
            </a:prstGeom>
            <a:solidFill>
              <a:schemeClr val="bg1"/>
            </a:solidFill>
            <a:ln w="28575">
              <a:solidFill>
                <a:schemeClr val="tx1"/>
              </a:solidFill>
              <a:round/>
              <a:headEnd/>
              <a:tailEnd/>
            </a:ln>
            <a:effectLst/>
          </p:spPr>
          <p:txBody>
            <a:bodyPr wrap="none" anchor="ctr"/>
            <a:lstStyle/>
            <a:p>
              <a:pPr>
                <a:defRPr/>
              </a:pPr>
              <a:endParaRPr lang="en-US">
                <a:solidFill>
                  <a:schemeClr val="bg1"/>
                </a:solidFill>
                <a:latin typeface="Comic Sans MS"/>
                <a:ea typeface="+mn-ea"/>
                <a:cs typeface="Comic Sans MS"/>
              </a:endParaRPr>
            </a:p>
          </p:txBody>
        </p:sp>
        <p:sp>
          <p:nvSpPr>
            <p:cNvPr id="51266" name="Oval 66"/>
            <p:cNvSpPr>
              <a:spLocks noChangeArrowheads="1"/>
            </p:cNvSpPr>
            <p:nvPr/>
          </p:nvSpPr>
          <p:spPr bwMode="auto">
            <a:xfrm>
              <a:off x="2604" y="2300"/>
              <a:ext cx="139" cy="139"/>
            </a:xfrm>
            <a:prstGeom prst="ellipse">
              <a:avLst/>
            </a:prstGeom>
            <a:solidFill>
              <a:schemeClr val="bg1"/>
            </a:solidFill>
            <a:ln w="28575">
              <a:solidFill>
                <a:schemeClr val="tx1"/>
              </a:solidFill>
              <a:round/>
              <a:headEnd/>
              <a:tailEnd/>
            </a:ln>
            <a:effectLst/>
          </p:spPr>
          <p:txBody>
            <a:bodyPr wrap="none" anchor="ctr"/>
            <a:lstStyle/>
            <a:p>
              <a:pPr>
                <a:defRPr/>
              </a:pPr>
              <a:endParaRPr lang="en-US">
                <a:solidFill>
                  <a:schemeClr val="bg1"/>
                </a:solidFill>
                <a:latin typeface="Comic Sans MS"/>
                <a:ea typeface="+mn-ea"/>
                <a:cs typeface="Comic Sans MS"/>
              </a:endParaRPr>
            </a:p>
          </p:txBody>
        </p:sp>
        <p:sp>
          <p:nvSpPr>
            <p:cNvPr id="51267" name="Oval 67"/>
            <p:cNvSpPr>
              <a:spLocks noChangeArrowheads="1"/>
            </p:cNvSpPr>
            <p:nvPr/>
          </p:nvSpPr>
          <p:spPr bwMode="auto">
            <a:xfrm>
              <a:off x="3287" y="1769"/>
              <a:ext cx="139" cy="139"/>
            </a:xfrm>
            <a:prstGeom prst="ellipse">
              <a:avLst/>
            </a:prstGeom>
            <a:solidFill>
              <a:schemeClr val="bg1"/>
            </a:solidFill>
            <a:ln w="28575">
              <a:solidFill>
                <a:schemeClr val="tx1"/>
              </a:solidFill>
              <a:round/>
              <a:headEnd/>
              <a:tailEnd/>
            </a:ln>
            <a:effectLst/>
          </p:spPr>
          <p:txBody>
            <a:bodyPr wrap="none" anchor="ctr"/>
            <a:lstStyle/>
            <a:p>
              <a:pPr>
                <a:defRPr/>
              </a:pPr>
              <a:endParaRPr lang="en-US">
                <a:solidFill>
                  <a:schemeClr val="bg1"/>
                </a:solidFill>
                <a:latin typeface="Comic Sans MS"/>
                <a:ea typeface="+mn-ea"/>
                <a:cs typeface="Comic Sans MS"/>
              </a:endParaRPr>
            </a:p>
          </p:txBody>
        </p:sp>
        <p:sp>
          <p:nvSpPr>
            <p:cNvPr id="51268" name="Oval 68"/>
            <p:cNvSpPr>
              <a:spLocks noChangeArrowheads="1"/>
            </p:cNvSpPr>
            <p:nvPr/>
          </p:nvSpPr>
          <p:spPr bwMode="auto">
            <a:xfrm>
              <a:off x="5866" y="4348"/>
              <a:ext cx="139" cy="139"/>
            </a:xfrm>
            <a:prstGeom prst="ellipse">
              <a:avLst/>
            </a:prstGeom>
            <a:solidFill>
              <a:schemeClr val="bg1"/>
            </a:solidFill>
            <a:ln w="28575">
              <a:solidFill>
                <a:schemeClr val="tx1"/>
              </a:solidFill>
              <a:round/>
              <a:headEnd/>
              <a:tailEnd/>
            </a:ln>
            <a:effectLst/>
          </p:spPr>
          <p:txBody>
            <a:bodyPr wrap="none" anchor="ctr"/>
            <a:lstStyle/>
            <a:p>
              <a:pPr>
                <a:defRPr/>
              </a:pPr>
              <a:endParaRPr lang="en-US">
                <a:solidFill>
                  <a:schemeClr val="bg1"/>
                </a:solidFill>
                <a:latin typeface="Comic Sans MS"/>
                <a:ea typeface="+mn-ea"/>
                <a:cs typeface="Comic Sans MS"/>
              </a:endParaRPr>
            </a:p>
          </p:txBody>
        </p:sp>
        <p:sp>
          <p:nvSpPr>
            <p:cNvPr id="51269" name="Oval 69"/>
            <p:cNvSpPr>
              <a:spLocks noChangeArrowheads="1"/>
            </p:cNvSpPr>
            <p:nvPr/>
          </p:nvSpPr>
          <p:spPr bwMode="auto">
            <a:xfrm>
              <a:off x="4349" y="4348"/>
              <a:ext cx="139" cy="139"/>
            </a:xfrm>
            <a:prstGeom prst="ellipse">
              <a:avLst/>
            </a:prstGeom>
            <a:solidFill>
              <a:schemeClr val="bg1"/>
            </a:solidFill>
            <a:ln w="28575">
              <a:solidFill>
                <a:schemeClr val="tx1"/>
              </a:solidFill>
              <a:round/>
              <a:headEnd/>
              <a:tailEnd/>
            </a:ln>
            <a:effectLst/>
          </p:spPr>
          <p:txBody>
            <a:bodyPr wrap="none" anchor="ctr"/>
            <a:lstStyle/>
            <a:p>
              <a:pPr>
                <a:defRPr/>
              </a:pPr>
              <a:endParaRPr lang="en-US">
                <a:solidFill>
                  <a:schemeClr val="bg1"/>
                </a:solidFill>
                <a:latin typeface="Comic Sans MS"/>
                <a:ea typeface="+mn-ea"/>
                <a:cs typeface="Comic Sans MS"/>
              </a:endParaRPr>
            </a:p>
          </p:txBody>
        </p:sp>
        <p:sp>
          <p:nvSpPr>
            <p:cNvPr id="51270" name="Oval 70"/>
            <p:cNvSpPr>
              <a:spLocks noChangeArrowheads="1"/>
            </p:cNvSpPr>
            <p:nvPr/>
          </p:nvSpPr>
          <p:spPr bwMode="auto">
            <a:xfrm>
              <a:off x="5184" y="1769"/>
              <a:ext cx="139" cy="139"/>
            </a:xfrm>
            <a:prstGeom prst="ellipse">
              <a:avLst/>
            </a:prstGeom>
            <a:solidFill>
              <a:schemeClr val="bg1"/>
            </a:solidFill>
            <a:ln w="28575">
              <a:solidFill>
                <a:schemeClr val="tx1"/>
              </a:solidFill>
              <a:round/>
              <a:headEnd/>
              <a:tailEnd/>
            </a:ln>
            <a:effectLst/>
          </p:spPr>
          <p:txBody>
            <a:bodyPr wrap="none" anchor="ctr"/>
            <a:lstStyle/>
            <a:p>
              <a:pPr>
                <a:defRPr/>
              </a:pPr>
              <a:endParaRPr lang="en-US">
                <a:solidFill>
                  <a:schemeClr val="bg1"/>
                </a:solidFill>
                <a:latin typeface="Comic Sans MS"/>
                <a:ea typeface="+mn-ea"/>
                <a:cs typeface="Comic Sans MS"/>
              </a:endParaRPr>
            </a:p>
          </p:txBody>
        </p:sp>
        <p:sp>
          <p:nvSpPr>
            <p:cNvPr id="51271" name="Oval 71"/>
            <p:cNvSpPr>
              <a:spLocks noChangeArrowheads="1"/>
            </p:cNvSpPr>
            <p:nvPr/>
          </p:nvSpPr>
          <p:spPr bwMode="auto">
            <a:xfrm>
              <a:off x="3515" y="4348"/>
              <a:ext cx="139" cy="139"/>
            </a:xfrm>
            <a:prstGeom prst="ellipse">
              <a:avLst/>
            </a:prstGeom>
            <a:solidFill>
              <a:schemeClr val="bg1"/>
            </a:solidFill>
            <a:ln w="28575">
              <a:solidFill>
                <a:schemeClr val="tx1"/>
              </a:solidFill>
              <a:round/>
              <a:headEnd/>
              <a:tailEnd/>
            </a:ln>
            <a:effectLst/>
          </p:spPr>
          <p:txBody>
            <a:bodyPr wrap="none" anchor="ctr"/>
            <a:lstStyle/>
            <a:p>
              <a:pPr>
                <a:defRPr/>
              </a:pPr>
              <a:endParaRPr lang="en-US">
                <a:solidFill>
                  <a:schemeClr val="bg1"/>
                </a:solidFill>
                <a:latin typeface="Comic Sans MS"/>
                <a:ea typeface="+mn-ea"/>
                <a:cs typeface="Comic Sans MS"/>
              </a:endParaRPr>
            </a:p>
          </p:txBody>
        </p:sp>
        <p:sp>
          <p:nvSpPr>
            <p:cNvPr id="51272" name="Oval 72"/>
            <p:cNvSpPr>
              <a:spLocks noChangeArrowheads="1"/>
            </p:cNvSpPr>
            <p:nvPr/>
          </p:nvSpPr>
          <p:spPr bwMode="auto">
            <a:xfrm>
              <a:off x="1163" y="1541"/>
              <a:ext cx="139" cy="139"/>
            </a:xfrm>
            <a:prstGeom prst="ellipse">
              <a:avLst/>
            </a:prstGeom>
            <a:solidFill>
              <a:schemeClr val="bg1"/>
            </a:solidFill>
            <a:ln w="28575">
              <a:solidFill>
                <a:schemeClr val="tx1"/>
              </a:solidFill>
              <a:round/>
              <a:headEnd/>
              <a:tailEnd/>
            </a:ln>
            <a:effectLst/>
          </p:spPr>
          <p:txBody>
            <a:bodyPr wrap="none" anchor="ctr"/>
            <a:lstStyle/>
            <a:p>
              <a:pPr>
                <a:defRPr/>
              </a:pPr>
              <a:endParaRPr lang="en-US">
                <a:solidFill>
                  <a:schemeClr val="bg1"/>
                </a:solidFill>
                <a:latin typeface="Comic Sans MS"/>
                <a:ea typeface="+mn-ea"/>
                <a:cs typeface="Comic Sans MS"/>
              </a:endParaRPr>
            </a:p>
          </p:txBody>
        </p:sp>
        <p:sp>
          <p:nvSpPr>
            <p:cNvPr id="51273" name="Oval 73"/>
            <p:cNvSpPr>
              <a:spLocks noChangeArrowheads="1"/>
            </p:cNvSpPr>
            <p:nvPr/>
          </p:nvSpPr>
          <p:spPr bwMode="auto">
            <a:xfrm>
              <a:off x="1922" y="1238"/>
              <a:ext cx="139" cy="139"/>
            </a:xfrm>
            <a:prstGeom prst="ellipse">
              <a:avLst/>
            </a:prstGeom>
            <a:solidFill>
              <a:schemeClr val="bg1"/>
            </a:solidFill>
            <a:ln w="28575">
              <a:solidFill>
                <a:schemeClr val="tx1"/>
              </a:solidFill>
              <a:round/>
              <a:headEnd/>
              <a:tailEnd/>
            </a:ln>
            <a:effectLst/>
          </p:spPr>
          <p:txBody>
            <a:bodyPr wrap="none" anchor="ctr"/>
            <a:lstStyle/>
            <a:p>
              <a:pPr>
                <a:defRPr/>
              </a:pPr>
              <a:endParaRPr lang="en-US">
                <a:solidFill>
                  <a:schemeClr val="bg1"/>
                </a:solidFill>
                <a:latin typeface="Comic Sans MS"/>
                <a:ea typeface="+mn-ea"/>
                <a:cs typeface="Comic Sans MS"/>
              </a:endParaRPr>
            </a:p>
          </p:txBody>
        </p:sp>
        <p:sp>
          <p:nvSpPr>
            <p:cNvPr id="51274" name="Oval 74"/>
            <p:cNvSpPr>
              <a:spLocks noChangeArrowheads="1"/>
            </p:cNvSpPr>
            <p:nvPr/>
          </p:nvSpPr>
          <p:spPr bwMode="auto">
            <a:xfrm>
              <a:off x="1656" y="2509"/>
              <a:ext cx="139" cy="139"/>
            </a:xfrm>
            <a:prstGeom prst="ellipse">
              <a:avLst/>
            </a:prstGeom>
            <a:solidFill>
              <a:schemeClr val="bg1"/>
            </a:solidFill>
            <a:ln w="28575">
              <a:solidFill>
                <a:schemeClr val="tx1"/>
              </a:solidFill>
              <a:round/>
              <a:headEnd/>
              <a:tailEnd/>
            </a:ln>
            <a:effectLst/>
          </p:spPr>
          <p:txBody>
            <a:bodyPr wrap="none" anchor="ctr"/>
            <a:lstStyle/>
            <a:p>
              <a:pPr>
                <a:defRPr/>
              </a:pPr>
              <a:endParaRPr lang="en-US">
                <a:solidFill>
                  <a:schemeClr val="bg1"/>
                </a:solidFill>
                <a:latin typeface="Comic Sans MS"/>
                <a:ea typeface="+mn-ea"/>
                <a:cs typeface="Comic Sans MS"/>
              </a:endParaRPr>
            </a:p>
          </p:txBody>
        </p:sp>
        <p:sp>
          <p:nvSpPr>
            <p:cNvPr id="51275" name="Oval 75"/>
            <p:cNvSpPr>
              <a:spLocks noChangeArrowheads="1"/>
            </p:cNvSpPr>
            <p:nvPr/>
          </p:nvSpPr>
          <p:spPr bwMode="auto">
            <a:xfrm>
              <a:off x="3818" y="3033"/>
              <a:ext cx="139" cy="139"/>
            </a:xfrm>
            <a:prstGeom prst="ellipse">
              <a:avLst/>
            </a:prstGeom>
            <a:solidFill>
              <a:schemeClr val="bg1"/>
            </a:solidFill>
            <a:ln w="28575">
              <a:solidFill>
                <a:schemeClr val="tx1"/>
              </a:solidFill>
              <a:round/>
              <a:headEnd/>
              <a:tailEnd/>
            </a:ln>
            <a:effectLst/>
          </p:spPr>
          <p:txBody>
            <a:bodyPr wrap="none" anchor="ctr"/>
            <a:lstStyle/>
            <a:p>
              <a:pPr>
                <a:defRPr/>
              </a:pPr>
              <a:endParaRPr lang="en-US">
                <a:solidFill>
                  <a:schemeClr val="bg1"/>
                </a:solidFill>
                <a:latin typeface="Comic Sans MS"/>
                <a:ea typeface="+mn-ea"/>
                <a:cs typeface="Comic Sans MS"/>
              </a:endParaRPr>
            </a:p>
          </p:txBody>
        </p:sp>
      </p:grpSp>
      <p:pic>
        <p:nvPicPr>
          <p:cNvPr id="27705" name="Picture 76" descr="cancer journey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5950" y="4921250"/>
            <a:ext cx="1935163" cy="1651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7706" name="Rectangle 77"/>
          <p:cNvSpPr>
            <a:spLocks noChangeArrowheads="1"/>
          </p:cNvSpPr>
          <p:nvPr/>
        </p:nvSpPr>
        <p:spPr bwMode="auto">
          <a:xfrm>
            <a:off x="2020888" y="1150938"/>
            <a:ext cx="815380" cy="305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70" tIns="44442" rIns="90470" bIns="44442">
            <a:spAutoFit/>
          </a:bodyPr>
          <a:lstStyle/>
          <a:p>
            <a:pPr algn="l" eaLnBrk="0" hangingPunct="0"/>
            <a:r>
              <a:rPr lang="en-GB" sz="1400" b="1">
                <a:solidFill>
                  <a:schemeClr val="bg1"/>
                </a:solidFill>
                <a:effectLst/>
                <a:latin typeface="Comic Sans MS"/>
                <a:cs typeface="Comic Sans MS"/>
              </a:rPr>
              <a:t>Fatigue</a:t>
            </a:r>
          </a:p>
        </p:txBody>
      </p:sp>
      <p:sp>
        <p:nvSpPr>
          <p:cNvPr id="27707" name="Rectangle 78"/>
          <p:cNvSpPr>
            <a:spLocks noChangeArrowheads="1"/>
          </p:cNvSpPr>
          <p:nvPr/>
        </p:nvSpPr>
        <p:spPr bwMode="auto">
          <a:xfrm>
            <a:off x="-47625" y="1108075"/>
            <a:ext cx="1335141" cy="520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70" tIns="44442" rIns="90470" bIns="44442">
            <a:spAutoFit/>
          </a:bodyPr>
          <a:lstStyle/>
          <a:p>
            <a:pPr eaLnBrk="0" hangingPunct="0"/>
            <a:r>
              <a:rPr lang="en-GB" sz="1400" b="1">
                <a:solidFill>
                  <a:srgbClr val="FFFFFF"/>
                </a:solidFill>
                <a:effectLst/>
                <a:latin typeface="Comic Sans MS"/>
                <a:cs typeface="Comic Sans MS"/>
              </a:rPr>
              <a:t>Hospital</a:t>
            </a:r>
          </a:p>
          <a:p>
            <a:pPr eaLnBrk="0" hangingPunct="0"/>
            <a:r>
              <a:rPr lang="en-GB" sz="1400" b="1">
                <a:solidFill>
                  <a:srgbClr val="FFFFFF"/>
                </a:solidFill>
                <a:effectLst/>
                <a:latin typeface="Comic Sans MS"/>
                <a:cs typeface="Comic Sans MS"/>
              </a:rPr>
              <a:t>Appointments</a:t>
            </a:r>
          </a:p>
        </p:txBody>
      </p:sp>
      <p:sp>
        <p:nvSpPr>
          <p:cNvPr id="27708" name="Rectangle 79"/>
          <p:cNvSpPr>
            <a:spLocks noChangeArrowheads="1"/>
          </p:cNvSpPr>
          <p:nvPr/>
        </p:nvSpPr>
        <p:spPr bwMode="auto">
          <a:xfrm>
            <a:off x="5995988" y="4381500"/>
            <a:ext cx="841328" cy="305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70" tIns="44442" rIns="90470" bIns="44442">
            <a:spAutoFit/>
          </a:bodyPr>
          <a:lstStyle/>
          <a:p>
            <a:pPr algn="l" eaLnBrk="0" hangingPunct="0"/>
            <a:r>
              <a:rPr lang="en-GB" sz="1400" b="1">
                <a:solidFill>
                  <a:schemeClr val="bg1"/>
                </a:solidFill>
                <a:effectLst/>
                <a:latin typeface="Comic Sans MS"/>
                <a:cs typeface="Comic Sans MS"/>
              </a:rPr>
              <a:t>Hospice</a:t>
            </a:r>
          </a:p>
        </p:txBody>
      </p:sp>
      <p:sp>
        <p:nvSpPr>
          <p:cNvPr id="27709" name="Rectangle 80"/>
          <p:cNvSpPr>
            <a:spLocks noChangeArrowheads="1"/>
          </p:cNvSpPr>
          <p:nvPr/>
        </p:nvSpPr>
        <p:spPr bwMode="auto">
          <a:xfrm>
            <a:off x="6734175" y="1243013"/>
            <a:ext cx="872011" cy="305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70" tIns="44442" rIns="90470" bIns="44442">
            <a:spAutoFit/>
          </a:bodyPr>
          <a:lstStyle/>
          <a:p>
            <a:pPr algn="l" eaLnBrk="0" hangingPunct="0"/>
            <a:r>
              <a:rPr lang="en-GB" sz="1400" b="1">
                <a:solidFill>
                  <a:schemeClr val="bg1"/>
                </a:solidFill>
                <a:effectLst/>
                <a:latin typeface="Comic Sans MS"/>
                <a:cs typeface="Comic Sans MS"/>
              </a:rPr>
              <a:t>Visit GP</a:t>
            </a:r>
          </a:p>
        </p:txBody>
      </p:sp>
      <p:sp>
        <p:nvSpPr>
          <p:cNvPr id="27710" name="Rectangle 81"/>
          <p:cNvSpPr>
            <a:spLocks noChangeArrowheads="1"/>
          </p:cNvSpPr>
          <p:nvPr/>
        </p:nvSpPr>
        <p:spPr bwMode="auto">
          <a:xfrm>
            <a:off x="2651125" y="4111625"/>
            <a:ext cx="1108792" cy="305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70" tIns="44442" rIns="90470" bIns="44442">
            <a:spAutoFit/>
          </a:bodyPr>
          <a:lstStyle/>
          <a:p>
            <a:pPr algn="l" eaLnBrk="0" hangingPunct="0"/>
            <a:r>
              <a:rPr lang="en-GB" sz="1400" b="1">
                <a:solidFill>
                  <a:schemeClr val="bg1"/>
                </a:solidFill>
                <a:effectLst/>
                <a:latin typeface="Comic Sans MS"/>
                <a:cs typeface="Comic Sans MS"/>
              </a:rPr>
              <a:t>Depression </a:t>
            </a:r>
          </a:p>
        </p:txBody>
      </p:sp>
      <p:sp>
        <p:nvSpPr>
          <p:cNvPr id="27711" name="Rectangle 82"/>
          <p:cNvSpPr>
            <a:spLocks noChangeArrowheads="1"/>
          </p:cNvSpPr>
          <p:nvPr/>
        </p:nvSpPr>
        <p:spPr bwMode="auto">
          <a:xfrm>
            <a:off x="2439988" y="3494088"/>
            <a:ext cx="1485222" cy="305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70" tIns="44442" rIns="90470" bIns="44442">
            <a:spAutoFit/>
          </a:bodyPr>
          <a:lstStyle/>
          <a:p>
            <a:pPr algn="l" eaLnBrk="0" hangingPunct="0"/>
            <a:r>
              <a:rPr lang="en-GB" sz="1400" b="1">
                <a:solidFill>
                  <a:schemeClr val="bg1"/>
                </a:solidFill>
                <a:effectLst/>
                <a:latin typeface="Comic Sans MS"/>
                <a:cs typeface="Comic Sans MS"/>
              </a:rPr>
              <a:t>Cost of Cancer </a:t>
            </a:r>
          </a:p>
        </p:txBody>
      </p:sp>
      <p:sp>
        <p:nvSpPr>
          <p:cNvPr id="27712" name="Text Box 83"/>
          <p:cNvSpPr txBox="1">
            <a:spLocks noChangeArrowheads="1"/>
          </p:cNvSpPr>
          <p:nvPr/>
        </p:nvSpPr>
        <p:spPr bwMode="auto">
          <a:xfrm>
            <a:off x="60325" y="6572250"/>
            <a:ext cx="4602163" cy="243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57847" tIns="28924" rIns="57847" bIns="28924">
            <a:spAutoFit/>
          </a:bodyPr>
          <a:lstStyle>
            <a:lvl1pPr defTabSz="579438" eaLnBrk="0" hangingPunct="0">
              <a:defRPr sz="2400">
                <a:solidFill>
                  <a:schemeClr val="tx1"/>
                </a:solidFill>
                <a:latin typeface="Comic Sans MS" charset="0"/>
                <a:ea typeface="ＭＳ Ｐゴシック" charset="0"/>
                <a:cs typeface="ＭＳ Ｐゴシック" charset="0"/>
              </a:defRPr>
            </a:lvl1pPr>
            <a:lvl2pPr marL="37931725" indent="-37474525" defTabSz="579438"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l"/>
            <a:r>
              <a:rPr lang="en-GB" sz="1200" b="1">
                <a:solidFill>
                  <a:schemeClr val="bg1"/>
                </a:solidFill>
                <a:effectLst/>
                <a:latin typeface="Comic Sans MS"/>
                <a:cs typeface="Comic Sans MS"/>
              </a:rPr>
              <a:t>By Lynda Jackson Macmillan Centre</a:t>
            </a:r>
          </a:p>
        </p:txBody>
      </p:sp>
      <p:sp>
        <p:nvSpPr>
          <p:cNvPr id="2" name="Oval 1"/>
          <p:cNvSpPr/>
          <p:nvPr/>
        </p:nvSpPr>
        <p:spPr>
          <a:xfrm>
            <a:off x="3401437" y="2369311"/>
            <a:ext cx="1640465" cy="384003"/>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b="1" dirty="0" err="1" smtClean="0">
                <a:latin typeface="Comic Sans MS"/>
                <a:cs typeface="Comic Sans MS"/>
              </a:rPr>
              <a:t>Mtx</a:t>
            </a:r>
            <a:r>
              <a:rPr lang="en-US" sz="1400" b="1" dirty="0" smtClean="0">
                <a:latin typeface="Comic Sans MS"/>
                <a:cs typeface="Comic Sans MS"/>
              </a:rPr>
              <a:t> </a:t>
            </a:r>
            <a:r>
              <a:rPr lang="en-US" sz="1400" b="1" dirty="0" err="1" smtClean="0">
                <a:latin typeface="Comic Sans MS"/>
                <a:cs typeface="Comic Sans MS"/>
              </a:rPr>
              <a:t>Óseas</a:t>
            </a:r>
            <a:endParaRPr lang="en-US" sz="1400" b="1" dirty="0">
              <a:latin typeface="Comic Sans MS"/>
              <a:cs typeface="Comic Sans M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err="1" smtClean="0">
                <a:solidFill>
                  <a:schemeClr val="accent1"/>
                </a:solidFill>
              </a:rPr>
              <a:t>Compresión</a:t>
            </a:r>
            <a:r>
              <a:rPr lang="en-US" sz="2800" dirty="0" smtClean="0">
                <a:solidFill>
                  <a:schemeClr val="accent1"/>
                </a:solidFill>
              </a:rPr>
              <a:t> </a:t>
            </a:r>
            <a:r>
              <a:rPr lang="en-US" sz="2800" dirty="0" err="1" smtClean="0">
                <a:solidFill>
                  <a:schemeClr val="accent1"/>
                </a:solidFill>
              </a:rPr>
              <a:t>medular</a:t>
            </a:r>
            <a:r>
              <a:rPr lang="en-US" sz="2800" dirty="0" smtClean="0">
                <a:solidFill>
                  <a:schemeClr val="accent1"/>
                </a:solidFill>
              </a:rPr>
              <a:t>: </a:t>
            </a:r>
            <a:r>
              <a:rPr lang="en-US" sz="2800" dirty="0" err="1" smtClean="0">
                <a:solidFill>
                  <a:schemeClr val="accent1"/>
                </a:solidFill>
              </a:rPr>
              <a:t>anatomía</a:t>
            </a:r>
            <a:endParaRPr lang="en-US" sz="2800" dirty="0">
              <a:solidFill>
                <a:schemeClr val="accent1"/>
              </a:solidFill>
            </a:endParaRPr>
          </a:p>
        </p:txBody>
      </p:sp>
      <p:pic>
        <p:nvPicPr>
          <p:cNvPr id="4" name="Picture 9" descr="story">
            <a:hlinkClick r:id="rId2" tooltip="Spinal cord trauma"/>
          </p:cNvPr>
          <p:cNvPicPr>
            <a:picLocks noChangeAspect="1" noChangeArrowheads="1"/>
          </p:cNvPicPr>
          <p:nvPr/>
        </p:nvPicPr>
        <p:blipFill>
          <a:blip r:embed="rId3" cstate="print"/>
          <a:srcRect/>
          <a:stretch>
            <a:fillRect/>
          </a:stretch>
        </p:blipFill>
        <p:spPr bwMode="auto">
          <a:xfrm>
            <a:off x="328578" y="874877"/>
            <a:ext cx="2838853" cy="2271083"/>
          </a:xfrm>
          <a:prstGeom prst="rect">
            <a:avLst/>
          </a:prstGeom>
          <a:noFill/>
        </p:spPr>
      </p:pic>
      <p:pic>
        <p:nvPicPr>
          <p:cNvPr id="5" name="Picture 6" descr="http://www.healthline.com/images/adam/big/19470.jpg"/>
          <p:cNvPicPr>
            <a:picLocks noChangeAspect="1" noChangeArrowheads="1"/>
          </p:cNvPicPr>
          <p:nvPr/>
        </p:nvPicPr>
        <p:blipFill>
          <a:blip r:embed="rId4" cstate="print"/>
          <a:srcRect/>
          <a:stretch>
            <a:fillRect/>
          </a:stretch>
        </p:blipFill>
        <p:spPr bwMode="auto">
          <a:xfrm>
            <a:off x="3167431" y="912729"/>
            <a:ext cx="2554967" cy="2233231"/>
          </a:xfrm>
          <a:prstGeom prst="rect">
            <a:avLst/>
          </a:prstGeom>
          <a:noFill/>
        </p:spPr>
      </p:pic>
      <p:pic>
        <p:nvPicPr>
          <p:cNvPr id="6" name="Picture 9" descr="story">
            <a:hlinkClick r:id="rId2" tooltip="Spinal cord trauma"/>
          </p:cNvPr>
          <p:cNvPicPr>
            <a:picLocks noChangeAspect="1" noChangeArrowheads="1"/>
          </p:cNvPicPr>
          <p:nvPr/>
        </p:nvPicPr>
        <p:blipFill>
          <a:blip r:embed="rId3" cstate="print"/>
          <a:srcRect/>
          <a:stretch>
            <a:fillRect/>
          </a:stretch>
        </p:blipFill>
        <p:spPr bwMode="auto">
          <a:xfrm>
            <a:off x="152400" y="3514725"/>
            <a:ext cx="3962400" cy="3169921"/>
          </a:xfrm>
          <a:prstGeom prst="rect">
            <a:avLst/>
          </a:prstGeom>
          <a:noFill/>
        </p:spPr>
      </p:pic>
      <p:sp>
        <p:nvSpPr>
          <p:cNvPr id="7" name="6 Elipse"/>
          <p:cNvSpPr/>
          <p:nvPr/>
        </p:nvSpPr>
        <p:spPr>
          <a:xfrm>
            <a:off x="1905000" y="4017646"/>
            <a:ext cx="941070" cy="300037"/>
          </a:xfrm>
          <a:prstGeom prst="ellipse">
            <a:avLst/>
          </a:prstGeom>
          <a:blipFill>
            <a:blip r:embed="rId5"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8 Elipse"/>
          <p:cNvSpPr/>
          <p:nvPr/>
        </p:nvSpPr>
        <p:spPr>
          <a:xfrm rot="10531565">
            <a:off x="1917234" y="4126301"/>
            <a:ext cx="845662" cy="346710"/>
          </a:xfrm>
          <a:prstGeom prst="ellipse">
            <a:avLst/>
          </a:prstGeom>
          <a:blipFill>
            <a:blip r:embed="rId5"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 name="Picture 9" descr="story">
            <a:hlinkClick r:id="rId2" tooltip="Spinal cord trauma"/>
          </p:cNvPr>
          <p:cNvPicPr>
            <a:picLocks noChangeAspect="1" noChangeArrowheads="1"/>
          </p:cNvPicPr>
          <p:nvPr/>
        </p:nvPicPr>
        <p:blipFill>
          <a:blip r:embed="rId3" cstate="print"/>
          <a:srcRect/>
          <a:stretch>
            <a:fillRect/>
          </a:stretch>
        </p:blipFill>
        <p:spPr bwMode="auto">
          <a:xfrm>
            <a:off x="4572000" y="3438525"/>
            <a:ext cx="3962400" cy="3169921"/>
          </a:xfrm>
          <a:prstGeom prst="rect">
            <a:avLst/>
          </a:prstGeom>
          <a:noFill/>
        </p:spPr>
      </p:pic>
      <p:sp>
        <p:nvSpPr>
          <p:cNvPr id="11" name="12 Elipse"/>
          <p:cNvSpPr/>
          <p:nvPr/>
        </p:nvSpPr>
        <p:spPr>
          <a:xfrm>
            <a:off x="6400800" y="3865246"/>
            <a:ext cx="891540" cy="771525"/>
          </a:xfrm>
          <a:prstGeom prst="ellipse">
            <a:avLst/>
          </a:prstGeom>
          <a:blipFill dpi="0" rotWithShape="1">
            <a:blip r:embed="rId5" cstate="print">
              <a:alphaModFix amt="94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3 Elipse"/>
          <p:cNvSpPr/>
          <p:nvPr/>
        </p:nvSpPr>
        <p:spPr>
          <a:xfrm>
            <a:off x="6324600" y="3789046"/>
            <a:ext cx="941070" cy="300037"/>
          </a:xfrm>
          <a:prstGeom prst="ellipse">
            <a:avLst/>
          </a:prstGeom>
          <a:blipFill>
            <a:blip r:embed="rId5"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14 Elipse"/>
          <p:cNvSpPr/>
          <p:nvPr/>
        </p:nvSpPr>
        <p:spPr>
          <a:xfrm rot="15110136">
            <a:off x="6132863" y="4285235"/>
            <a:ext cx="814387" cy="346710"/>
          </a:xfrm>
          <a:prstGeom prst="ellipse">
            <a:avLst/>
          </a:prstGeom>
          <a:blipFill>
            <a:blip r:embed="rId5"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15 Elipse"/>
          <p:cNvSpPr/>
          <p:nvPr/>
        </p:nvSpPr>
        <p:spPr>
          <a:xfrm rot="6881128">
            <a:off x="6388271" y="4453281"/>
            <a:ext cx="845662" cy="346710"/>
          </a:xfrm>
          <a:prstGeom prst="ellipse">
            <a:avLst/>
          </a:prstGeom>
          <a:blipFill>
            <a:blip r:embed="rId5"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16 CuadroTexto"/>
          <p:cNvSpPr txBox="1"/>
          <p:nvPr/>
        </p:nvSpPr>
        <p:spPr>
          <a:xfrm>
            <a:off x="3260939" y="6297364"/>
            <a:ext cx="2734058" cy="400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s-ES" sz="2000" dirty="0" err="1" smtClean="0">
                <a:solidFill>
                  <a:schemeClr val="bg1"/>
                </a:solidFill>
                <a:latin typeface="Comic Sans MS"/>
                <a:cs typeface="Comic Sans MS"/>
              </a:rPr>
              <a:t>Metastatic</a:t>
            </a:r>
            <a:r>
              <a:rPr lang="es-ES" sz="2000" dirty="0">
                <a:solidFill>
                  <a:schemeClr val="bg1"/>
                </a:solidFill>
                <a:latin typeface="Comic Sans MS"/>
                <a:cs typeface="Comic Sans MS"/>
              </a:rPr>
              <a:t> </a:t>
            </a:r>
            <a:r>
              <a:rPr lang="es-ES" sz="2000" dirty="0" smtClean="0">
                <a:solidFill>
                  <a:schemeClr val="bg1"/>
                </a:solidFill>
                <a:latin typeface="Comic Sans MS"/>
                <a:cs typeface="Comic Sans MS"/>
              </a:rPr>
              <a:t>tumor</a:t>
            </a:r>
            <a:endParaRPr lang="es-ES" sz="2000" dirty="0">
              <a:solidFill>
                <a:schemeClr val="bg1"/>
              </a:solidFill>
              <a:latin typeface="Comic Sans MS"/>
              <a:cs typeface="Comic Sans MS"/>
            </a:endParaRPr>
          </a:p>
        </p:txBody>
      </p:sp>
      <p:sp>
        <p:nvSpPr>
          <p:cNvPr id="19" name="Down Arrow 18"/>
          <p:cNvSpPr/>
          <p:nvPr/>
        </p:nvSpPr>
        <p:spPr>
          <a:xfrm>
            <a:off x="2116815" y="3514725"/>
            <a:ext cx="461851" cy="50292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wn Arrow 19"/>
          <p:cNvSpPr/>
          <p:nvPr/>
        </p:nvSpPr>
        <p:spPr>
          <a:xfrm>
            <a:off x="6600787" y="3379266"/>
            <a:ext cx="461851" cy="50292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65430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err="1" smtClean="0">
                <a:solidFill>
                  <a:schemeClr val="accent1"/>
                </a:solidFill>
              </a:rPr>
              <a:t>Compresión</a:t>
            </a:r>
            <a:r>
              <a:rPr lang="en-US" sz="2800" dirty="0" smtClean="0">
                <a:solidFill>
                  <a:schemeClr val="accent1"/>
                </a:solidFill>
              </a:rPr>
              <a:t> </a:t>
            </a:r>
            <a:r>
              <a:rPr lang="en-US" sz="2800" dirty="0" err="1" smtClean="0">
                <a:solidFill>
                  <a:schemeClr val="accent1"/>
                </a:solidFill>
              </a:rPr>
              <a:t>medular</a:t>
            </a:r>
            <a:r>
              <a:rPr lang="en-US" sz="2800" dirty="0" smtClean="0">
                <a:solidFill>
                  <a:schemeClr val="accent1"/>
                </a:solidFill>
              </a:rPr>
              <a:t>: </a:t>
            </a:r>
            <a:r>
              <a:rPr lang="en-US" sz="2800" dirty="0" err="1" smtClean="0">
                <a:solidFill>
                  <a:schemeClr val="accent1"/>
                </a:solidFill>
              </a:rPr>
              <a:t>radiología</a:t>
            </a:r>
            <a:endParaRPr lang="en-US" sz="2800" dirty="0">
              <a:solidFill>
                <a:schemeClr val="accent1"/>
              </a:solidFill>
            </a:endParaRPr>
          </a:p>
        </p:txBody>
      </p:sp>
      <p:pic>
        <p:nvPicPr>
          <p:cNvPr id="16" name="Picture 2" descr="http://tomatetumedicina.files.wordpress.com/2008/08/comprvert.jpg?w=302&amp;h=290"/>
          <p:cNvPicPr>
            <a:picLocks noChangeAspect="1" noChangeArrowheads="1"/>
          </p:cNvPicPr>
          <p:nvPr/>
        </p:nvPicPr>
        <p:blipFill>
          <a:blip r:embed="rId2" cstate="print"/>
          <a:srcRect/>
          <a:stretch>
            <a:fillRect/>
          </a:stretch>
        </p:blipFill>
        <p:spPr bwMode="auto">
          <a:xfrm>
            <a:off x="119970" y="809695"/>
            <a:ext cx="4371832" cy="3330921"/>
          </a:xfrm>
          <a:prstGeom prst="rect">
            <a:avLst/>
          </a:prstGeom>
          <a:noFill/>
          <a:ln w="9525">
            <a:noFill/>
            <a:miter lim="800000"/>
            <a:headEnd/>
            <a:tailEnd/>
          </a:ln>
        </p:spPr>
      </p:pic>
      <p:pic>
        <p:nvPicPr>
          <p:cNvPr id="17" name="Picture 2" descr="http://www.2011.cccrsecot.com/__medfiles/C100329i_figura%201.jpg"/>
          <p:cNvPicPr>
            <a:picLocks noChangeAspect="1" noChangeArrowheads="1"/>
          </p:cNvPicPr>
          <p:nvPr/>
        </p:nvPicPr>
        <p:blipFill>
          <a:blip r:embed="rId3" cstate="print"/>
          <a:srcRect/>
          <a:stretch>
            <a:fillRect/>
          </a:stretch>
        </p:blipFill>
        <p:spPr bwMode="auto">
          <a:xfrm>
            <a:off x="4071964" y="3790950"/>
            <a:ext cx="4783664" cy="3004451"/>
          </a:xfrm>
          <a:prstGeom prst="rect">
            <a:avLst/>
          </a:prstGeom>
          <a:noFill/>
          <a:ln w="9525">
            <a:noFill/>
            <a:miter lim="800000"/>
            <a:headEnd/>
            <a:tailEnd/>
          </a:ln>
        </p:spPr>
      </p:pic>
      <p:sp>
        <p:nvSpPr>
          <p:cNvPr id="3" name="Left Arrow 2"/>
          <p:cNvSpPr/>
          <p:nvPr/>
        </p:nvSpPr>
        <p:spPr>
          <a:xfrm>
            <a:off x="1654964" y="2206361"/>
            <a:ext cx="538826" cy="397659"/>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Left Arrow 20"/>
          <p:cNvSpPr/>
          <p:nvPr/>
        </p:nvSpPr>
        <p:spPr>
          <a:xfrm>
            <a:off x="4017122" y="2007531"/>
            <a:ext cx="538826" cy="397659"/>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Left Arrow 21"/>
          <p:cNvSpPr/>
          <p:nvPr/>
        </p:nvSpPr>
        <p:spPr>
          <a:xfrm>
            <a:off x="5912702" y="4885815"/>
            <a:ext cx="538826" cy="397659"/>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Left Arrow 22"/>
          <p:cNvSpPr/>
          <p:nvPr/>
        </p:nvSpPr>
        <p:spPr>
          <a:xfrm>
            <a:off x="7644642" y="4488156"/>
            <a:ext cx="538826" cy="397659"/>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a:spLocks noChangeArrowheads="1"/>
          </p:cNvSpPr>
          <p:nvPr/>
        </p:nvSpPr>
        <p:spPr bwMode="auto">
          <a:xfrm>
            <a:off x="0" y="6604000"/>
            <a:ext cx="150388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dirty="0" err="1" smtClean="0">
                <a:latin typeface="Comic Sans MS"/>
                <a:cs typeface="Comic Sans MS"/>
              </a:rPr>
              <a:t>Cortesía</a:t>
            </a:r>
            <a:r>
              <a:rPr lang="en-US" sz="1000" dirty="0" smtClean="0">
                <a:latin typeface="Comic Sans MS"/>
                <a:cs typeface="Comic Sans MS"/>
              </a:rPr>
              <a:t> Dr. M Martín</a:t>
            </a:r>
            <a:endParaRPr lang="en-US" sz="1000" dirty="0">
              <a:latin typeface="Comic Sans MS"/>
              <a:cs typeface="Comic Sans MS"/>
            </a:endParaRPr>
          </a:p>
        </p:txBody>
      </p:sp>
    </p:spTree>
    <p:extLst>
      <p:ext uri="{BB962C8B-B14F-4D97-AF65-F5344CB8AC3E}">
        <p14:creationId xmlns:p14="http://schemas.microsoft.com/office/powerpoint/2010/main" val="276309162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err="1" smtClean="0">
                <a:solidFill>
                  <a:schemeClr val="accent1"/>
                </a:solidFill>
              </a:rPr>
              <a:t>Compresión</a:t>
            </a:r>
            <a:r>
              <a:rPr lang="en-US" sz="2800" dirty="0" smtClean="0">
                <a:solidFill>
                  <a:schemeClr val="accent1"/>
                </a:solidFill>
              </a:rPr>
              <a:t> </a:t>
            </a:r>
            <a:r>
              <a:rPr lang="en-US" sz="2800" dirty="0" err="1" smtClean="0">
                <a:solidFill>
                  <a:schemeClr val="accent1"/>
                </a:solidFill>
              </a:rPr>
              <a:t>medular</a:t>
            </a:r>
            <a:r>
              <a:rPr lang="en-US" sz="2800" dirty="0" smtClean="0">
                <a:solidFill>
                  <a:schemeClr val="accent1"/>
                </a:solidFill>
              </a:rPr>
              <a:t>: </a:t>
            </a:r>
            <a:r>
              <a:rPr lang="en-US" sz="2800" dirty="0" err="1" smtClean="0">
                <a:solidFill>
                  <a:schemeClr val="accent1"/>
                </a:solidFill>
              </a:rPr>
              <a:t>algoritmo</a:t>
            </a:r>
            <a:r>
              <a:rPr lang="en-US" sz="2800" dirty="0" smtClean="0">
                <a:solidFill>
                  <a:schemeClr val="accent1"/>
                </a:solidFill>
              </a:rPr>
              <a:t> de </a:t>
            </a:r>
            <a:r>
              <a:rPr lang="en-US" sz="2800" dirty="0" err="1" smtClean="0">
                <a:solidFill>
                  <a:schemeClr val="accent1"/>
                </a:solidFill>
              </a:rPr>
              <a:t>manejo</a:t>
            </a:r>
            <a:endParaRPr lang="en-US" sz="2800" dirty="0">
              <a:solidFill>
                <a:schemeClr val="accent1"/>
              </a:solidFill>
            </a:endParaRPr>
          </a:p>
        </p:txBody>
      </p:sp>
      <p:sp>
        <p:nvSpPr>
          <p:cNvPr id="5" name="Rectangle 4"/>
          <p:cNvSpPr/>
          <p:nvPr/>
        </p:nvSpPr>
        <p:spPr>
          <a:xfrm>
            <a:off x="-1" y="6461688"/>
            <a:ext cx="9007231" cy="400110"/>
          </a:xfrm>
          <a:prstGeom prst="rect">
            <a:avLst/>
          </a:prstGeom>
        </p:spPr>
        <p:txBody>
          <a:bodyPr wrap="square">
            <a:spAutoFit/>
          </a:bodyPr>
          <a:lstStyle/>
          <a:p>
            <a:r>
              <a:rPr lang="en-US" sz="1000" dirty="0">
                <a:latin typeface="Comic Sans MS"/>
                <a:cs typeface="Comic Sans MS"/>
              </a:rPr>
              <a:t>http://</a:t>
            </a:r>
            <a:r>
              <a:rPr lang="en-US" sz="1000" dirty="0" err="1">
                <a:latin typeface="Comic Sans MS"/>
                <a:cs typeface="Comic Sans MS"/>
              </a:rPr>
              <a:t>www.mdanderson.org</a:t>
            </a:r>
            <a:r>
              <a:rPr lang="en-US" sz="1000" dirty="0">
                <a:latin typeface="Comic Sans MS"/>
                <a:cs typeface="Comic Sans MS"/>
              </a:rPr>
              <a:t>/education-and-research/resources-for-professionals/clinical-tools-and-resources/practice-algorithms/</a:t>
            </a:r>
            <a:r>
              <a:rPr lang="en-US" sz="1000" dirty="0" err="1">
                <a:latin typeface="Comic Sans MS"/>
                <a:cs typeface="Comic Sans MS"/>
              </a:rPr>
              <a:t>clin</a:t>
            </a:r>
            <a:r>
              <a:rPr lang="en-US" sz="1000" dirty="0">
                <a:latin typeface="Comic Sans MS"/>
                <a:cs typeface="Comic Sans MS"/>
              </a:rPr>
              <a:t>-management-spinal-cord-compression-web-</a:t>
            </a:r>
            <a:r>
              <a:rPr lang="en-US" sz="1000" dirty="0" err="1">
                <a:latin typeface="Comic Sans MS"/>
                <a:cs typeface="Comic Sans MS"/>
              </a:rPr>
              <a:t>algorithm.pdf</a:t>
            </a:r>
            <a:endParaRPr lang="en-US" sz="1000" dirty="0">
              <a:latin typeface="Comic Sans MS"/>
              <a:cs typeface="Comic Sans MS"/>
            </a:endParaRPr>
          </a:p>
        </p:txBody>
      </p:sp>
      <p:grpSp>
        <p:nvGrpSpPr>
          <p:cNvPr id="6" name="Group 5"/>
          <p:cNvGrpSpPr/>
          <p:nvPr/>
        </p:nvGrpSpPr>
        <p:grpSpPr>
          <a:xfrm>
            <a:off x="415637" y="977920"/>
            <a:ext cx="8312727" cy="5041355"/>
            <a:chOff x="415637" y="977920"/>
            <a:chExt cx="8312727" cy="5041355"/>
          </a:xfrm>
        </p:grpSpPr>
        <p:pic>
          <p:nvPicPr>
            <p:cNvPr id="4" name="Picture 3"/>
            <p:cNvPicPr>
              <a:picLocks noChangeAspect="1"/>
            </p:cNvPicPr>
            <p:nvPr/>
          </p:nvPicPr>
          <p:blipFill>
            <a:blip r:embed="rId2"/>
            <a:stretch>
              <a:fillRect/>
            </a:stretch>
          </p:blipFill>
          <p:spPr>
            <a:xfrm>
              <a:off x="415637" y="977920"/>
              <a:ext cx="8312727" cy="5041355"/>
            </a:xfrm>
            <a:prstGeom prst="rect">
              <a:avLst/>
            </a:prstGeom>
          </p:spPr>
        </p:pic>
        <p:sp>
          <p:nvSpPr>
            <p:cNvPr id="3" name="TextBox 2"/>
            <p:cNvSpPr txBox="1"/>
            <p:nvPr/>
          </p:nvSpPr>
          <p:spPr>
            <a:xfrm>
              <a:off x="7756270" y="977920"/>
              <a:ext cx="930530" cy="369332"/>
            </a:xfrm>
            <a:prstGeom prst="rect">
              <a:avLst/>
            </a:prstGeom>
            <a:solidFill>
              <a:srgbClr val="FFFFFF"/>
            </a:solidFill>
          </p:spPr>
          <p:txBody>
            <a:bodyPr wrap="square" rtlCol="0">
              <a:spAutoFit/>
            </a:bodyPr>
            <a:lstStyle/>
            <a:p>
              <a:r>
                <a:rPr lang="en-US" dirty="0" smtClean="0"/>
                <a:t>                  </a:t>
              </a:r>
              <a:endParaRPr lang="en-US" dirty="0"/>
            </a:p>
          </p:txBody>
        </p:sp>
      </p:grpSp>
      <p:sp>
        <p:nvSpPr>
          <p:cNvPr id="7" name="Rectangle 6"/>
          <p:cNvSpPr/>
          <p:nvPr/>
        </p:nvSpPr>
        <p:spPr>
          <a:xfrm>
            <a:off x="755087" y="2940198"/>
            <a:ext cx="1231590" cy="892845"/>
          </a:xfrm>
          <a:prstGeom prst="rect">
            <a:avLst/>
          </a:prstGeom>
          <a:noFill/>
          <a:ln w="5715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457200" y="4282558"/>
            <a:ext cx="8363599" cy="1736717"/>
          </a:xfrm>
          <a:prstGeom prst="rect">
            <a:avLst/>
          </a:prstGeom>
          <a:gradFill flip="none" rotWithShape="1">
            <a:gsLst>
              <a:gs pos="0">
                <a:schemeClr val="accent1">
                  <a:tint val="50000"/>
                  <a:satMod val="300000"/>
                  <a:alpha val="16000"/>
                </a:schemeClr>
              </a:gs>
              <a:gs pos="35000">
                <a:schemeClr val="accent1">
                  <a:tint val="37000"/>
                  <a:satMod val="300000"/>
                  <a:alpha val="16000"/>
                </a:schemeClr>
              </a:gs>
              <a:gs pos="100000">
                <a:schemeClr val="accent1">
                  <a:tint val="15000"/>
                  <a:satMod val="350000"/>
                  <a:alpha val="16000"/>
                </a:schemeClr>
              </a:gs>
            </a:gsLst>
            <a:lin ang="16200000" scaled="1"/>
            <a:tileRect/>
          </a:gradFill>
          <a:ln w="38100" cmpd="sng"/>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5845807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65839" y="121765"/>
            <a:ext cx="8229600" cy="509449"/>
          </a:xfrm>
        </p:spPr>
        <p:txBody>
          <a:bodyPr/>
          <a:lstStyle/>
          <a:p>
            <a:r>
              <a:rPr lang="en-US" sz="2800" dirty="0" err="1" smtClean="0">
                <a:solidFill>
                  <a:schemeClr val="accent1"/>
                </a:solidFill>
              </a:rPr>
              <a:t>Tratamiento</a:t>
            </a:r>
            <a:r>
              <a:rPr lang="en-US" sz="2800" dirty="0" smtClean="0">
                <a:solidFill>
                  <a:schemeClr val="accent1"/>
                </a:solidFill>
              </a:rPr>
              <a:t> de </a:t>
            </a:r>
            <a:r>
              <a:rPr lang="en-US" sz="2800" dirty="0" err="1" smtClean="0">
                <a:solidFill>
                  <a:schemeClr val="accent1"/>
                </a:solidFill>
              </a:rPr>
              <a:t>las</a:t>
            </a:r>
            <a:r>
              <a:rPr lang="en-US" sz="2800" dirty="0" smtClean="0">
                <a:solidFill>
                  <a:schemeClr val="accent1"/>
                </a:solidFill>
              </a:rPr>
              <a:t> </a:t>
            </a:r>
            <a:r>
              <a:rPr lang="en-US" sz="2800" dirty="0" err="1" smtClean="0">
                <a:solidFill>
                  <a:schemeClr val="accent1"/>
                </a:solidFill>
              </a:rPr>
              <a:t>Mtx</a:t>
            </a:r>
            <a:r>
              <a:rPr lang="en-US" sz="2800" dirty="0" smtClean="0">
                <a:solidFill>
                  <a:schemeClr val="accent1"/>
                </a:solidFill>
              </a:rPr>
              <a:t> </a:t>
            </a:r>
            <a:r>
              <a:rPr lang="en-US" sz="2800" dirty="0" err="1" smtClean="0">
                <a:solidFill>
                  <a:schemeClr val="accent1"/>
                </a:solidFill>
              </a:rPr>
              <a:t>óseas</a:t>
            </a:r>
            <a:endParaRPr lang="en-US" sz="2800" dirty="0">
              <a:solidFill>
                <a:schemeClr val="accent1"/>
              </a:solidFill>
            </a:endParaRPr>
          </a:p>
        </p:txBody>
      </p:sp>
      <p:sp>
        <p:nvSpPr>
          <p:cNvPr id="6" name="Rectangle 5"/>
          <p:cNvSpPr/>
          <p:nvPr/>
        </p:nvSpPr>
        <p:spPr>
          <a:xfrm>
            <a:off x="457200" y="887654"/>
            <a:ext cx="8229600" cy="368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fontAlgn="auto">
              <a:spcBef>
                <a:spcPts val="0"/>
              </a:spcBef>
              <a:spcAft>
                <a:spcPts val="0"/>
              </a:spcAft>
              <a:defRPr/>
            </a:pPr>
            <a:r>
              <a:rPr lang="en-US" dirty="0" smtClean="0">
                <a:latin typeface="Comic Sans MS"/>
                <a:cs typeface="Comic Sans MS"/>
              </a:rPr>
              <a:t>CIRUGÍA</a:t>
            </a:r>
            <a:endParaRPr lang="en-US" dirty="0">
              <a:latin typeface="Comic Sans MS"/>
              <a:cs typeface="Comic Sans MS"/>
            </a:endParaRPr>
          </a:p>
        </p:txBody>
      </p:sp>
      <p:pic>
        <p:nvPicPr>
          <p:cNvPr id="7" name="Picture 2" descr="http://www.inaneuro.com/images/ilustracion_tipocirugia3.jpg"/>
          <p:cNvPicPr>
            <a:picLocks noChangeAspect="1" noChangeArrowheads="1"/>
          </p:cNvPicPr>
          <p:nvPr/>
        </p:nvPicPr>
        <p:blipFill>
          <a:blip r:embed="rId2" cstate="print"/>
          <a:srcRect l="4869" t="6667" r="5865" b="10001"/>
          <a:stretch>
            <a:fillRect/>
          </a:stretch>
        </p:blipFill>
        <p:spPr bwMode="auto">
          <a:xfrm>
            <a:off x="1151175" y="1742830"/>
            <a:ext cx="6934200" cy="4727575"/>
          </a:xfrm>
          <a:prstGeom prst="rect">
            <a:avLst/>
          </a:prstGeom>
          <a:noFill/>
          <a:ln w="9525">
            <a:noFill/>
            <a:miter lim="800000"/>
            <a:headEnd/>
            <a:tailEnd/>
          </a:ln>
        </p:spPr>
      </p:pic>
      <p:sp>
        <p:nvSpPr>
          <p:cNvPr id="8" name="TextBox 7"/>
          <p:cNvSpPr txBox="1"/>
          <p:nvPr/>
        </p:nvSpPr>
        <p:spPr>
          <a:xfrm>
            <a:off x="457200" y="1268664"/>
            <a:ext cx="9144000" cy="369332"/>
          </a:xfrm>
          <a:prstGeom prst="rect">
            <a:avLst/>
          </a:prstGeom>
          <a:noFill/>
        </p:spPr>
        <p:txBody>
          <a:bodyPr wrap="square" rtlCol="0">
            <a:spAutoFit/>
          </a:bodyPr>
          <a:lstStyle/>
          <a:p>
            <a:r>
              <a:rPr lang="en-US" dirty="0" err="1" smtClean="0">
                <a:latin typeface="Comic Sans MS"/>
                <a:cs typeface="Comic Sans MS"/>
              </a:rPr>
              <a:t>Corporectomía</a:t>
            </a:r>
            <a:r>
              <a:rPr lang="en-US" dirty="0" smtClean="0">
                <a:latin typeface="Comic Sans MS"/>
                <a:cs typeface="Comic Sans MS"/>
              </a:rPr>
              <a:t> vertebral lumbar</a:t>
            </a:r>
            <a:endParaRPr lang="en-US" dirty="0">
              <a:latin typeface="Comic Sans MS"/>
              <a:cs typeface="Comic Sans MS"/>
            </a:endParaRPr>
          </a:p>
        </p:txBody>
      </p:sp>
      <p:sp>
        <p:nvSpPr>
          <p:cNvPr id="9" name="Rectangle 8"/>
          <p:cNvSpPr>
            <a:spLocks noChangeArrowheads="1"/>
          </p:cNvSpPr>
          <p:nvPr/>
        </p:nvSpPr>
        <p:spPr bwMode="auto">
          <a:xfrm>
            <a:off x="0" y="6604000"/>
            <a:ext cx="150388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dirty="0" err="1" smtClean="0">
                <a:latin typeface="Comic Sans MS"/>
                <a:cs typeface="Comic Sans MS"/>
              </a:rPr>
              <a:t>Cortesía</a:t>
            </a:r>
            <a:r>
              <a:rPr lang="en-US" sz="1000" dirty="0" smtClean="0">
                <a:latin typeface="Comic Sans MS"/>
                <a:cs typeface="Comic Sans MS"/>
              </a:rPr>
              <a:t> Dr. M Martín</a:t>
            </a:r>
            <a:endParaRPr lang="en-US" sz="1000" dirty="0">
              <a:latin typeface="Comic Sans MS"/>
              <a:cs typeface="Comic Sans MS"/>
            </a:endParaRPr>
          </a:p>
        </p:txBody>
      </p:sp>
    </p:spTree>
    <p:extLst>
      <p:ext uri="{BB962C8B-B14F-4D97-AF65-F5344CB8AC3E}">
        <p14:creationId xmlns:p14="http://schemas.microsoft.com/office/powerpoint/2010/main" val="262913294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65839" y="121765"/>
            <a:ext cx="8229600" cy="509449"/>
          </a:xfrm>
        </p:spPr>
        <p:txBody>
          <a:bodyPr/>
          <a:lstStyle/>
          <a:p>
            <a:r>
              <a:rPr lang="en-US" sz="2800" dirty="0" err="1" smtClean="0">
                <a:solidFill>
                  <a:schemeClr val="accent1"/>
                </a:solidFill>
              </a:rPr>
              <a:t>Tratamiento</a:t>
            </a:r>
            <a:r>
              <a:rPr lang="en-US" sz="2800" dirty="0" smtClean="0">
                <a:solidFill>
                  <a:schemeClr val="accent1"/>
                </a:solidFill>
              </a:rPr>
              <a:t> de </a:t>
            </a:r>
            <a:r>
              <a:rPr lang="en-US" sz="2800" dirty="0" err="1" smtClean="0">
                <a:solidFill>
                  <a:schemeClr val="accent1"/>
                </a:solidFill>
              </a:rPr>
              <a:t>las</a:t>
            </a:r>
            <a:r>
              <a:rPr lang="en-US" sz="2800" dirty="0" smtClean="0">
                <a:solidFill>
                  <a:schemeClr val="accent1"/>
                </a:solidFill>
              </a:rPr>
              <a:t> </a:t>
            </a:r>
            <a:r>
              <a:rPr lang="en-US" sz="2800" dirty="0" err="1" smtClean="0">
                <a:solidFill>
                  <a:schemeClr val="accent1"/>
                </a:solidFill>
              </a:rPr>
              <a:t>Mtx</a:t>
            </a:r>
            <a:r>
              <a:rPr lang="en-US" sz="2800" dirty="0" smtClean="0">
                <a:solidFill>
                  <a:schemeClr val="accent1"/>
                </a:solidFill>
              </a:rPr>
              <a:t> </a:t>
            </a:r>
            <a:r>
              <a:rPr lang="en-US" sz="2800" dirty="0" err="1" smtClean="0">
                <a:solidFill>
                  <a:schemeClr val="accent1"/>
                </a:solidFill>
              </a:rPr>
              <a:t>óseas</a:t>
            </a:r>
            <a:endParaRPr lang="en-US" sz="2800" dirty="0">
              <a:solidFill>
                <a:schemeClr val="accent1"/>
              </a:solidFill>
            </a:endParaRPr>
          </a:p>
        </p:txBody>
      </p:sp>
      <p:sp>
        <p:nvSpPr>
          <p:cNvPr id="6" name="Rectangle 5"/>
          <p:cNvSpPr/>
          <p:nvPr/>
        </p:nvSpPr>
        <p:spPr>
          <a:xfrm>
            <a:off x="457200" y="887654"/>
            <a:ext cx="8229600" cy="368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fontAlgn="auto">
              <a:spcBef>
                <a:spcPts val="0"/>
              </a:spcBef>
              <a:spcAft>
                <a:spcPts val="0"/>
              </a:spcAft>
              <a:defRPr/>
            </a:pPr>
            <a:r>
              <a:rPr lang="en-US" dirty="0" smtClean="0">
                <a:latin typeface="Comic Sans MS"/>
                <a:cs typeface="Comic Sans MS"/>
              </a:rPr>
              <a:t>CIRUGÍA</a:t>
            </a:r>
            <a:endParaRPr lang="en-US" dirty="0">
              <a:latin typeface="Comic Sans MS"/>
              <a:cs typeface="Comic Sans MS"/>
            </a:endParaRPr>
          </a:p>
        </p:txBody>
      </p:sp>
      <p:sp>
        <p:nvSpPr>
          <p:cNvPr id="8" name="TextBox 7"/>
          <p:cNvSpPr txBox="1"/>
          <p:nvPr/>
        </p:nvSpPr>
        <p:spPr>
          <a:xfrm>
            <a:off x="457200" y="1268664"/>
            <a:ext cx="9144000" cy="369332"/>
          </a:xfrm>
          <a:prstGeom prst="rect">
            <a:avLst/>
          </a:prstGeom>
          <a:noFill/>
        </p:spPr>
        <p:txBody>
          <a:bodyPr wrap="square" rtlCol="0">
            <a:spAutoFit/>
          </a:bodyPr>
          <a:lstStyle/>
          <a:p>
            <a:r>
              <a:rPr lang="en-US" dirty="0" err="1" smtClean="0">
                <a:latin typeface="Comic Sans MS"/>
                <a:cs typeface="Comic Sans MS"/>
              </a:rPr>
              <a:t>Ejemplos</a:t>
            </a:r>
            <a:r>
              <a:rPr lang="en-US" dirty="0" smtClean="0">
                <a:latin typeface="Comic Sans MS"/>
                <a:cs typeface="Comic Sans MS"/>
              </a:rPr>
              <a:t> de </a:t>
            </a:r>
            <a:r>
              <a:rPr lang="en-US" dirty="0" err="1" smtClean="0">
                <a:latin typeface="Comic Sans MS"/>
                <a:cs typeface="Comic Sans MS"/>
              </a:rPr>
              <a:t>fracturas</a:t>
            </a:r>
            <a:r>
              <a:rPr lang="en-US" dirty="0" smtClean="0">
                <a:latin typeface="Comic Sans MS"/>
                <a:cs typeface="Comic Sans MS"/>
              </a:rPr>
              <a:t> de </a:t>
            </a:r>
            <a:r>
              <a:rPr lang="en-US" dirty="0" err="1" smtClean="0">
                <a:latin typeface="Comic Sans MS"/>
                <a:cs typeface="Comic Sans MS"/>
              </a:rPr>
              <a:t>huesos</a:t>
            </a:r>
            <a:r>
              <a:rPr lang="en-US" dirty="0" smtClean="0">
                <a:latin typeface="Comic Sans MS"/>
                <a:cs typeface="Comic Sans MS"/>
              </a:rPr>
              <a:t> largos</a:t>
            </a:r>
            <a:endParaRPr lang="en-US" dirty="0">
              <a:latin typeface="Comic Sans MS"/>
              <a:cs typeface="Comic Sans MS"/>
            </a:endParaRPr>
          </a:p>
        </p:txBody>
      </p:sp>
      <p:pic>
        <p:nvPicPr>
          <p:cNvPr id="9" name="Picture 2" descr="http://orthoinfo.aaos.org/../figures/A00093F01.jpg"/>
          <p:cNvPicPr>
            <a:picLocks noChangeAspect="1" noChangeArrowheads="1"/>
          </p:cNvPicPr>
          <p:nvPr/>
        </p:nvPicPr>
        <p:blipFill>
          <a:blip r:embed="rId3" cstate="print"/>
          <a:srcRect/>
          <a:stretch>
            <a:fillRect/>
          </a:stretch>
        </p:blipFill>
        <p:spPr bwMode="auto">
          <a:xfrm>
            <a:off x="457200" y="2072529"/>
            <a:ext cx="1828800" cy="4133850"/>
          </a:xfrm>
          <a:prstGeom prst="rect">
            <a:avLst/>
          </a:prstGeom>
          <a:noFill/>
          <a:ln w="9525">
            <a:noFill/>
            <a:miter lim="800000"/>
            <a:headEnd/>
            <a:tailEnd/>
          </a:ln>
        </p:spPr>
      </p:pic>
      <p:pic>
        <p:nvPicPr>
          <p:cNvPr id="10" name="Picture 4" descr="http://orthoinfo.aaos.org/../figures/A00654F02.jpg"/>
          <p:cNvPicPr>
            <a:picLocks noChangeAspect="1" noChangeArrowheads="1"/>
          </p:cNvPicPr>
          <p:nvPr/>
        </p:nvPicPr>
        <p:blipFill>
          <a:blip r:embed="rId4" cstate="print"/>
          <a:srcRect/>
          <a:stretch>
            <a:fillRect/>
          </a:stretch>
        </p:blipFill>
        <p:spPr bwMode="auto">
          <a:xfrm>
            <a:off x="2318473" y="1891554"/>
            <a:ext cx="2133600" cy="4495800"/>
          </a:xfrm>
          <a:prstGeom prst="rect">
            <a:avLst/>
          </a:prstGeom>
          <a:noFill/>
          <a:ln w="9525">
            <a:noFill/>
            <a:miter lim="800000"/>
            <a:headEnd/>
            <a:tailEnd/>
          </a:ln>
        </p:spPr>
      </p:pic>
      <p:pic>
        <p:nvPicPr>
          <p:cNvPr id="11" name="Picture 6" descr="http://orthoinfo.aaos.org/../figures/A00654F04.jpg"/>
          <p:cNvPicPr>
            <a:picLocks noChangeAspect="1" noChangeArrowheads="1"/>
          </p:cNvPicPr>
          <p:nvPr/>
        </p:nvPicPr>
        <p:blipFill>
          <a:blip r:embed="rId5" cstate="print"/>
          <a:srcRect/>
          <a:stretch>
            <a:fillRect/>
          </a:stretch>
        </p:blipFill>
        <p:spPr bwMode="auto">
          <a:xfrm>
            <a:off x="4484545" y="2120154"/>
            <a:ext cx="1428750" cy="4038600"/>
          </a:xfrm>
          <a:prstGeom prst="rect">
            <a:avLst/>
          </a:prstGeom>
          <a:noFill/>
          <a:ln w="9525">
            <a:noFill/>
            <a:miter lim="800000"/>
            <a:headEnd/>
            <a:tailEnd/>
          </a:ln>
        </p:spPr>
      </p:pic>
      <p:sp>
        <p:nvSpPr>
          <p:cNvPr id="12" name="Rectangle 11"/>
          <p:cNvSpPr/>
          <p:nvPr/>
        </p:nvSpPr>
        <p:spPr>
          <a:xfrm>
            <a:off x="-1" y="6621692"/>
            <a:ext cx="8951953" cy="246221"/>
          </a:xfrm>
          <a:prstGeom prst="rect">
            <a:avLst/>
          </a:prstGeom>
        </p:spPr>
        <p:txBody>
          <a:bodyPr wrap="square">
            <a:spAutoFit/>
          </a:bodyPr>
          <a:lstStyle/>
          <a:p>
            <a:r>
              <a:rPr lang="en-US" sz="1000" dirty="0">
                <a:latin typeface="Comic Sans MS"/>
                <a:cs typeface="Comic Sans MS"/>
              </a:rPr>
              <a:t>http://</a:t>
            </a:r>
            <a:r>
              <a:rPr lang="en-US" sz="1000" dirty="0" err="1">
                <a:latin typeface="Comic Sans MS"/>
                <a:cs typeface="Comic Sans MS"/>
              </a:rPr>
              <a:t>www.cancer.org</a:t>
            </a:r>
            <a:r>
              <a:rPr lang="en-US" sz="1000" dirty="0">
                <a:latin typeface="Comic Sans MS"/>
                <a:cs typeface="Comic Sans MS"/>
              </a:rPr>
              <a:t>/</a:t>
            </a:r>
            <a:r>
              <a:rPr lang="en-US" sz="1000" dirty="0" err="1">
                <a:latin typeface="Comic Sans MS"/>
                <a:cs typeface="Comic Sans MS"/>
              </a:rPr>
              <a:t>espanol</a:t>
            </a:r>
            <a:r>
              <a:rPr lang="en-US" sz="1000" dirty="0">
                <a:latin typeface="Comic Sans MS"/>
                <a:cs typeface="Comic Sans MS"/>
              </a:rPr>
              <a:t>/cancer/</a:t>
            </a:r>
            <a:r>
              <a:rPr lang="en-US" sz="1000" dirty="0" err="1">
                <a:latin typeface="Comic Sans MS"/>
                <a:cs typeface="Comic Sans MS"/>
              </a:rPr>
              <a:t>metastasisenhuesos</a:t>
            </a:r>
            <a:r>
              <a:rPr lang="en-US" sz="1000" dirty="0">
                <a:latin typeface="Comic Sans MS"/>
                <a:cs typeface="Comic Sans MS"/>
              </a:rPr>
              <a:t>/</a:t>
            </a:r>
            <a:r>
              <a:rPr lang="en-US" sz="1000" dirty="0" err="1">
                <a:latin typeface="Comic Sans MS"/>
                <a:cs typeface="Comic Sans MS"/>
              </a:rPr>
              <a:t>guiadetallada</a:t>
            </a:r>
            <a:r>
              <a:rPr lang="en-US" sz="1000" dirty="0">
                <a:latin typeface="Comic Sans MS"/>
                <a:cs typeface="Comic Sans MS"/>
              </a:rPr>
              <a:t>/metastasis-en-los-huesos-treating-local-treatments1</a:t>
            </a:r>
          </a:p>
        </p:txBody>
      </p:sp>
      <p:sp>
        <p:nvSpPr>
          <p:cNvPr id="2" name="Rectangle 1"/>
          <p:cNvSpPr/>
          <p:nvPr/>
        </p:nvSpPr>
        <p:spPr>
          <a:xfrm>
            <a:off x="6130668" y="2037453"/>
            <a:ext cx="2556132" cy="3970318"/>
          </a:xfrm>
          <a:prstGeom prst="rect">
            <a:avLst/>
          </a:prstGeom>
        </p:spPr>
        <p:txBody>
          <a:bodyPr wrap="square">
            <a:spAutoFit/>
          </a:bodyPr>
          <a:lstStyle/>
          <a:p>
            <a:r>
              <a:rPr lang="en-US" dirty="0" err="1">
                <a:latin typeface="Comic Sans MS"/>
                <a:cs typeface="Comic Sans MS"/>
              </a:rPr>
              <a:t>Aunque</a:t>
            </a:r>
            <a:r>
              <a:rPr lang="en-US" dirty="0">
                <a:latin typeface="Comic Sans MS"/>
                <a:cs typeface="Comic Sans MS"/>
              </a:rPr>
              <a:t> la </a:t>
            </a:r>
            <a:r>
              <a:rPr lang="en-US" dirty="0" err="1">
                <a:latin typeface="Comic Sans MS"/>
                <a:cs typeface="Comic Sans MS"/>
              </a:rPr>
              <a:t>cirugía</a:t>
            </a:r>
            <a:r>
              <a:rPr lang="en-US" dirty="0">
                <a:latin typeface="Comic Sans MS"/>
                <a:cs typeface="Comic Sans MS"/>
              </a:rPr>
              <a:t> </a:t>
            </a:r>
            <a:r>
              <a:rPr lang="en-US" dirty="0" err="1">
                <a:latin typeface="Comic Sans MS"/>
                <a:cs typeface="Comic Sans MS"/>
              </a:rPr>
              <a:t>para</a:t>
            </a:r>
            <a:r>
              <a:rPr lang="en-US" dirty="0">
                <a:latin typeface="Comic Sans MS"/>
                <a:cs typeface="Comic Sans MS"/>
              </a:rPr>
              <a:t> </a:t>
            </a:r>
            <a:r>
              <a:rPr lang="en-US" dirty="0" err="1">
                <a:latin typeface="Comic Sans MS"/>
                <a:cs typeface="Comic Sans MS"/>
              </a:rPr>
              <a:t>extirpar</a:t>
            </a:r>
            <a:r>
              <a:rPr lang="en-US" dirty="0">
                <a:latin typeface="Comic Sans MS"/>
                <a:cs typeface="Comic Sans MS"/>
              </a:rPr>
              <a:t> un </a:t>
            </a:r>
            <a:r>
              <a:rPr lang="en-US" b="1" dirty="0">
                <a:latin typeface="Comic Sans MS"/>
                <a:cs typeface="Comic Sans MS"/>
              </a:rPr>
              <a:t>tumor </a:t>
            </a:r>
            <a:r>
              <a:rPr lang="en-US" b="1" dirty="0" err="1">
                <a:latin typeface="Comic Sans MS"/>
                <a:cs typeface="Comic Sans MS"/>
              </a:rPr>
              <a:t>primario</a:t>
            </a:r>
            <a:r>
              <a:rPr lang="en-US" dirty="0">
                <a:latin typeface="Comic Sans MS"/>
                <a:cs typeface="Comic Sans MS"/>
              </a:rPr>
              <a:t> del </a:t>
            </a:r>
            <a:r>
              <a:rPr lang="en-US" dirty="0" err="1">
                <a:latin typeface="Comic Sans MS"/>
                <a:cs typeface="Comic Sans MS"/>
              </a:rPr>
              <a:t>hueso</a:t>
            </a:r>
            <a:r>
              <a:rPr lang="en-US" dirty="0">
                <a:latin typeface="Comic Sans MS"/>
                <a:cs typeface="Comic Sans MS"/>
              </a:rPr>
              <a:t> (</a:t>
            </a:r>
            <a:r>
              <a:rPr lang="en-US" dirty="0" err="1">
                <a:latin typeface="Comic Sans MS"/>
                <a:cs typeface="Comic Sans MS"/>
              </a:rPr>
              <a:t>originado</a:t>
            </a:r>
            <a:r>
              <a:rPr lang="en-US" dirty="0">
                <a:latin typeface="Comic Sans MS"/>
                <a:cs typeface="Comic Sans MS"/>
              </a:rPr>
              <a:t> en el </a:t>
            </a:r>
            <a:r>
              <a:rPr lang="en-US" dirty="0" err="1">
                <a:latin typeface="Comic Sans MS"/>
                <a:cs typeface="Comic Sans MS"/>
              </a:rPr>
              <a:t>hueso</a:t>
            </a:r>
            <a:r>
              <a:rPr lang="en-US" dirty="0">
                <a:latin typeface="Comic Sans MS"/>
                <a:cs typeface="Comic Sans MS"/>
              </a:rPr>
              <a:t>) a menudo se </a:t>
            </a:r>
            <a:r>
              <a:rPr lang="en-US" dirty="0" err="1">
                <a:latin typeface="Comic Sans MS"/>
                <a:cs typeface="Comic Sans MS"/>
              </a:rPr>
              <a:t>lleva</a:t>
            </a:r>
            <a:r>
              <a:rPr lang="en-US" dirty="0">
                <a:latin typeface="Comic Sans MS"/>
                <a:cs typeface="Comic Sans MS"/>
              </a:rPr>
              <a:t> a </a:t>
            </a:r>
            <a:r>
              <a:rPr lang="en-US" dirty="0" err="1">
                <a:latin typeface="Comic Sans MS"/>
                <a:cs typeface="Comic Sans MS"/>
              </a:rPr>
              <a:t>cabo</a:t>
            </a:r>
            <a:r>
              <a:rPr lang="en-US" dirty="0">
                <a:latin typeface="Comic Sans MS"/>
                <a:cs typeface="Comic Sans MS"/>
              </a:rPr>
              <a:t> </a:t>
            </a:r>
            <a:r>
              <a:rPr lang="en-US" dirty="0" err="1">
                <a:latin typeface="Comic Sans MS"/>
                <a:cs typeface="Comic Sans MS"/>
              </a:rPr>
              <a:t>para</a:t>
            </a:r>
            <a:r>
              <a:rPr lang="en-US" dirty="0">
                <a:latin typeface="Comic Sans MS"/>
                <a:cs typeface="Comic Sans MS"/>
              </a:rPr>
              <a:t> </a:t>
            </a:r>
            <a:r>
              <a:rPr lang="en-US" dirty="0" err="1">
                <a:latin typeface="Comic Sans MS"/>
                <a:cs typeface="Comic Sans MS"/>
              </a:rPr>
              <a:t>tratar</a:t>
            </a:r>
            <a:r>
              <a:rPr lang="en-US" dirty="0">
                <a:latin typeface="Comic Sans MS"/>
                <a:cs typeface="Comic Sans MS"/>
              </a:rPr>
              <a:t> y </a:t>
            </a:r>
            <a:r>
              <a:rPr lang="en-US" dirty="0" err="1">
                <a:latin typeface="Comic Sans MS"/>
                <a:cs typeface="Comic Sans MS"/>
              </a:rPr>
              <a:t>curar</a:t>
            </a:r>
            <a:r>
              <a:rPr lang="en-US" dirty="0">
                <a:latin typeface="Comic Sans MS"/>
                <a:cs typeface="Comic Sans MS"/>
              </a:rPr>
              <a:t> el </a:t>
            </a:r>
            <a:r>
              <a:rPr lang="en-US" dirty="0" err="1">
                <a:latin typeface="Comic Sans MS"/>
                <a:cs typeface="Comic Sans MS"/>
              </a:rPr>
              <a:t>cáncer</a:t>
            </a:r>
            <a:r>
              <a:rPr lang="en-US" dirty="0">
                <a:latin typeface="Comic Sans MS"/>
                <a:cs typeface="Comic Sans MS"/>
              </a:rPr>
              <a:t>, el </a:t>
            </a:r>
            <a:r>
              <a:rPr lang="en-US" dirty="0" err="1">
                <a:latin typeface="Comic Sans MS"/>
                <a:cs typeface="Comic Sans MS"/>
              </a:rPr>
              <a:t>objetivo</a:t>
            </a:r>
            <a:r>
              <a:rPr lang="en-US" dirty="0">
                <a:latin typeface="Comic Sans MS"/>
                <a:cs typeface="Comic Sans MS"/>
              </a:rPr>
              <a:t> de </a:t>
            </a:r>
            <a:r>
              <a:rPr lang="en-US" dirty="0" err="1">
                <a:latin typeface="Comic Sans MS"/>
                <a:cs typeface="Comic Sans MS"/>
              </a:rPr>
              <a:t>tratar</a:t>
            </a:r>
            <a:r>
              <a:rPr lang="en-US" dirty="0">
                <a:latin typeface="Comic Sans MS"/>
                <a:cs typeface="Comic Sans MS"/>
              </a:rPr>
              <a:t> </a:t>
            </a:r>
            <a:r>
              <a:rPr lang="en-US" dirty="0" err="1">
                <a:latin typeface="Comic Sans MS"/>
                <a:cs typeface="Comic Sans MS"/>
              </a:rPr>
              <a:t>quirúrgicamente</a:t>
            </a:r>
            <a:r>
              <a:rPr lang="en-US" dirty="0">
                <a:latin typeface="Comic Sans MS"/>
                <a:cs typeface="Comic Sans MS"/>
              </a:rPr>
              <a:t> </a:t>
            </a:r>
            <a:r>
              <a:rPr lang="en-US" dirty="0" err="1">
                <a:latin typeface="Comic Sans MS"/>
                <a:cs typeface="Comic Sans MS"/>
              </a:rPr>
              <a:t>una</a:t>
            </a:r>
            <a:r>
              <a:rPr lang="en-US" dirty="0">
                <a:latin typeface="Comic Sans MS"/>
                <a:cs typeface="Comic Sans MS"/>
              </a:rPr>
              <a:t> </a:t>
            </a:r>
            <a:r>
              <a:rPr lang="en-US" b="1" dirty="0" err="1">
                <a:latin typeface="Comic Sans MS"/>
                <a:cs typeface="Comic Sans MS"/>
              </a:rPr>
              <a:t>metástasis</a:t>
            </a:r>
            <a:r>
              <a:rPr lang="en-US" dirty="0">
                <a:latin typeface="Comic Sans MS"/>
                <a:cs typeface="Comic Sans MS"/>
              </a:rPr>
              <a:t> en los </a:t>
            </a:r>
            <a:r>
              <a:rPr lang="en-US" dirty="0" err="1">
                <a:latin typeface="Comic Sans MS"/>
                <a:cs typeface="Comic Sans MS"/>
              </a:rPr>
              <a:t>huesos</a:t>
            </a:r>
            <a:r>
              <a:rPr lang="en-US" dirty="0">
                <a:latin typeface="Comic Sans MS"/>
                <a:cs typeface="Comic Sans MS"/>
              </a:rPr>
              <a:t> </a:t>
            </a:r>
            <a:r>
              <a:rPr lang="en-US" dirty="0" err="1">
                <a:latin typeface="Comic Sans MS"/>
                <a:cs typeface="Comic Sans MS"/>
              </a:rPr>
              <a:t>consiste</a:t>
            </a:r>
            <a:r>
              <a:rPr lang="en-US" dirty="0">
                <a:latin typeface="Comic Sans MS"/>
                <a:cs typeface="Comic Sans MS"/>
              </a:rPr>
              <a:t> en </a:t>
            </a:r>
            <a:r>
              <a:rPr lang="en-US" dirty="0" err="1">
                <a:latin typeface="Comic Sans MS"/>
                <a:cs typeface="Comic Sans MS"/>
              </a:rPr>
              <a:t>aliviar</a:t>
            </a:r>
            <a:r>
              <a:rPr lang="en-US" dirty="0">
                <a:latin typeface="Comic Sans MS"/>
                <a:cs typeface="Comic Sans MS"/>
              </a:rPr>
              <a:t> los </a:t>
            </a:r>
            <a:r>
              <a:rPr lang="en-US" dirty="0" err="1" smtClean="0">
                <a:latin typeface="Comic Sans MS"/>
                <a:cs typeface="Comic Sans MS"/>
              </a:rPr>
              <a:t>síntomas</a:t>
            </a:r>
            <a:r>
              <a:rPr lang="en-US" dirty="0">
                <a:latin typeface="Comic Sans MS"/>
                <a:cs typeface="Comic Sans MS"/>
              </a:rPr>
              <a:t> </a:t>
            </a:r>
            <a:r>
              <a:rPr lang="en-US" dirty="0" smtClean="0">
                <a:latin typeface="Comic Sans MS"/>
                <a:cs typeface="Comic Sans MS"/>
              </a:rPr>
              <a:t>y/o </a:t>
            </a:r>
            <a:r>
              <a:rPr lang="en-US" dirty="0" err="1" smtClean="0">
                <a:latin typeface="Comic Sans MS"/>
                <a:cs typeface="Comic Sans MS"/>
              </a:rPr>
              <a:t>estabilizar</a:t>
            </a:r>
            <a:r>
              <a:rPr lang="en-US" dirty="0" smtClean="0">
                <a:latin typeface="Comic Sans MS"/>
                <a:cs typeface="Comic Sans MS"/>
              </a:rPr>
              <a:t> </a:t>
            </a:r>
            <a:r>
              <a:rPr lang="en-US" dirty="0">
                <a:latin typeface="Comic Sans MS"/>
                <a:cs typeface="Comic Sans MS"/>
              </a:rPr>
              <a:t>el </a:t>
            </a:r>
            <a:r>
              <a:rPr lang="en-US" dirty="0" err="1" smtClean="0">
                <a:latin typeface="Comic Sans MS"/>
                <a:cs typeface="Comic Sans MS"/>
              </a:rPr>
              <a:t>hueso</a:t>
            </a:r>
            <a:endParaRPr lang="en-US" dirty="0">
              <a:latin typeface="Comic Sans MS"/>
              <a:cs typeface="Comic Sans MS"/>
            </a:endParaRPr>
          </a:p>
        </p:txBody>
      </p:sp>
    </p:spTree>
    <p:extLst>
      <p:ext uri="{BB962C8B-B14F-4D97-AF65-F5344CB8AC3E}">
        <p14:creationId xmlns:p14="http://schemas.microsoft.com/office/powerpoint/2010/main" val="143796184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65839" y="121765"/>
            <a:ext cx="8229600" cy="509449"/>
          </a:xfrm>
        </p:spPr>
        <p:txBody>
          <a:bodyPr/>
          <a:lstStyle/>
          <a:p>
            <a:r>
              <a:rPr lang="en-US" sz="2800" dirty="0" err="1" smtClean="0">
                <a:solidFill>
                  <a:schemeClr val="accent1"/>
                </a:solidFill>
              </a:rPr>
              <a:t>Tratamiento</a:t>
            </a:r>
            <a:r>
              <a:rPr lang="en-US" sz="2800" dirty="0" smtClean="0">
                <a:solidFill>
                  <a:schemeClr val="accent1"/>
                </a:solidFill>
              </a:rPr>
              <a:t> de </a:t>
            </a:r>
            <a:r>
              <a:rPr lang="en-US" sz="2800" dirty="0" err="1" smtClean="0">
                <a:solidFill>
                  <a:schemeClr val="accent1"/>
                </a:solidFill>
              </a:rPr>
              <a:t>las</a:t>
            </a:r>
            <a:r>
              <a:rPr lang="en-US" sz="2800" dirty="0" smtClean="0">
                <a:solidFill>
                  <a:schemeClr val="accent1"/>
                </a:solidFill>
              </a:rPr>
              <a:t> </a:t>
            </a:r>
            <a:r>
              <a:rPr lang="en-US" sz="2800" dirty="0" err="1" smtClean="0">
                <a:solidFill>
                  <a:schemeClr val="accent1"/>
                </a:solidFill>
              </a:rPr>
              <a:t>Mtx</a:t>
            </a:r>
            <a:r>
              <a:rPr lang="en-US" sz="2800" dirty="0" smtClean="0">
                <a:solidFill>
                  <a:schemeClr val="accent1"/>
                </a:solidFill>
              </a:rPr>
              <a:t> </a:t>
            </a:r>
            <a:r>
              <a:rPr lang="en-US" sz="2800" dirty="0" err="1" smtClean="0">
                <a:solidFill>
                  <a:schemeClr val="accent1"/>
                </a:solidFill>
              </a:rPr>
              <a:t>óseas</a:t>
            </a:r>
            <a:endParaRPr lang="en-US" sz="2800" dirty="0">
              <a:solidFill>
                <a:schemeClr val="accent1"/>
              </a:solidFill>
            </a:endParaRPr>
          </a:p>
        </p:txBody>
      </p:sp>
      <p:sp>
        <p:nvSpPr>
          <p:cNvPr id="6" name="Rectangle 5"/>
          <p:cNvSpPr/>
          <p:nvPr/>
        </p:nvSpPr>
        <p:spPr>
          <a:xfrm>
            <a:off x="457200" y="887654"/>
            <a:ext cx="8229600" cy="368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fontAlgn="auto">
              <a:spcBef>
                <a:spcPts val="0"/>
              </a:spcBef>
              <a:spcAft>
                <a:spcPts val="0"/>
              </a:spcAft>
              <a:defRPr/>
            </a:pPr>
            <a:r>
              <a:rPr lang="en-US" dirty="0" smtClean="0">
                <a:latin typeface="Comic Sans MS"/>
                <a:cs typeface="Comic Sans MS"/>
              </a:rPr>
              <a:t>CIRUGÍA</a:t>
            </a:r>
            <a:endParaRPr lang="en-US" dirty="0">
              <a:latin typeface="Comic Sans MS"/>
              <a:cs typeface="Comic Sans MS"/>
            </a:endParaRPr>
          </a:p>
        </p:txBody>
      </p:sp>
      <p:sp>
        <p:nvSpPr>
          <p:cNvPr id="8" name="TextBox 7"/>
          <p:cNvSpPr txBox="1"/>
          <p:nvPr/>
        </p:nvSpPr>
        <p:spPr>
          <a:xfrm>
            <a:off x="457200" y="1268664"/>
            <a:ext cx="9144000" cy="369332"/>
          </a:xfrm>
          <a:prstGeom prst="rect">
            <a:avLst/>
          </a:prstGeom>
          <a:noFill/>
        </p:spPr>
        <p:txBody>
          <a:bodyPr wrap="square" rtlCol="0">
            <a:spAutoFit/>
          </a:bodyPr>
          <a:lstStyle/>
          <a:p>
            <a:r>
              <a:rPr lang="en-US" dirty="0" err="1" smtClean="0">
                <a:latin typeface="Comic Sans MS"/>
                <a:cs typeface="Comic Sans MS"/>
              </a:rPr>
              <a:t>Fijaciones</a:t>
            </a:r>
            <a:r>
              <a:rPr lang="en-US" dirty="0" smtClean="0">
                <a:latin typeface="Comic Sans MS"/>
                <a:cs typeface="Comic Sans MS"/>
              </a:rPr>
              <a:t> de </a:t>
            </a:r>
            <a:r>
              <a:rPr lang="en-US" dirty="0" err="1" smtClean="0">
                <a:latin typeface="Comic Sans MS"/>
                <a:cs typeface="Comic Sans MS"/>
              </a:rPr>
              <a:t>fracturas</a:t>
            </a:r>
            <a:r>
              <a:rPr lang="en-US" dirty="0" smtClean="0">
                <a:latin typeface="Comic Sans MS"/>
                <a:cs typeface="Comic Sans MS"/>
              </a:rPr>
              <a:t> de </a:t>
            </a:r>
            <a:r>
              <a:rPr lang="en-US" dirty="0" err="1" smtClean="0">
                <a:latin typeface="Comic Sans MS"/>
                <a:cs typeface="Comic Sans MS"/>
              </a:rPr>
              <a:t>huesos</a:t>
            </a:r>
            <a:r>
              <a:rPr lang="en-US" dirty="0" smtClean="0">
                <a:latin typeface="Comic Sans MS"/>
                <a:cs typeface="Comic Sans MS"/>
              </a:rPr>
              <a:t> largos</a:t>
            </a:r>
            <a:endParaRPr lang="en-US" dirty="0">
              <a:latin typeface="Comic Sans MS"/>
              <a:cs typeface="Comic Sans MS"/>
            </a:endParaRPr>
          </a:p>
        </p:txBody>
      </p:sp>
      <p:pic>
        <p:nvPicPr>
          <p:cNvPr id="12" name="Picture 2" descr="http://orthoinfo.aaos.org/../figures/A00093F03.jpg"/>
          <p:cNvPicPr>
            <a:picLocks noChangeAspect="1" noChangeArrowheads="1"/>
          </p:cNvPicPr>
          <p:nvPr/>
        </p:nvPicPr>
        <p:blipFill>
          <a:blip r:embed="rId3" cstate="print"/>
          <a:srcRect/>
          <a:stretch>
            <a:fillRect/>
          </a:stretch>
        </p:blipFill>
        <p:spPr bwMode="auto">
          <a:xfrm>
            <a:off x="723900" y="1798650"/>
            <a:ext cx="4914900" cy="4733925"/>
          </a:xfrm>
          <a:prstGeom prst="rect">
            <a:avLst/>
          </a:prstGeom>
          <a:noFill/>
          <a:ln w="9525">
            <a:noFill/>
            <a:miter lim="800000"/>
            <a:headEnd/>
            <a:tailEnd/>
          </a:ln>
        </p:spPr>
      </p:pic>
      <p:pic>
        <p:nvPicPr>
          <p:cNvPr id="13" name="Picture 2" descr="http://orthoinfo.aaos.org/../figures/A00654F01.jpg"/>
          <p:cNvPicPr>
            <a:picLocks noChangeAspect="1" noChangeArrowheads="1"/>
          </p:cNvPicPr>
          <p:nvPr/>
        </p:nvPicPr>
        <p:blipFill>
          <a:blip r:embed="rId4" cstate="print"/>
          <a:srcRect/>
          <a:stretch>
            <a:fillRect/>
          </a:stretch>
        </p:blipFill>
        <p:spPr bwMode="auto">
          <a:xfrm>
            <a:off x="6172200" y="1798650"/>
            <a:ext cx="1828800" cy="4689475"/>
          </a:xfrm>
          <a:prstGeom prst="rect">
            <a:avLst/>
          </a:prstGeom>
          <a:noFill/>
          <a:ln w="9525">
            <a:noFill/>
            <a:miter lim="800000"/>
            <a:headEnd/>
            <a:tailEnd/>
          </a:ln>
        </p:spPr>
      </p:pic>
      <p:sp>
        <p:nvSpPr>
          <p:cNvPr id="15" name="Rectangle 14"/>
          <p:cNvSpPr>
            <a:spLocks noChangeArrowheads="1"/>
          </p:cNvSpPr>
          <p:nvPr/>
        </p:nvSpPr>
        <p:spPr bwMode="auto">
          <a:xfrm>
            <a:off x="0" y="6604000"/>
            <a:ext cx="150388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dirty="0" err="1" smtClean="0">
                <a:latin typeface="Comic Sans MS"/>
                <a:cs typeface="Comic Sans MS"/>
              </a:rPr>
              <a:t>Cortesía</a:t>
            </a:r>
            <a:r>
              <a:rPr lang="en-US" sz="1000" dirty="0" smtClean="0">
                <a:latin typeface="Comic Sans MS"/>
                <a:cs typeface="Comic Sans MS"/>
              </a:rPr>
              <a:t> Dr. M Martín</a:t>
            </a:r>
            <a:endParaRPr lang="en-US" sz="1000" dirty="0">
              <a:latin typeface="Comic Sans MS"/>
              <a:cs typeface="Comic Sans MS"/>
            </a:endParaRPr>
          </a:p>
        </p:txBody>
      </p:sp>
    </p:spTree>
    <p:extLst>
      <p:ext uri="{BB962C8B-B14F-4D97-AF65-F5344CB8AC3E}">
        <p14:creationId xmlns:p14="http://schemas.microsoft.com/office/powerpoint/2010/main" val="269481181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65839" y="121765"/>
            <a:ext cx="8229600" cy="509449"/>
          </a:xfrm>
        </p:spPr>
        <p:txBody>
          <a:bodyPr/>
          <a:lstStyle/>
          <a:p>
            <a:r>
              <a:rPr lang="en-US" sz="2800" dirty="0" err="1" smtClean="0">
                <a:solidFill>
                  <a:schemeClr val="accent1"/>
                </a:solidFill>
              </a:rPr>
              <a:t>Tratamiento</a:t>
            </a:r>
            <a:r>
              <a:rPr lang="en-US" sz="2800" dirty="0" smtClean="0">
                <a:solidFill>
                  <a:schemeClr val="accent1"/>
                </a:solidFill>
              </a:rPr>
              <a:t> de </a:t>
            </a:r>
            <a:r>
              <a:rPr lang="en-US" sz="2800" dirty="0" err="1" smtClean="0">
                <a:solidFill>
                  <a:schemeClr val="accent1"/>
                </a:solidFill>
              </a:rPr>
              <a:t>las</a:t>
            </a:r>
            <a:r>
              <a:rPr lang="en-US" sz="2800" dirty="0" smtClean="0">
                <a:solidFill>
                  <a:schemeClr val="accent1"/>
                </a:solidFill>
              </a:rPr>
              <a:t> </a:t>
            </a:r>
            <a:r>
              <a:rPr lang="en-US" sz="2800" dirty="0" err="1" smtClean="0">
                <a:solidFill>
                  <a:schemeClr val="accent1"/>
                </a:solidFill>
              </a:rPr>
              <a:t>Mtx</a:t>
            </a:r>
            <a:r>
              <a:rPr lang="en-US" sz="2800" dirty="0" smtClean="0">
                <a:solidFill>
                  <a:schemeClr val="accent1"/>
                </a:solidFill>
              </a:rPr>
              <a:t> </a:t>
            </a:r>
            <a:r>
              <a:rPr lang="en-US" sz="2800" dirty="0" err="1" smtClean="0">
                <a:solidFill>
                  <a:schemeClr val="accent1"/>
                </a:solidFill>
              </a:rPr>
              <a:t>óseas</a:t>
            </a:r>
            <a:endParaRPr lang="en-US" sz="2800" dirty="0">
              <a:solidFill>
                <a:schemeClr val="accent1"/>
              </a:solidFill>
            </a:endParaRPr>
          </a:p>
        </p:txBody>
      </p:sp>
      <p:sp>
        <p:nvSpPr>
          <p:cNvPr id="6" name="Rectangle 5"/>
          <p:cNvSpPr/>
          <p:nvPr/>
        </p:nvSpPr>
        <p:spPr>
          <a:xfrm>
            <a:off x="457200" y="887654"/>
            <a:ext cx="8229600" cy="368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fontAlgn="auto">
              <a:spcBef>
                <a:spcPts val="0"/>
              </a:spcBef>
              <a:spcAft>
                <a:spcPts val="0"/>
              </a:spcAft>
              <a:defRPr/>
            </a:pPr>
            <a:r>
              <a:rPr lang="en-US" dirty="0" smtClean="0">
                <a:latin typeface="Comic Sans MS"/>
                <a:cs typeface="Comic Sans MS"/>
              </a:rPr>
              <a:t>CIRUGÍA</a:t>
            </a:r>
            <a:endParaRPr lang="en-US" dirty="0">
              <a:latin typeface="Comic Sans MS"/>
              <a:cs typeface="Comic Sans MS"/>
            </a:endParaRPr>
          </a:p>
        </p:txBody>
      </p:sp>
      <p:sp>
        <p:nvSpPr>
          <p:cNvPr id="8" name="TextBox 7"/>
          <p:cNvSpPr txBox="1"/>
          <p:nvPr/>
        </p:nvSpPr>
        <p:spPr>
          <a:xfrm>
            <a:off x="457200" y="1268664"/>
            <a:ext cx="9144000" cy="369332"/>
          </a:xfrm>
          <a:prstGeom prst="rect">
            <a:avLst/>
          </a:prstGeom>
          <a:noFill/>
        </p:spPr>
        <p:txBody>
          <a:bodyPr wrap="square" rtlCol="0">
            <a:spAutoFit/>
          </a:bodyPr>
          <a:lstStyle/>
          <a:p>
            <a:r>
              <a:rPr lang="en-US" dirty="0" err="1" smtClean="0">
                <a:latin typeface="Comic Sans MS"/>
                <a:cs typeface="Comic Sans MS"/>
              </a:rPr>
              <a:t>Fijaciones</a:t>
            </a:r>
            <a:r>
              <a:rPr lang="en-US" dirty="0" smtClean="0">
                <a:latin typeface="Comic Sans MS"/>
                <a:cs typeface="Comic Sans MS"/>
              </a:rPr>
              <a:t> de </a:t>
            </a:r>
            <a:r>
              <a:rPr lang="en-US" dirty="0" err="1" smtClean="0">
                <a:latin typeface="Comic Sans MS"/>
                <a:cs typeface="Comic Sans MS"/>
              </a:rPr>
              <a:t>Mtx</a:t>
            </a:r>
            <a:r>
              <a:rPr lang="en-US" dirty="0" smtClean="0">
                <a:latin typeface="Comic Sans MS"/>
                <a:cs typeface="Comic Sans MS"/>
              </a:rPr>
              <a:t> de </a:t>
            </a:r>
            <a:r>
              <a:rPr lang="en-US" dirty="0" err="1" smtClean="0">
                <a:latin typeface="Comic Sans MS"/>
                <a:cs typeface="Comic Sans MS"/>
              </a:rPr>
              <a:t>huesos</a:t>
            </a:r>
            <a:r>
              <a:rPr lang="en-US" dirty="0" smtClean="0">
                <a:latin typeface="Comic Sans MS"/>
                <a:cs typeface="Comic Sans MS"/>
              </a:rPr>
              <a:t> largos</a:t>
            </a:r>
            <a:endParaRPr lang="en-US" dirty="0">
              <a:latin typeface="Comic Sans MS"/>
              <a:cs typeface="Comic Sans MS"/>
            </a:endParaRPr>
          </a:p>
        </p:txBody>
      </p:sp>
      <p:pic>
        <p:nvPicPr>
          <p:cNvPr id="7" name="Picture 4" descr="http://orthoinfo.aaos.org/../figures/A00654F09.jpg"/>
          <p:cNvPicPr>
            <a:picLocks noChangeAspect="1" noChangeArrowheads="1"/>
          </p:cNvPicPr>
          <p:nvPr/>
        </p:nvPicPr>
        <p:blipFill>
          <a:blip r:embed="rId3" cstate="print"/>
          <a:srcRect/>
          <a:stretch>
            <a:fillRect/>
          </a:stretch>
        </p:blipFill>
        <p:spPr bwMode="auto">
          <a:xfrm>
            <a:off x="3284010" y="1824114"/>
            <a:ext cx="5241925" cy="3429000"/>
          </a:xfrm>
          <a:prstGeom prst="rect">
            <a:avLst/>
          </a:prstGeom>
          <a:noFill/>
          <a:ln w="9525">
            <a:noFill/>
            <a:miter lim="800000"/>
            <a:headEnd/>
            <a:tailEnd/>
          </a:ln>
        </p:spPr>
      </p:pic>
      <p:pic>
        <p:nvPicPr>
          <p:cNvPr id="9" name="Picture 2" descr="http://orthoinfo.aaos.org/../figures/A00654F07.jpg"/>
          <p:cNvPicPr>
            <a:picLocks noChangeAspect="1" noChangeArrowheads="1"/>
          </p:cNvPicPr>
          <p:nvPr/>
        </p:nvPicPr>
        <p:blipFill>
          <a:blip r:embed="rId4" cstate="print"/>
          <a:srcRect/>
          <a:stretch>
            <a:fillRect/>
          </a:stretch>
        </p:blipFill>
        <p:spPr bwMode="auto">
          <a:xfrm>
            <a:off x="609600" y="1824114"/>
            <a:ext cx="2687638" cy="3429000"/>
          </a:xfrm>
          <a:prstGeom prst="rect">
            <a:avLst/>
          </a:prstGeom>
          <a:noFill/>
          <a:ln w="9525">
            <a:noFill/>
            <a:miter lim="800000"/>
            <a:headEnd/>
            <a:tailEnd/>
          </a:ln>
        </p:spPr>
      </p:pic>
      <p:sp>
        <p:nvSpPr>
          <p:cNvPr id="10" name="Rectangle 9"/>
          <p:cNvSpPr/>
          <p:nvPr/>
        </p:nvSpPr>
        <p:spPr>
          <a:xfrm>
            <a:off x="-1" y="6621692"/>
            <a:ext cx="8951953" cy="246221"/>
          </a:xfrm>
          <a:prstGeom prst="rect">
            <a:avLst/>
          </a:prstGeom>
        </p:spPr>
        <p:txBody>
          <a:bodyPr wrap="square">
            <a:spAutoFit/>
          </a:bodyPr>
          <a:lstStyle/>
          <a:p>
            <a:r>
              <a:rPr lang="en-US" sz="1000" dirty="0">
                <a:latin typeface="Comic Sans MS"/>
                <a:cs typeface="Comic Sans MS"/>
              </a:rPr>
              <a:t>http://</a:t>
            </a:r>
            <a:r>
              <a:rPr lang="en-US" sz="1000" dirty="0" err="1">
                <a:latin typeface="Comic Sans MS"/>
                <a:cs typeface="Comic Sans MS"/>
              </a:rPr>
              <a:t>www.cancer.org</a:t>
            </a:r>
            <a:r>
              <a:rPr lang="en-US" sz="1000" dirty="0">
                <a:latin typeface="Comic Sans MS"/>
                <a:cs typeface="Comic Sans MS"/>
              </a:rPr>
              <a:t>/</a:t>
            </a:r>
            <a:r>
              <a:rPr lang="en-US" sz="1000" dirty="0" err="1">
                <a:latin typeface="Comic Sans MS"/>
                <a:cs typeface="Comic Sans MS"/>
              </a:rPr>
              <a:t>espanol</a:t>
            </a:r>
            <a:r>
              <a:rPr lang="en-US" sz="1000" dirty="0">
                <a:latin typeface="Comic Sans MS"/>
                <a:cs typeface="Comic Sans MS"/>
              </a:rPr>
              <a:t>/cancer/</a:t>
            </a:r>
            <a:r>
              <a:rPr lang="en-US" sz="1000" dirty="0" err="1">
                <a:latin typeface="Comic Sans MS"/>
                <a:cs typeface="Comic Sans MS"/>
              </a:rPr>
              <a:t>metastasisenhuesos</a:t>
            </a:r>
            <a:r>
              <a:rPr lang="en-US" sz="1000" dirty="0">
                <a:latin typeface="Comic Sans MS"/>
                <a:cs typeface="Comic Sans MS"/>
              </a:rPr>
              <a:t>/</a:t>
            </a:r>
            <a:r>
              <a:rPr lang="en-US" sz="1000" dirty="0" err="1">
                <a:latin typeface="Comic Sans MS"/>
                <a:cs typeface="Comic Sans MS"/>
              </a:rPr>
              <a:t>guiadetallada</a:t>
            </a:r>
            <a:r>
              <a:rPr lang="en-US" sz="1000" dirty="0">
                <a:latin typeface="Comic Sans MS"/>
                <a:cs typeface="Comic Sans MS"/>
              </a:rPr>
              <a:t>/metastasis-en-los-huesos-treating-local-treatments1</a:t>
            </a:r>
          </a:p>
        </p:txBody>
      </p:sp>
      <p:sp>
        <p:nvSpPr>
          <p:cNvPr id="2" name="Rectangle 1"/>
          <p:cNvSpPr/>
          <p:nvPr/>
        </p:nvSpPr>
        <p:spPr>
          <a:xfrm>
            <a:off x="265839" y="5362579"/>
            <a:ext cx="8229599" cy="1077218"/>
          </a:xfrm>
          <a:prstGeom prst="rect">
            <a:avLst/>
          </a:prstGeom>
        </p:spPr>
        <p:txBody>
          <a:bodyPr wrap="square">
            <a:spAutoFit/>
          </a:bodyPr>
          <a:lstStyle/>
          <a:p>
            <a:pPr marL="285750" indent="-285750">
              <a:buClr>
                <a:schemeClr val="accent1"/>
              </a:buClr>
              <a:buFont typeface="Arial"/>
              <a:buChar char="•"/>
            </a:pPr>
            <a:r>
              <a:rPr lang="en-US" sz="1600" dirty="0">
                <a:latin typeface="Comic Sans MS"/>
                <a:cs typeface="Comic Sans MS"/>
              </a:rPr>
              <a:t>En </a:t>
            </a:r>
            <a:r>
              <a:rPr lang="en-US" sz="1600" dirty="0" err="1">
                <a:latin typeface="Comic Sans MS"/>
                <a:cs typeface="Comic Sans MS"/>
              </a:rPr>
              <a:t>una</a:t>
            </a:r>
            <a:r>
              <a:rPr lang="en-US" sz="1600" dirty="0">
                <a:latin typeface="Comic Sans MS"/>
                <a:cs typeface="Comic Sans MS"/>
              </a:rPr>
              <a:t> </a:t>
            </a:r>
            <a:r>
              <a:rPr lang="en-US" sz="1600" dirty="0" err="1">
                <a:latin typeface="Comic Sans MS"/>
                <a:cs typeface="Comic Sans MS"/>
              </a:rPr>
              <a:t>operación</a:t>
            </a:r>
            <a:r>
              <a:rPr lang="en-US" sz="1600" dirty="0">
                <a:latin typeface="Comic Sans MS"/>
                <a:cs typeface="Comic Sans MS"/>
              </a:rPr>
              <a:t> se </a:t>
            </a:r>
            <a:r>
              <a:rPr lang="en-US" sz="1600" dirty="0" err="1">
                <a:latin typeface="Comic Sans MS"/>
                <a:cs typeface="Comic Sans MS"/>
              </a:rPr>
              <a:t>pueden</a:t>
            </a:r>
            <a:r>
              <a:rPr lang="en-US" sz="1600" dirty="0">
                <a:latin typeface="Comic Sans MS"/>
                <a:cs typeface="Comic Sans MS"/>
              </a:rPr>
              <a:t> </a:t>
            </a:r>
            <a:r>
              <a:rPr lang="en-US" sz="1600" dirty="0" err="1">
                <a:latin typeface="Comic Sans MS"/>
                <a:cs typeface="Comic Sans MS"/>
              </a:rPr>
              <a:t>colocar</a:t>
            </a:r>
            <a:r>
              <a:rPr lang="en-US" sz="1600" dirty="0">
                <a:latin typeface="Comic Sans MS"/>
                <a:cs typeface="Comic Sans MS"/>
              </a:rPr>
              <a:t> </a:t>
            </a:r>
            <a:r>
              <a:rPr lang="en-US" sz="1600" dirty="0" err="1">
                <a:latin typeface="Comic Sans MS"/>
                <a:cs typeface="Comic Sans MS"/>
              </a:rPr>
              <a:t>tornillos</a:t>
            </a:r>
            <a:r>
              <a:rPr lang="en-US" sz="1600" dirty="0">
                <a:latin typeface="Comic Sans MS"/>
                <a:cs typeface="Comic Sans MS"/>
              </a:rPr>
              <a:t>, </a:t>
            </a:r>
            <a:r>
              <a:rPr lang="en-US" sz="1600" dirty="0" err="1">
                <a:latin typeface="Comic Sans MS"/>
                <a:cs typeface="Comic Sans MS"/>
              </a:rPr>
              <a:t>varillas</a:t>
            </a:r>
            <a:r>
              <a:rPr lang="en-US" sz="1600" dirty="0">
                <a:latin typeface="Comic Sans MS"/>
                <a:cs typeface="Comic Sans MS"/>
              </a:rPr>
              <a:t>, </a:t>
            </a:r>
            <a:r>
              <a:rPr lang="en-US" sz="1600" dirty="0" err="1">
                <a:latin typeface="Comic Sans MS"/>
                <a:cs typeface="Comic Sans MS"/>
              </a:rPr>
              <a:t>alfileres</a:t>
            </a:r>
            <a:r>
              <a:rPr lang="en-US" sz="1600" dirty="0">
                <a:latin typeface="Comic Sans MS"/>
                <a:cs typeface="Comic Sans MS"/>
              </a:rPr>
              <a:t>, </a:t>
            </a:r>
            <a:r>
              <a:rPr lang="en-US" sz="1600" dirty="0" err="1">
                <a:latin typeface="Comic Sans MS"/>
                <a:cs typeface="Comic Sans MS"/>
              </a:rPr>
              <a:t>placas</a:t>
            </a:r>
            <a:r>
              <a:rPr lang="en-US" sz="1600" dirty="0">
                <a:latin typeface="Comic Sans MS"/>
                <a:cs typeface="Comic Sans MS"/>
              </a:rPr>
              <a:t>, </a:t>
            </a:r>
            <a:r>
              <a:rPr lang="en-US" sz="1600" dirty="0" err="1">
                <a:latin typeface="Comic Sans MS"/>
                <a:cs typeface="Comic Sans MS"/>
              </a:rPr>
              <a:t>armazones</a:t>
            </a:r>
            <a:r>
              <a:rPr lang="en-US" sz="1600" dirty="0">
                <a:latin typeface="Comic Sans MS"/>
                <a:cs typeface="Comic Sans MS"/>
              </a:rPr>
              <a:t> u </a:t>
            </a:r>
            <a:r>
              <a:rPr lang="en-US" sz="1600" dirty="0" err="1">
                <a:latin typeface="Comic Sans MS"/>
                <a:cs typeface="Comic Sans MS"/>
              </a:rPr>
              <a:t>otros</a:t>
            </a:r>
            <a:r>
              <a:rPr lang="en-US" sz="1600" dirty="0">
                <a:latin typeface="Comic Sans MS"/>
                <a:cs typeface="Comic Sans MS"/>
              </a:rPr>
              <a:t> </a:t>
            </a:r>
            <a:r>
              <a:rPr lang="en-US" sz="1600" dirty="0" err="1">
                <a:latin typeface="Comic Sans MS"/>
                <a:cs typeface="Comic Sans MS"/>
              </a:rPr>
              <a:t>dispositivos</a:t>
            </a:r>
            <a:r>
              <a:rPr lang="en-US" sz="1600" dirty="0">
                <a:latin typeface="Comic Sans MS"/>
                <a:cs typeface="Comic Sans MS"/>
              </a:rPr>
              <a:t> </a:t>
            </a:r>
            <a:r>
              <a:rPr lang="en-US" sz="1600" dirty="0" err="1">
                <a:latin typeface="Comic Sans MS"/>
                <a:cs typeface="Comic Sans MS"/>
              </a:rPr>
              <a:t>para</a:t>
            </a:r>
            <a:r>
              <a:rPr lang="en-US" sz="1600" dirty="0">
                <a:latin typeface="Comic Sans MS"/>
                <a:cs typeface="Comic Sans MS"/>
              </a:rPr>
              <a:t> </a:t>
            </a:r>
            <a:r>
              <a:rPr lang="en-US" sz="1600" dirty="0" err="1">
                <a:latin typeface="Comic Sans MS"/>
                <a:cs typeface="Comic Sans MS"/>
              </a:rPr>
              <a:t>estabilizar</a:t>
            </a:r>
            <a:r>
              <a:rPr lang="en-US" sz="1600" dirty="0">
                <a:latin typeface="Comic Sans MS"/>
                <a:cs typeface="Comic Sans MS"/>
              </a:rPr>
              <a:t> el </a:t>
            </a:r>
            <a:r>
              <a:rPr lang="en-US" sz="1600" dirty="0" err="1">
                <a:latin typeface="Comic Sans MS"/>
                <a:cs typeface="Comic Sans MS"/>
              </a:rPr>
              <a:t>hueso</a:t>
            </a:r>
            <a:r>
              <a:rPr lang="en-US" sz="1600" dirty="0">
                <a:latin typeface="Comic Sans MS"/>
                <a:cs typeface="Comic Sans MS"/>
              </a:rPr>
              <a:t> y </a:t>
            </a:r>
            <a:r>
              <a:rPr lang="en-US" sz="1600" dirty="0" err="1">
                <a:latin typeface="Comic Sans MS"/>
                <a:cs typeface="Comic Sans MS"/>
              </a:rPr>
              <a:t>ayudar</a:t>
            </a:r>
            <a:r>
              <a:rPr lang="en-US" sz="1600" dirty="0">
                <a:latin typeface="Comic Sans MS"/>
                <a:cs typeface="Comic Sans MS"/>
              </a:rPr>
              <a:t> a </a:t>
            </a:r>
            <a:r>
              <a:rPr lang="en-US" sz="1600" dirty="0" err="1">
                <a:latin typeface="Comic Sans MS"/>
                <a:cs typeface="Comic Sans MS"/>
              </a:rPr>
              <a:t>prevenir</a:t>
            </a:r>
            <a:r>
              <a:rPr lang="en-US" sz="1600" dirty="0">
                <a:latin typeface="Comic Sans MS"/>
                <a:cs typeface="Comic Sans MS"/>
              </a:rPr>
              <a:t> </a:t>
            </a:r>
            <a:r>
              <a:rPr lang="en-US" sz="1600" dirty="0" err="1" smtClean="0">
                <a:latin typeface="Comic Sans MS"/>
                <a:cs typeface="Comic Sans MS"/>
              </a:rPr>
              <a:t>fracturas</a:t>
            </a:r>
            <a:endParaRPr lang="en-US" sz="1600" dirty="0" smtClean="0">
              <a:latin typeface="Comic Sans MS"/>
              <a:cs typeface="Comic Sans MS"/>
            </a:endParaRPr>
          </a:p>
          <a:p>
            <a:pPr marL="285750" indent="-285750">
              <a:buClr>
                <a:schemeClr val="accent1"/>
              </a:buClr>
              <a:buFont typeface="Arial"/>
              <a:buChar char="•"/>
            </a:pPr>
            <a:r>
              <a:rPr lang="en-US" sz="1600" dirty="0" smtClean="0">
                <a:latin typeface="Comic Sans MS"/>
                <a:cs typeface="Comic Sans MS"/>
              </a:rPr>
              <a:t>Si </a:t>
            </a:r>
            <a:r>
              <a:rPr lang="en-US" sz="1600" dirty="0">
                <a:latin typeface="Comic Sans MS"/>
                <a:cs typeface="Comic Sans MS"/>
              </a:rPr>
              <a:t>el </a:t>
            </a:r>
            <a:r>
              <a:rPr lang="en-US" sz="1600" dirty="0" err="1">
                <a:latin typeface="Comic Sans MS"/>
                <a:cs typeface="Comic Sans MS"/>
              </a:rPr>
              <a:t>hueso</a:t>
            </a:r>
            <a:r>
              <a:rPr lang="en-US" sz="1600" dirty="0">
                <a:latin typeface="Comic Sans MS"/>
                <a:cs typeface="Comic Sans MS"/>
              </a:rPr>
              <a:t> </a:t>
            </a:r>
            <a:r>
              <a:rPr lang="en-US" sz="1600" dirty="0" err="1">
                <a:latin typeface="Comic Sans MS"/>
                <a:cs typeface="Comic Sans MS"/>
              </a:rPr>
              <a:t>ya</a:t>
            </a:r>
            <a:r>
              <a:rPr lang="en-US" sz="1600" dirty="0">
                <a:latin typeface="Comic Sans MS"/>
                <a:cs typeface="Comic Sans MS"/>
              </a:rPr>
              <a:t> </a:t>
            </a:r>
            <a:r>
              <a:rPr lang="en-US" sz="1600" dirty="0" err="1">
                <a:latin typeface="Comic Sans MS"/>
                <a:cs typeface="Comic Sans MS"/>
              </a:rPr>
              <a:t>está</a:t>
            </a:r>
            <a:r>
              <a:rPr lang="en-US" sz="1600" dirty="0">
                <a:latin typeface="Comic Sans MS"/>
                <a:cs typeface="Comic Sans MS"/>
              </a:rPr>
              <a:t> </a:t>
            </a:r>
            <a:r>
              <a:rPr lang="en-US" sz="1600" dirty="0" err="1">
                <a:latin typeface="Comic Sans MS"/>
                <a:cs typeface="Comic Sans MS"/>
              </a:rPr>
              <a:t>fracturado</a:t>
            </a:r>
            <a:r>
              <a:rPr lang="en-US" sz="1600" dirty="0">
                <a:latin typeface="Comic Sans MS"/>
                <a:cs typeface="Comic Sans MS"/>
              </a:rPr>
              <a:t>, la </a:t>
            </a:r>
            <a:r>
              <a:rPr lang="en-US" sz="1600" dirty="0" err="1">
                <a:latin typeface="Comic Sans MS"/>
                <a:cs typeface="Comic Sans MS"/>
              </a:rPr>
              <a:t>cirugía</a:t>
            </a:r>
            <a:r>
              <a:rPr lang="en-US" sz="1600" dirty="0">
                <a:latin typeface="Comic Sans MS"/>
                <a:cs typeface="Comic Sans MS"/>
              </a:rPr>
              <a:t> </a:t>
            </a:r>
            <a:r>
              <a:rPr lang="en-US" sz="1600" dirty="0" err="1">
                <a:latin typeface="Comic Sans MS"/>
                <a:cs typeface="Comic Sans MS"/>
              </a:rPr>
              <a:t>puede</a:t>
            </a:r>
            <a:r>
              <a:rPr lang="en-US" sz="1600" dirty="0">
                <a:latin typeface="Comic Sans MS"/>
                <a:cs typeface="Comic Sans MS"/>
              </a:rPr>
              <a:t> a menudo </a:t>
            </a:r>
            <a:r>
              <a:rPr lang="en-US" sz="1600" dirty="0" err="1">
                <a:latin typeface="Comic Sans MS"/>
                <a:cs typeface="Comic Sans MS"/>
              </a:rPr>
              <a:t>aliviar</a:t>
            </a:r>
            <a:r>
              <a:rPr lang="en-US" sz="1600" dirty="0">
                <a:latin typeface="Comic Sans MS"/>
                <a:cs typeface="Comic Sans MS"/>
              </a:rPr>
              <a:t> </a:t>
            </a:r>
            <a:r>
              <a:rPr lang="en-US" sz="1600" dirty="0" err="1">
                <a:latin typeface="Comic Sans MS"/>
                <a:cs typeface="Comic Sans MS"/>
              </a:rPr>
              <a:t>rápidamente</a:t>
            </a:r>
            <a:r>
              <a:rPr lang="en-US" sz="1600" dirty="0">
                <a:latin typeface="Comic Sans MS"/>
                <a:cs typeface="Comic Sans MS"/>
              </a:rPr>
              <a:t> el dolor y </a:t>
            </a:r>
            <a:r>
              <a:rPr lang="en-US" sz="1600" dirty="0" err="1">
                <a:latin typeface="Comic Sans MS"/>
                <a:cs typeface="Comic Sans MS"/>
              </a:rPr>
              <a:t>ayudar</a:t>
            </a:r>
            <a:r>
              <a:rPr lang="en-US" sz="1600" dirty="0">
                <a:latin typeface="Comic Sans MS"/>
                <a:cs typeface="Comic Sans MS"/>
              </a:rPr>
              <a:t> al </a:t>
            </a:r>
            <a:r>
              <a:rPr lang="en-US" sz="1600" dirty="0" err="1">
                <a:latin typeface="Comic Sans MS"/>
                <a:cs typeface="Comic Sans MS"/>
              </a:rPr>
              <a:t>paciente</a:t>
            </a:r>
            <a:r>
              <a:rPr lang="en-US" sz="1600" dirty="0">
                <a:latin typeface="Comic Sans MS"/>
                <a:cs typeface="Comic Sans MS"/>
              </a:rPr>
              <a:t> a </a:t>
            </a:r>
            <a:r>
              <a:rPr lang="en-US" sz="1600" dirty="0" err="1">
                <a:latin typeface="Comic Sans MS"/>
                <a:cs typeface="Comic Sans MS"/>
              </a:rPr>
              <a:t>regresar</a:t>
            </a:r>
            <a:r>
              <a:rPr lang="en-US" sz="1600" dirty="0">
                <a:latin typeface="Comic Sans MS"/>
                <a:cs typeface="Comic Sans MS"/>
              </a:rPr>
              <a:t> a </a:t>
            </a:r>
            <a:r>
              <a:rPr lang="en-US" sz="1600" dirty="0" err="1">
                <a:latin typeface="Comic Sans MS"/>
                <a:cs typeface="Comic Sans MS"/>
              </a:rPr>
              <a:t>sus</a:t>
            </a:r>
            <a:r>
              <a:rPr lang="en-US" sz="1600" dirty="0">
                <a:latin typeface="Comic Sans MS"/>
                <a:cs typeface="Comic Sans MS"/>
              </a:rPr>
              <a:t> </a:t>
            </a:r>
            <a:r>
              <a:rPr lang="en-US" sz="1600" dirty="0" err="1">
                <a:latin typeface="Comic Sans MS"/>
                <a:cs typeface="Comic Sans MS"/>
              </a:rPr>
              <a:t>actividades</a:t>
            </a:r>
            <a:r>
              <a:rPr lang="en-US" sz="1600" dirty="0">
                <a:latin typeface="Comic Sans MS"/>
                <a:cs typeface="Comic Sans MS"/>
              </a:rPr>
              <a:t> </a:t>
            </a:r>
            <a:r>
              <a:rPr lang="en-US" sz="1600" dirty="0" err="1">
                <a:latin typeface="Comic Sans MS"/>
                <a:cs typeface="Comic Sans MS"/>
              </a:rPr>
              <a:t>habituales</a:t>
            </a:r>
            <a:r>
              <a:rPr lang="en-US" sz="1600" dirty="0">
                <a:latin typeface="Comic Sans MS"/>
                <a:cs typeface="Comic Sans MS"/>
              </a:rPr>
              <a:t>.</a:t>
            </a:r>
          </a:p>
        </p:txBody>
      </p:sp>
    </p:spTree>
    <p:extLst>
      <p:ext uri="{BB962C8B-B14F-4D97-AF65-F5344CB8AC3E}">
        <p14:creationId xmlns:p14="http://schemas.microsoft.com/office/powerpoint/2010/main" val="13313070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65839" y="121765"/>
            <a:ext cx="8229600" cy="509449"/>
          </a:xfrm>
        </p:spPr>
        <p:txBody>
          <a:bodyPr/>
          <a:lstStyle/>
          <a:p>
            <a:r>
              <a:rPr lang="en-US" sz="2800" dirty="0" err="1" smtClean="0">
                <a:solidFill>
                  <a:schemeClr val="accent1"/>
                </a:solidFill>
              </a:rPr>
              <a:t>Tratamiento</a:t>
            </a:r>
            <a:r>
              <a:rPr lang="en-US" sz="2800" dirty="0" smtClean="0">
                <a:solidFill>
                  <a:schemeClr val="accent1"/>
                </a:solidFill>
              </a:rPr>
              <a:t> de </a:t>
            </a:r>
            <a:r>
              <a:rPr lang="en-US" sz="2800" dirty="0" err="1" smtClean="0">
                <a:solidFill>
                  <a:schemeClr val="accent1"/>
                </a:solidFill>
              </a:rPr>
              <a:t>las</a:t>
            </a:r>
            <a:r>
              <a:rPr lang="en-US" sz="2800" dirty="0" smtClean="0">
                <a:solidFill>
                  <a:schemeClr val="accent1"/>
                </a:solidFill>
              </a:rPr>
              <a:t> </a:t>
            </a:r>
            <a:r>
              <a:rPr lang="en-US" sz="2800" dirty="0" err="1" smtClean="0">
                <a:solidFill>
                  <a:schemeClr val="accent1"/>
                </a:solidFill>
              </a:rPr>
              <a:t>Mtx</a:t>
            </a:r>
            <a:r>
              <a:rPr lang="en-US" sz="2800" dirty="0" smtClean="0">
                <a:solidFill>
                  <a:schemeClr val="accent1"/>
                </a:solidFill>
              </a:rPr>
              <a:t> </a:t>
            </a:r>
            <a:r>
              <a:rPr lang="en-US" sz="2800" dirty="0" err="1" smtClean="0">
                <a:solidFill>
                  <a:schemeClr val="accent1"/>
                </a:solidFill>
              </a:rPr>
              <a:t>óseas</a:t>
            </a:r>
            <a:endParaRPr lang="en-US" sz="2800" dirty="0">
              <a:solidFill>
                <a:schemeClr val="accent1"/>
              </a:solidFill>
            </a:endParaRPr>
          </a:p>
        </p:txBody>
      </p:sp>
      <p:sp>
        <p:nvSpPr>
          <p:cNvPr id="6" name="Rectangle 5"/>
          <p:cNvSpPr/>
          <p:nvPr/>
        </p:nvSpPr>
        <p:spPr>
          <a:xfrm>
            <a:off x="457200" y="887654"/>
            <a:ext cx="8229600" cy="368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fontAlgn="auto">
              <a:spcBef>
                <a:spcPts val="0"/>
              </a:spcBef>
              <a:spcAft>
                <a:spcPts val="0"/>
              </a:spcAft>
              <a:defRPr/>
            </a:pPr>
            <a:r>
              <a:rPr lang="en-US" dirty="0" smtClean="0">
                <a:latin typeface="Comic Sans MS"/>
                <a:cs typeface="Comic Sans MS"/>
              </a:rPr>
              <a:t>ABLACIÓN</a:t>
            </a:r>
            <a:endParaRPr lang="en-US" dirty="0">
              <a:latin typeface="Comic Sans MS"/>
              <a:cs typeface="Comic Sans MS"/>
            </a:endParaRPr>
          </a:p>
        </p:txBody>
      </p:sp>
      <p:sp>
        <p:nvSpPr>
          <p:cNvPr id="10" name="Rectangle 9"/>
          <p:cNvSpPr/>
          <p:nvPr/>
        </p:nvSpPr>
        <p:spPr>
          <a:xfrm>
            <a:off x="-1" y="6621692"/>
            <a:ext cx="8951953" cy="246221"/>
          </a:xfrm>
          <a:prstGeom prst="rect">
            <a:avLst/>
          </a:prstGeom>
        </p:spPr>
        <p:txBody>
          <a:bodyPr wrap="square">
            <a:spAutoFit/>
          </a:bodyPr>
          <a:lstStyle/>
          <a:p>
            <a:r>
              <a:rPr lang="en-US" sz="1000" dirty="0">
                <a:latin typeface="Comic Sans MS"/>
                <a:cs typeface="Comic Sans MS"/>
              </a:rPr>
              <a:t>http://</a:t>
            </a:r>
            <a:r>
              <a:rPr lang="en-US" sz="1000" dirty="0" err="1">
                <a:latin typeface="Comic Sans MS"/>
                <a:cs typeface="Comic Sans MS"/>
              </a:rPr>
              <a:t>www.cancer.org</a:t>
            </a:r>
            <a:r>
              <a:rPr lang="en-US" sz="1000" dirty="0">
                <a:latin typeface="Comic Sans MS"/>
                <a:cs typeface="Comic Sans MS"/>
              </a:rPr>
              <a:t>/</a:t>
            </a:r>
            <a:r>
              <a:rPr lang="en-US" sz="1000" dirty="0" err="1">
                <a:latin typeface="Comic Sans MS"/>
                <a:cs typeface="Comic Sans MS"/>
              </a:rPr>
              <a:t>espanol</a:t>
            </a:r>
            <a:r>
              <a:rPr lang="en-US" sz="1000" dirty="0">
                <a:latin typeface="Comic Sans MS"/>
                <a:cs typeface="Comic Sans MS"/>
              </a:rPr>
              <a:t>/cancer/</a:t>
            </a:r>
            <a:r>
              <a:rPr lang="en-US" sz="1000" dirty="0" err="1">
                <a:latin typeface="Comic Sans MS"/>
                <a:cs typeface="Comic Sans MS"/>
              </a:rPr>
              <a:t>metastasisenhuesos</a:t>
            </a:r>
            <a:r>
              <a:rPr lang="en-US" sz="1000" dirty="0">
                <a:latin typeface="Comic Sans MS"/>
                <a:cs typeface="Comic Sans MS"/>
              </a:rPr>
              <a:t>/</a:t>
            </a:r>
            <a:r>
              <a:rPr lang="en-US" sz="1000" dirty="0" err="1">
                <a:latin typeface="Comic Sans MS"/>
                <a:cs typeface="Comic Sans MS"/>
              </a:rPr>
              <a:t>guiadetallada</a:t>
            </a:r>
            <a:r>
              <a:rPr lang="en-US" sz="1000" dirty="0">
                <a:latin typeface="Comic Sans MS"/>
                <a:cs typeface="Comic Sans MS"/>
              </a:rPr>
              <a:t>/metastasis-en-los-huesos-treating-local-treatments1</a:t>
            </a:r>
          </a:p>
        </p:txBody>
      </p:sp>
      <p:sp>
        <p:nvSpPr>
          <p:cNvPr id="2" name="Rectangle 1"/>
          <p:cNvSpPr/>
          <p:nvPr/>
        </p:nvSpPr>
        <p:spPr>
          <a:xfrm>
            <a:off x="4948323" y="1555081"/>
            <a:ext cx="3738477" cy="2862323"/>
          </a:xfrm>
          <a:prstGeom prst="rect">
            <a:avLst/>
          </a:prstGeom>
        </p:spPr>
        <p:txBody>
          <a:bodyPr wrap="square">
            <a:spAutoFit/>
          </a:bodyPr>
          <a:lstStyle/>
          <a:p>
            <a:pPr marL="285750" indent="-285750">
              <a:buClr>
                <a:schemeClr val="accent1"/>
              </a:buClr>
              <a:buFont typeface="Arial"/>
              <a:buChar char="•"/>
            </a:pPr>
            <a:r>
              <a:rPr lang="en-US" dirty="0">
                <a:latin typeface="Comic Sans MS"/>
                <a:cs typeface="Comic Sans MS"/>
              </a:rPr>
              <a:t>A la </a:t>
            </a:r>
            <a:r>
              <a:rPr lang="en-US" dirty="0" err="1">
                <a:latin typeface="Comic Sans MS"/>
                <a:cs typeface="Comic Sans MS"/>
              </a:rPr>
              <a:t>colocación</a:t>
            </a:r>
            <a:r>
              <a:rPr lang="en-US" dirty="0">
                <a:latin typeface="Comic Sans MS"/>
                <a:cs typeface="Comic Sans MS"/>
              </a:rPr>
              <a:t> de </a:t>
            </a:r>
            <a:r>
              <a:rPr lang="en-US" dirty="0" err="1">
                <a:latin typeface="Comic Sans MS"/>
                <a:cs typeface="Comic Sans MS"/>
              </a:rPr>
              <a:t>una</a:t>
            </a:r>
            <a:r>
              <a:rPr lang="en-US" dirty="0">
                <a:latin typeface="Comic Sans MS"/>
                <a:cs typeface="Comic Sans MS"/>
              </a:rPr>
              <a:t> </a:t>
            </a:r>
            <a:r>
              <a:rPr lang="en-US" dirty="0" err="1">
                <a:latin typeface="Comic Sans MS"/>
                <a:cs typeface="Comic Sans MS"/>
              </a:rPr>
              <a:t>aguja</a:t>
            </a:r>
            <a:r>
              <a:rPr lang="en-US" dirty="0">
                <a:latin typeface="Comic Sans MS"/>
                <a:cs typeface="Comic Sans MS"/>
              </a:rPr>
              <a:t> o </a:t>
            </a:r>
            <a:r>
              <a:rPr lang="en-US" dirty="0" err="1">
                <a:latin typeface="Comic Sans MS"/>
                <a:cs typeface="Comic Sans MS"/>
              </a:rPr>
              <a:t>una</a:t>
            </a:r>
            <a:r>
              <a:rPr lang="en-US" dirty="0">
                <a:latin typeface="Comic Sans MS"/>
                <a:cs typeface="Comic Sans MS"/>
              </a:rPr>
              <a:t> </a:t>
            </a:r>
            <a:r>
              <a:rPr lang="en-US" dirty="0" err="1">
                <a:latin typeface="Comic Sans MS"/>
                <a:cs typeface="Comic Sans MS"/>
              </a:rPr>
              <a:t>sonda</a:t>
            </a:r>
            <a:r>
              <a:rPr lang="en-US" dirty="0">
                <a:latin typeface="Comic Sans MS"/>
                <a:cs typeface="Comic Sans MS"/>
              </a:rPr>
              <a:t> </a:t>
            </a:r>
            <a:r>
              <a:rPr lang="en-US" dirty="0" err="1">
                <a:latin typeface="Comic Sans MS"/>
                <a:cs typeface="Comic Sans MS"/>
              </a:rPr>
              <a:t>directamente</a:t>
            </a:r>
            <a:r>
              <a:rPr lang="en-US" dirty="0">
                <a:latin typeface="Comic Sans MS"/>
                <a:cs typeface="Comic Sans MS"/>
              </a:rPr>
              <a:t> en un tumor y el </a:t>
            </a:r>
            <a:r>
              <a:rPr lang="en-US" dirty="0" err="1">
                <a:latin typeface="Comic Sans MS"/>
                <a:cs typeface="Comic Sans MS"/>
              </a:rPr>
              <a:t>uso</a:t>
            </a:r>
            <a:r>
              <a:rPr lang="en-US" dirty="0">
                <a:latin typeface="Comic Sans MS"/>
                <a:cs typeface="Comic Sans MS"/>
              </a:rPr>
              <a:t> de </a:t>
            </a:r>
            <a:r>
              <a:rPr lang="en-US" dirty="0" err="1">
                <a:latin typeface="Comic Sans MS"/>
                <a:cs typeface="Comic Sans MS"/>
              </a:rPr>
              <a:t>calor</a:t>
            </a:r>
            <a:r>
              <a:rPr lang="en-US" dirty="0">
                <a:latin typeface="Comic Sans MS"/>
                <a:cs typeface="Comic Sans MS"/>
              </a:rPr>
              <a:t>, </a:t>
            </a:r>
            <a:r>
              <a:rPr lang="en-US" dirty="0" err="1">
                <a:latin typeface="Comic Sans MS"/>
                <a:cs typeface="Comic Sans MS"/>
              </a:rPr>
              <a:t>frío</a:t>
            </a:r>
            <a:r>
              <a:rPr lang="en-US" dirty="0">
                <a:latin typeface="Comic Sans MS"/>
                <a:cs typeface="Comic Sans MS"/>
              </a:rPr>
              <a:t>, o un </a:t>
            </a:r>
            <a:r>
              <a:rPr lang="en-US" dirty="0" err="1">
                <a:latin typeface="Comic Sans MS"/>
                <a:cs typeface="Comic Sans MS"/>
              </a:rPr>
              <a:t>químico</a:t>
            </a:r>
            <a:r>
              <a:rPr lang="en-US" dirty="0">
                <a:latin typeface="Comic Sans MS"/>
                <a:cs typeface="Comic Sans MS"/>
              </a:rPr>
              <a:t> </a:t>
            </a:r>
            <a:r>
              <a:rPr lang="en-US" dirty="0" err="1">
                <a:latin typeface="Comic Sans MS"/>
                <a:cs typeface="Comic Sans MS"/>
              </a:rPr>
              <a:t>para</a:t>
            </a:r>
            <a:r>
              <a:rPr lang="en-US" dirty="0">
                <a:latin typeface="Comic Sans MS"/>
                <a:cs typeface="Comic Sans MS"/>
              </a:rPr>
              <a:t> </a:t>
            </a:r>
            <a:r>
              <a:rPr lang="en-US" dirty="0" err="1">
                <a:latin typeface="Comic Sans MS"/>
                <a:cs typeface="Comic Sans MS"/>
              </a:rPr>
              <a:t>destruirlo</a:t>
            </a:r>
            <a:r>
              <a:rPr lang="en-US" dirty="0">
                <a:latin typeface="Comic Sans MS"/>
                <a:cs typeface="Comic Sans MS"/>
              </a:rPr>
              <a:t> se le llama </a:t>
            </a:r>
            <a:r>
              <a:rPr lang="en-US" i="1" dirty="0" err="1" smtClean="0">
                <a:latin typeface="Comic Sans MS"/>
                <a:cs typeface="Comic Sans MS"/>
              </a:rPr>
              <a:t>ablación</a:t>
            </a:r>
            <a:endParaRPr lang="en-US" i="1" dirty="0" smtClean="0">
              <a:latin typeface="Comic Sans MS"/>
              <a:cs typeface="Comic Sans MS"/>
            </a:endParaRPr>
          </a:p>
          <a:p>
            <a:pPr marL="285750" indent="-285750">
              <a:buClr>
                <a:schemeClr val="accent1"/>
              </a:buClr>
              <a:buFont typeface="Arial"/>
              <a:buChar char="•"/>
            </a:pPr>
            <a:endParaRPr lang="en-US" i="1" dirty="0">
              <a:latin typeface="Comic Sans MS"/>
              <a:cs typeface="Comic Sans MS"/>
            </a:endParaRPr>
          </a:p>
          <a:p>
            <a:pPr marL="285750" indent="-285750">
              <a:buClr>
                <a:schemeClr val="accent1"/>
              </a:buClr>
              <a:buFont typeface="Arial"/>
              <a:buChar char="•"/>
            </a:pPr>
            <a:r>
              <a:rPr lang="en-US" dirty="0" err="1" smtClean="0">
                <a:latin typeface="Comic Sans MS"/>
                <a:cs typeface="Comic Sans MS"/>
              </a:rPr>
              <a:t>A</a:t>
            </a:r>
            <a:r>
              <a:rPr lang="en-US" i="1" dirty="0" err="1" smtClean="0">
                <a:latin typeface="Comic Sans MS"/>
                <a:cs typeface="Comic Sans MS"/>
              </a:rPr>
              <a:t>blación</a:t>
            </a:r>
            <a:r>
              <a:rPr lang="en-US" i="1" dirty="0" smtClean="0">
                <a:latin typeface="Comic Sans MS"/>
                <a:cs typeface="Comic Sans MS"/>
              </a:rPr>
              <a:t> </a:t>
            </a:r>
            <a:r>
              <a:rPr lang="en-US" i="1" dirty="0" err="1">
                <a:latin typeface="Comic Sans MS"/>
                <a:cs typeface="Comic Sans MS"/>
              </a:rPr>
              <a:t>por</a:t>
            </a:r>
            <a:r>
              <a:rPr lang="en-US" i="1" dirty="0">
                <a:latin typeface="Comic Sans MS"/>
                <a:cs typeface="Comic Sans MS"/>
              </a:rPr>
              <a:t> </a:t>
            </a:r>
            <a:r>
              <a:rPr lang="en-US" i="1" dirty="0" err="1">
                <a:latin typeface="Comic Sans MS"/>
                <a:cs typeface="Comic Sans MS"/>
              </a:rPr>
              <a:t>radiofrecuencia</a:t>
            </a:r>
            <a:r>
              <a:rPr lang="en-US" dirty="0">
                <a:latin typeface="Comic Sans MS"/>
                <a:cs typeface="Comic Sans MS"/>
              </a:rPr>
              <a:t> (RFA)</a:t>
            </a:r>
            <a:r>
              <a:rPr lang="en-US" i="1" dirty="0">
                <a:latin typeface="Comic Sans MS"/>
                <a:cs typeface="Comic Sans MS"/>
              </a:rPr>
              <a:t> </a:t>
            </a:r>
            <a:r>
              <a:rPr lang="en-US" dirty="0" err="1">
                <a:latin typeface="Comic Sans MS"/>
                <a:cs typeface="Comic Sans MS"/>
              </a:rPr>
              <a:t>utiliza</a:t>
            </a:r>
            <a:r>
              <a:rPr lang="en-US" dirty="0">
                <a:latin typeface="Comic Sans MS"/>
                <a:cs typeface="Comic Sans MS"/>
              </a:rPr>
              <a:t> </a:t>
            </a:r>
            <a:r>
              <a:rPr lang="en-US" dirty="0" err="1">
                <a:latin typeface="Comic Sans MS"/>
                <a:cs typeface="Comic Sans MS"/>
              </a:rPr>
              <a:t>una</a:t>
            </a:r>
            <a:r>
              <a:rPr lang="en-US" dirty="0">
                <a:latin typeface="Comic Sans MS"/>
                <a:cs typeface="Comic Sans MS"/>
              </a:rPr>
              <a:t> </a:t>
            </a:r>
            <a:r>
              <a:rPr lang="en-US" dirty="0" err="1">
                <a:latin typeface="Comic Sans MS"/>
                <a:cs typeface="Comic Sans MS"/>
              </a:rPr>
              <a:t>aguja</a:t>
            </a:r>
            <a:r>
              <a:rPr lang="en-US" dirty="0">
                <a:latin typeface="Comic Sans MS"/>
                <a:cs typeface="Comic Sans MS"/>
              </a:rPr>
              <a:t> </a:t>
            </a:r>
            <a:r>
              <a:rPr lang="en-US" dirty="0" err="1">
                <a:latin typeface="Comic Sans MS"/>
                <a:cs typeface="Comic Sans MS"/>
              </a:rPr>
              <a:t>que</a:t>
            </a:r>
            <a:r>
              <a:rPr lang="en-US" dirty="0">
                <a:latin typeface="Comic Sans MS"/>
                <a:cs typeface="Comic Sans MS"/>
              </a:rPr>
              <a:t> </a:t>
            </a:r>
            <a:r>
              <a:rPr lang="en-US" dirty="0" err="1">
                <a:latin typeface="Comic Sans MS"/>
                <a:cs typeface="Comic Sans MS"/>
              </a:rPr>
              <a:t>transporta</a:t>
            </a:r>
            <a:r>
              <a:rPr lang="en-US" dirty="0">
                <a:latin typeface="Comic Sans MS"/>
                <a:cs typeface="Comic Sans MS"/>
              </a:rPr>
              <a:t> </a:t>
            </a:r>
            <a:r>
              <a:rPr lang="en-US" dirty="0" err="1">
                <a:latin typeface="Comic Sans MS"/>
                <a:cs typeface="Comic Sans MS"/>
              </a:rPr>
              <a:t>una</a:t>
            </a:r>
            <a:r>
              <a:rPr lang="en-US" dirty="0">
                <a:latin typeface="Comic Sans MS"/>
                <a:cs typeface="Comic Sans MS"/>
              </a:rPr>
              <a:t> </a:t>
            </a:r>
            <a:r>
              <a:rPr lang="en-US" dirty="0" err="1">
                <a:latin typeface="Comic Sans MS"/>
                <a:cs typeface="Comic Sans MS"/>
              </a:rPr>
              <a:t>corriente</a:t>
            </a:r>
            <a:r>
              <a:rPr lang="en-US" dirty="0">
                <a:latin typeface="Comic Sans MS"/>
                <a:cs typeface="Comic Sans MS"/>
              </a:rPr>
              <a:t> </a:t>
            </a:r>
            <a:r>
              <a:rPr lang="en-US" dirty="0" err="1" smtClean="0">
                <a:latin typeface="Comic Sans MS"/>
                <a:cs typeface="Comic Sans MS"/>
              </a:rPr>
              <a:t>eléctrica</a:t>
            </a:r>
            <a:endParaRPr lang="en-US" dirty="0" smtClean="0">
              <a:latin typeface="Comic Sans MS"/>
              <a:cs typeface="Comic Sans MS"/>
            </a:endParaRPr>
          </a:p>
        </p:txBody>
      </p:sp>
      <p:pic>
        <p:nvPicPr>
          <p:cNvPr id="3" name="Picture 2"/>
          <p:cNvPicPr>
            <a:picLocks noChangeAspect="1"/>
          </p:cNvPicPr>
          <p:nvPr/>
        </p:nvPicPr>
        <p:blipFill>
          <a:blip r:embed="rId3"/>
          <a:stretch>
            <a:fillRect/>
          </a:stretch>
        </p:blipFill>
        <p:spPr>
          <a:xfrm>
            <a:off x="479095" y="1365419"/>
            <a:ext cx="4358275" cy="5152516"/>
          </a:xfrm>
          <a:prstGeom prst="rect">
            <a:avLst/>
          </a:prstGeom>
        </p:spPr>
      </p:pic>
      <p:sp>
        <p:nvSpPr>
          <p:cNvPr id="11" name="TextBox 10"/>
          <p:cNvSpPr txBox="1"/>
          <p:nvPr/>
        </p:nvSpPr>
        <p:spPr>
          <a:xfrm>
            <a:off x="4837370" y="6148603"/>
            <a:ext cx="3149500" cy="369332"/>
          </a:xfrm>
          <a:prstGeom prst="rect">
            <a:avLst/>
          </a:prstGeom>
          <a:noFill/>
        </p:spPr>
        <p:txBody>
          <a:bodyPr wrap="square" rtlCol="0">
            <a:spAutoFit/>
          </a:bodyPr>
          <a:lstStyle/>
          <a:p>
            <a:r>
              <a:rPr lang="en-US" b="1" dirty="0" smtClean="0">
                <a:latin typeface="Comic Sans MS"/>
                <a:cs typeface="Comic Sans MS"/>
              </a:rPr>
              <a:t>Ca. renal</a:t>
            </a:r>
            <a:endParaRPr lang="en-US" b="1" dirty="0">
              <a:latin typeface="Comic Sans MS"/>
              <a:cs typeface="Comic Sans MS"/>
            </a:endParaRPr>
          </a:p>
        </p:txBody>
      </p:sp>
    </p:spTree>
    <p:extLst>
      <p:ext uri="{BB962C8B-B14F-4D97-AF65-F5344CB8AC3E}">
        <p14:creationId xmlns:p14="http://schemas.microsoft.com/office/powerpoint/2010/main" val="252833604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65839" y="121765"/>
            <a:ext cx="8229600" cy="509449"/>
          </a:xfrm>
        </p:spPr>
        <p:txBody>
          <a:bodyPr/>
          <a:lstStyle/>
          <a:p>
            <a:r>
              <a:rPr lang="en-US" sz="2800" dirty="0" err="1" smtClean="0">
                <a:solidFill>
                  <a:schemeClr val="accent1"/>
                </a:solidFill>
              </a:rPr>
              <a:t>Tratamiento</a:t>
            </a:r>
            <a:r>
              <a:rPr lang="en-US" sz="2800" dirty="0" smtClean="0">
                <a:solidFill>
                  <a:schemeClr val="accent1"/>
                </a:solidFill>
              </a:rPr>
              <a:t> de </a:t>
            </a:r>
            <a:r>
              <a:rPr lang="en-US" sz="2800" dirty="0" err="1" smtClean="0">
                <a:solidFill>
                  <a:schemeClr val="accent1"/>
                </a:solidFill>
              </a:rPr>
              <a:t>las</a:t>
            </a:r>
            <a:r>
              <a:rPr lang="en-US" sz="2800" dirty="0" smtClean="0">
                <a:solidFill>
                  <a:schemeClr val="accent1"/>
                </a:solidFill>
              </a:rPr>
              <a:t> </a:t>
            </a:r>
            <a:r>
              <a:rPr lang="en-US" sz="2800" dirty="0" err="1" smtClean="0">
                <a:solidFill>
                  <a:schemeClr val="accent1"/>
                </a:solidFill>
              </a:rPr>
              <a:t>Mtx</a:t>
            </a:r>
            <a:r>
              <a:rPr lang="en-US" sz="2800" dirty="0" smtClean="0">
                <a:solidFill>
                  <a:schemeClr val="accent1"/>
                </a:solidFill>
              </a:rPr>
              <a:t> </a:t>
            </a:r>
            <a:r>
              <a:rPr lang="en-US" sz="2800" dirty="0" err="1" smtClean="0">
                <a:solidFill>
                  <a:schemeClr val="accent1"/>
                </a:solidFill>
              </a:rPr>
              <a:t>óseas</a:t>
            </a:r>
            <a:endParaRPr lang="en-US" sz="2800" dirty="0">
              <a:solidFill>
                <a:schemeClr val="accent1"/>
              </a:solidFill>
            </a:endParaRPr>
          </a:p>
        </p:txBody>
      </p:sp>
      <p:sp>
        <p:nvSpPr>
          <p:cNvPr id="6" name="Rectangle 5"/>
          <p:cNvSpPr/>
          <p:nvPr/>
        </p:nvSpPr>
        <p:spPr>
          <a:xfrm>
            <a:off x="457200" y="887654"/>
            <a:ext cx="8229600" cy="368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fontAlgn="auto">
              <a:spcBef>
                <a:spcPts val="0"/>
              </a:spcBef>
              <a:spcAft>
                <a:spcPts val="0"/>
              </a:spcAft>
              <a:defRPr/>
            </a:pPr>
            <a:r>
              <a:rPr lang="en-US" dirty="0" smtClean="0">
                <a:latin typeface="Comic Sans MS"/>
                <a:cs typeface="Comic Sans MS"/>
              </a:rPr>
              <a:t>ABLACIÓN</a:t>
            </a:r>
            <a:endParaRPr lang="en-US" dirty="0">
              <a:latin typeface="Comic Sans MS"/>
              <a:cs typeface="Comic Sans MS"/>
            </a:endParaRPr>
          </a:p>
        </p:txBody>
      </p:sp>
      <p:sp>
        <p:nvSpPr>
          <p:cNvPr id="10" name="Rectangle 9"/>
          <p:cNvSpPr/>
          <p:nvPr/>
        </p:nvSpPr>
        <p:spPr>
          <a:xfrm>
            <a:off x="-1" y="6621692"/>
            <a:ext cx="8951953" cy="246221"/>
          </a:xfrm>
          <a:prstGeom prst="rect">
            <a:avLst/>
          </a:prstGeom>
        </p:spPr>
        <p:txBody>
          <a:bodyPr wrap="square">
            <a:spAutoFit/>
          </a:bodyPr>
          <a:lstStyle/>
          <a:p>
            <a:r>
              <a:rPr lang="en-US" sz="1000" dirty="0">
                <a:latin typeface="Comic Sans MS"/>
                <a:cs typeface="Comic Sans MS"/>
              </a:rPr>
              <a:t>http://</a:t>
            </a:r>
            <a:r>
              <a:rPr lang="en-US" sz="1000" dirty="0" err="1">
                <a:latin typeface="Comic Sans MS"/>
                <a:cs typeface="Comic Sans MS"/>
              </a:rPr>
              <a:t>www.cancer.org</a:t>
            </a:r>
            <a:r>
              <a:rPr lang="en-US" sz="1000" dirty="0">
                <a:latin typeface="Comic Sans MS"/>
                <a:cs typeface="Comic Sans MS"/>
              </a:rPr>
              <a:t>/</a:t>
            </a:r>
            <a:r>
              <a:rPr lang="en-US" sz="1000" dirty="0" err="1">
                <a:latin typeface="Comic Sans MS"/>
                <a:cs typeface="Comic Sans MS"/>
              </a:rPr>
              <a:t>espanol</a:t>
            </a:r>
            <a:r>
              <a:rPr lang="en-US" sz="1000" dirty="0">
                <a:latin typeface="Comic Sans MS"/>
                <a:cs typeface="Comic Sans MS"/>
              </a:rPr>
              <a:t>/cancer/</a:t>
            </a:r>
            <a:r>
              <a:rPr lang="en-US" sz="1000" dirty="0" err="1">
                <a:latin typeface="Comic Sans MS"/>
                <a:cs typeface="Comic Sans MS"/>
              </a:rPr>
              <a:t>metastasisenhuesos</a:t>
            </a:r>
            <a:r>
              <a:rPr lang="en-US" sz="1000" dirty="0">
                <a:latin typeface="Comic Sans MS"/>
                <a:cs typeface="Comic Sans MS"/>
              </a:rPr>
              <a:t>/</a:t>
            </a:r>
            <a:r>
              <a:rPr lang="en-US" sz="1000" dirty="0" err="1">
                <a:latin typeface="Comic Sans MS"/>
                <a:cs typeface="Comic Sans MS"/>
              </a:rPr>
              <a:t>guiadetallada</a:t>
            </a:r>
            <a:r>
              <a:rPr lang="en-US" sz="1000" dirty="0">
                <a:latin typeface="Comic Sans MS"/>
                <a:cs typeface="Comic Sans MS"/>
              </a:rPr>
              <a:t>/metastasis-en-los-huesos-treating-local-treatments1</a:t>
            </a:r>
          </a:p>
        </p:txBody>
      </p:sp>
      <p:sp>
        <p:nvSpPr>
          <p:cNvPr id="2" name="Rectangle 1"/>
          <p:cNvSpPr/>
          <p:nvPr/>
        </p:nvSpPr>
        <p:spPr>
          <a:xfrm>
            <a:off x="5161665" y="1555081"/>
            <a:ext cx="3547115" cy="3847208"/>
          </a:xfrm>
          <a:prstGeom prst="rect">
            <a:avLst/>
          </a:prstGeom>
        </p:spPr>
        <p:txBody>
          <a:bodyPr wrap="square">
            <a:spAutoFit/>
          </a:bodyPr>
          <a:lstStyle/>
          <a:p>
            <a:pPr marL="285750" indent="-285750">
              <a:spcAft>
                <a:spcPts val="600"/>
              </a:spcAft>
              <a:buClr>
                <a:schemeClr val="accent1"/>
              </a:buClr>
              <a:buFont typeface="Arial"/>
              <a:buChar char="•"/>
            </a:pPr>
            <a:r>
              <a:rPr lang="en-US" dirty="0" err="1" smtClean="0">
                <a:latin typeface="Comic Sans MS"/>
                <a:cs typeface="Comic Sans MS"/>
              </a:rPr>
              <a:t>C</a:t>
            </a:r>
            <a:r>
              <a:rPr lang="en-US" i="1" dirty="0" err="1" smtClean="0">
                <a:latin typeface="Comic Sans MS"/>
                <a:cs typeface="Comic Sans MS"/>
              </a:rPr>
              <a:t>rioablación</a:t>
            </a:r>
            <a:r>
              <a:rPr lang="en-US" dirty="0">
                <a:latin typeface="Comic Sans MS"/>
                <a:cs typeface="Comic Sans MS"/>
              </a:rPr>
              <a:t>, se </a:t>
            </a:r>
            <a:r>
              <a:rPr lang="en-US" dirty="0" err="1">
                <a:latin typeface="Comic Sans MS"/>
                <a:cs typeface="Comic Sans MS"/>
              </a:rPr>
              <a:t>coloca</a:t>
            </a:r>
            <a:r>
              <a:rPr lang="en-US" dirty="0">
                <a:latin typeface="Comic Sans MS"/>
                <a:cs typeface="Comic Sans MS"/>
              </a:rPr>
              <a:t> </a:t>
            </a:r>
            <a:r>
              <a:rPr lang="en-US" dirty="0" err="1">
                <a:latin typeface="Comic Sans MS"/>
                <a:cs typeface="Comic Sans MS"/>
              </a:rPr>
              <a:t>una</a:t>
            </a:r>
            <a:r>
              <a:rPr lang="en-US" dirty="0">
                <a:latin typeface="Comic Sans MS"/>
                <a:cs typeface="Comic Sans MS"/>
              </a:rPr>
              <a:t> </a:t>
            </a:r>
            <a:r>
              <a:rPr lang="en-US" dirty="0" err="1">
                <a:latin typeface="Comic Sans MS"/>
                <a:cs typeface="Comic Sans MS"/>
              </a:rPr>
              <a:t>sonda</a:t>
            </a:r>
            <a:r>
              <a:rPr lang="en-US" dirty="0">
                <a:latin typeface="Comic Sans MS"/>
                <a:cs typeface="Comic Sans MS"/>
              </a:rPr>
              <a:t> </a:t>
            </a:r>
            <a:r>
              <a:rPr lang="en-US" dirty="0" err="1">
                <a:latin typeface="Comic Sans MS"/>
                <a:cs typeface="Comic Sans MS"/>
              </a:rPr>
              <a:t>muy</a:t>
            </a:r>
            <a:r>
              <a:rPr lang="en-US" dirty="0">
                <a:latin typeface="Comic Sans MS"/>
                <a:cs typeface="Comic Sans MS"/>
              </a:rPr>
              <a:t> </a:t>
            </a:r>
            <a:r>
              <a:rPr lang="en-US" dirty="0" err="1">
                <a:latin typeface="Comic Sans MS"/>
                <a:cs typeface="Comic Sans MS"/>
              </a:rPr>
              <a:t>fría</a:t>
            </a:r>
            <a:r>
              <a:rPr lang="en-US" dirty="0">
                <a:latin typeface="Comic Sans MS"/>
                <a:cs typeface="Comic Sans MS"/>
              </a:rPr>
              <a:t> en el tumor </a:t>
            </a:r>
            <a:r>
              <a:rPr lang="en-US" dirty="0" err="1">
                <a:latin typeface="Comic Sans MS"/>
                <a:cs typeface="Comic Sans MS"/>
              </a:rPr>
              <a:t>para</a:t>
            </a:r>
            <a:r>
              <a:rPr lang="en-US" dirty="0">
                <a:latin typeface="Comic Sans MS"/>
                <a:cs typeface="Comic Sans MS"/>
              </a:rPr>
              <a:t> </a:t>
            </a:r>
            <a:r>
              <a:rPr lang="en-US" dirty="0" err="1">
                <a:latin typeface="Comic Sans MS"/>
                <a:cs typeface="Comic Sans MS"/>
              </a:rPr>
              <a:t>congelarlo</a:t>
            </a:r>
            <a:r>
              <a:rPr lang="en-US" dirty="0">
                <a:latin typeface="Comic Sans MS"/>
                <a:cs typeface="Comic Sans MS"/>
              </a:rPr>
              <a:t>, lo </a:t>
            </a:r>
            <a:r>
              <a:rPr lang="en-US" dirty="0" err="1">
                <a:latin typeface="Comic Sans MS"/>
                <a:cs typeface="Comic Sans MS"/>
              </a:rPr>
              <a:t>que</a:t>
            </a:r>
            <a:r>
              <a:rPr lang="en-US" dirty="0">
                <a:latin typeface="Comic Sans MS"/>
                <a:cs typeface="Comic Sans MS"/>
              </a:rPr>
              <a:t> </a:t>
            </a:r>
            <a:r>
              <a:rPr lang="en-US" dirty="0" err="1">
                <a:latin typeface="Comic Sans MS"/>
                <a:cs typeface="Comic Sans MS"/>
              </a:rPr>
              <a:t>destruye</a:t>
            </a:r>
            <a:r>
              <a:rPr lang="en-US" dirty="0">
                <a:latin typeface="Comic Sans MS"/>
                <a:cs typeface="Comic Sans MS"/>
              </a:rPr>
              <a:t> </a:t>
            </a:r>
            <a:r>
              <a:rPr lang="en-US" dirty="0" err="1">
                <a:latin typeface="Comic Sans MS"/>
                <a:cs typeface="Comic Sans MS"/>
              </a:rPr>
              <a:t>las</a:t>
            </a:r>
            <a:r>
              <a:rPr lang="en-US" dirty="0">
                <a:latin typeface="Comic Sans MS"/>
                <a:cs typeface="Comic Sans MS"/>
              </a:rPr>
              <a:t> </a:t>
            </a:r>
            <a:r>
              <a:rPr lang="en-US" dirty="0" err="1">
                <a:latin typeface="Comic Sans MS"/>
                <a:cs typeface="Comic Sans MS"/>
              </a:rPr>
              <a:t>células</a:t>
            </a:r>
            <a:r>
              <a:rPr lang="en-US" dirty="0">
                <a:latin typeface="Comic Sans MS"/>
                <a:cs typeface="Comic Sans MS"/>
              </a:rPr>
              <a:t> </a:t>
            </a:r>
            <a:r>
              <a:rPr lang="en-US" dirty="0" err="1" smtClean="0">
                <a:latin typeface="Comic Sans MS"/>
                <a:cs typeface="Comic Sans MS"/>
              </a:rPr>
              <a:t>cancerosas</a:t>
            </a:r>
            <a:endParaRPr lang="en-US" dirty="0" smtClean="0">
              <a:latin typeface="Comic Sans MS"/>
              <a:cs typeface="Comic Sans MS"/>
            </a:endParaRPr>
          </a:p>
          <a:p>
            <a:pPr marL="285750" indent="-285750">
              <a:spcAft>
                <a:spcPts val="600"/>
              </a:spcAft>
              <a:buClr>
                <a:schemeClr val="accent1"/>
              </a:buClr>
              <a:buFont typeface="Arial"/>
              <a:buChar char="•"/>
            </a:pPr>
            <a:r>
              <a:rPr lang="en-US" dirty="0" err="1" smtClean="0">
                <a:latin typeface="Comic Sans MS"/>
                <a:cs typeface="Comic Sans MS"/>
              </a:rPr>
              <a:t>Otros</a:t>
            </a:r>
            <a:r>
              <a:rPr lang="en-US" dirty="0" smtClean="0">
                <a:latin typeface="Comic Sans MS"/>
                <a:cs typeface="Comic Sans MS"/>
              </a:rPr>
              <a:t> </a:t>
            </a:r>
            <a:r>
              <a:rPr lang="en-US" dirty="0" err="1">
                <a:latin typeface="Comic Sans MS"/>
                <a:cs typeface="Comic Sans MS"/>
              </a:rPr>
              <a:t>métodos</a:t>
            </a:r>
            <a:r>
              <a:rPr lang="en-US" dirty="0">
                <a:latin typeface="Comic Sans MS"/>
                <a:cs typeface="Comic Sans MS"/>
              </a:rPr>
              <a:t> </a:t>
            </a:r>
            <a:r>
              <a:rPr lang="en-US" dirty="0" err="1">
                <a:latin typeface="Comic Sans MS"/>
                <a:cs typeface="Comic Sans MS"/>
              </a:rPr>
              <a:t>utilizan</a:t>
            </a:r>
            <a:r>
              <a:rPr lang="en-US" dirty="0">
                <a:latin typeface="Comic Sans MS"/>
                <a:cs typeface="Comic Sans MS"/>
              </a:rPr>
              <a:t> </a:t>
            </a:r>
            <a:r>
              <a:rPr lang="en-US" dirty="0" err="1">
                <a:latin typeface="Comic Sans MS"/>
                <a:cs typeface="Comic Sans MS"/>
              </a:rPr>
              <a:t>calor</a:t>
            </a:r>
            <a:r>
              <a:rPr lang="en-US" dirty="0">
                <a:latin typeface="Comic Sans MS"/>
                <a:cs typeface="Comic Sans MS"/>
              </a:rPr>
              <a:t> (</a:t>
            </a:r>
            <a:r>
              <a:rPr lang="en-US" i="1" dirty="0" err="1">
                <a:latin typeface="Comic Sans MS"/>
                <a:cs typeface="Comic Sans MS"/>
              </a:rPr>
              <a:t>termoterapia</a:t>
            </a:r>
            <a:r>
              <a:rPr lang="en-US" i="1" dirty="0">
                <a:latin typeface="Comic Sans MS"/>
                <a:cs typeface="Comic Sans MS"/>
              </a:rPr>
              <a:t> </a:t>
            </a:r>
            <a:r>
              <a:rPr lang="en-US" i="1" dirty="0" err="1">
                <a:latin typeface="Comic Sans MS"/>
                <a:cs typeface="Comic Sans MS"/>
              </a:rPr>
              <a:t>intersticial</a:t>
            </a:r>
            <a:r>
              <a:rPr lang="en-US" i="1" dirty="0">
                <a:latin typeface="Comic Sans MS"/>
                <a:cs typeface="Comic Sans MS"/>
              </a:rPr>
              <a:t> </a:t>
            </a:r>
            <a:r>
              <a:rPr lang="en-US" i="1" dirty="0" err="1">
                <a:latin typeface="Comic Sans MS"/>
                <a:cs typeface="Comic Sans MS"/>
              </a:rPr>
              <a:t>inducida</a:t>
            </a:r>
            <a:r>
              <a:rPr lang="en-US" i="1" dirty="0">
                <a:latin typeface="Comic Sans MS"/>
                <a:cs typeface="Comic Sans MS"/>
              </a:rPr>
              <a:t> </a:t>
            </a:r>
            <a:r>
              <a:rPr lang="en-US" i="1" dirty="0" err="1">
                <a:latin typeface="Comic Sans MS"/>
                <a:cs typeface="Comic Sans MS"/>
              </a:rPr>
              <a:t>por</a:t>
            </a:r>
            <a:r>
              <a:rPr lang="en-US" i="1" dirty="0">
                <a:latin typeface="Comic Sans MS"/>
                <a:cs typeface="Comic Sans MS"/>
              </a:rPr>
              <a:t> </a:t>
            </a:r>
            <a:r>
              <a:rPr lang="en-US" i="1" dirty="0" err="1">
                <a:latin typeface="Comic Sans MS"/>
                <a:cs typeface="Comic Sans MS"/>
              </a:rPr>
              <a:t>láser</a:t>
            </a:r>
            <a:r>
              <a:rPr lang="en-US" dirty="0">
                <a:latin typeface="Comic Sans MS"/>
                <a:cs typeface="Comic Sans MS"/>
              </a:rPr>
              <a:t>) o alcohol </a:t>
            </a:r>
            <a:r>
              <a:rPr lang="en-US" dirty="0" err="1">
                <a:latin typeface="Comic Sans MS"/>
                <a:cs typeface="Comic Sans MS"/>
              </a:rPr>
              <a:t>para</a:t>
            </a:r>
            <a:r>
              <a:rPr lang="en-US" dirty="0">
                <a:latin typeface="Comic Sans MS"/>
                <a:cs typeface="Comic Sans MS"/>
              </a:rPr>
              <a:t> </a:t>
            </a:r>
            <a:r>
              <a:rPr lang="en-US" dirty="0" err="1">
                <a:latin typeface="Comic Sans MS"/>
                <a:cs typeface="Comic Sans MS"/>
              </a:rPr>
              <a:t>destruir</a:t>
            </a:r>
            <a:r>
              <a:rPr lang="en-US" dirty="0">
                <a:latin typeface="Comic Sans MS"/>
                <a:cs typeface="Comic Sans MS"/>
              </a:rPr>
              <a:t> </a:t>
            </a:r>
            <a:r>
              <a:rPr lang="en-US" dirty="0" err="1">
                <a:latin typeface="Comic Sans MS"/>
                <a:cs typeface="Comic Sans MS"/>
              </a:rPr>
              <a:t>las</a:t>
            </a:r>
            <a:r>
              <a:rPr lang="en-US" dirty="0">
                <a:latin typeface="Comic Sans MS"/>
                <a:cs typeface="Comic Sans MS"/>
              </a:rPr>
              <a:t> </a:t>
            </a:r>
            <a:r>
              <a:rPr lang="en-US" dirty="0" err="1" smtClean="0">
                <a:latin typeface="Comic Sans MS"/>
                <a:cs typeface="Comic Sans MS"/>
              </a:rPr>
              <a:t>células</a:t>
            </a:r>
            <a:endParaRPr lang="en-US" dirty="0" smtClean="0">
              <a:latin typeface="Comic Sans MS"/>
              <a:cs typeface="Comic Sans MS"/>
            </a:endParaRPr>
          </a:p>
          <a:p>
            <a:pPr marL="285750" indent="-285750">
              <a:spcAft>
                <a:spcPts val="600"/>
              </a:spcAft>
              <a:buClr>
                <a:schemeClr val="accent1"/>
              </a:buClr>
              <a:buFont typeface="Arial"/>
              <a:buChar char="•"/>
            </a:pPr>
            <a:r>
              <a:rPr lang="en-US" dirty="0" err="1">
                <a:latin typeface="Comic Sans MS"/>
                <a:cs typeface="Comic Sans MS"/>
              </a:rPr>
              <a:t>Una</a:t>
            </a:r>
            <a:r>
              <a:rPr lang="en-US" dirty="0">
                <a:latin typeface="Comic Sans MS"/>
                <a:cs typeface="Comic Sans MS"/>
              </a:rPr>
              <a:t> </a:t>
            </a:r>
            <a:r>
              <a:rPr lang="en-US" dirty="0" err="1">
                <a:latin typeface="Comic Sans MS"/>
                <a:cs typeface="Comic Sans MS"/>
              </a:rPr>
              <a:t>vez</a:t>
            </a:r>
            <a:r>
              <a:rPr lang="en-US" dirty="0">
                <a:latin typeface="Comic Sans MS"/>
                <a:cs typeface="Comic Sans MS"/>
              </a:rPr>
              <a:t> se </a:t>
            </a:r>
            <a:r>
              <a:rPr lang="en-US" dirty="0" err="1">
                <a:latin typeface="Comic Sans MS"/>
                <a:cs typeface="Comic Sans MS"/>
              </a:rPr>
              <a:t>destruye</a:t>
            </a:r>
            <a:r>
              <a:rPr lang="en-US" dirty="0">
                <a:latin typeface="Comic Sans MS"/>
                <a:cs typeface="Comic Sans MS"/>
              </a:rPr>
              <a:t> el </a:t>
            </a:r>
            <a:r>
              <a:rPr lang="en-US" dirty="0" err="1">
                <a:latin typeface="Comic Sans MS"/>
                <a:cs typeface="Comic Sans MS"/>
              </a:rPr>
              <a:t>tejido</a:t>
            </a:r>
            <a:r>
              <a:rPr lang="en-US" dirty="0">
                <a:latin typeface="Comic Sans MS"/>
                <a:cs typeface="Comic Sans MS"/>
              </a:rPr>
              <a:t> </a:t>
            </a:r>
            <a:r>
              <a:rPr lang="en-US" dirty="0" err="1">
                <a:latin typeface="Comic Sans MS"/>
                <a:cs typeface="Comic Sans MS"/>
              </a:rPr>
              <a:t>canceroso</a:t>
            </a:r>
            <a:r>
              <a:rPr lang="en-US" dirty="0">
                <a:latin typeface="Comic Sans MS"/>
                <a:cs typeface="Comic Sans MS"/>
              </a:rPr>
              <a:t>, el </a:t>
            </a:r>
            <a:r>
              <a:rPr lang="en-US" dirty="0" err="1">
                <a:latin typeface="Comic Sans MS"/>
                <a:cs typeface="Comic Sans MS"/>
              </a:rPr>
              <a:t>espacio</a:t>
            </a:r>
            <a:r>
              <a:rPr lang="en-US" dirty="0">
                <a:latin typeface="Comic Sans MS"/>
                <a:cs typeface="Comic Sans MS"/>
              </a:rPr>
              <a:t> </a:t>
            </a:r>
            <a:r>
              <a:rPr lang="en-US" dirty="0" err="1">
                <a:latin typeface="Comic Sans MS"/>
                <a:cs typeface="Comic Sans MS"/>
              </a:rPr>
              <a:t>que</a:t>
            </a:r>
            <a:r>
              <a:rPr lang="en-US" dirty="0">
                <a:latin typeface="Comic Sans MS"/>
                <a:cs typeface="Comic Sans MS"/>
              </a:rPr>
              <a:t> </a:t>
            </a:r>
            <a:r>
              <a:rPr lang="en-US" dirty="0" err="1">
                <a:latin typeface="Comic Sans MS"/>
                <a:cs typeface="Comic Sans MS"/>
              </a:rPr>
              <a:t>queda</a:t>
            </a:r>
            <a:r>
              <a:rPr lang="en-US" dirty="0">
                <a:latin typeface="Comic Sans MS"/>
                <a:cs typeface="Comic Sans MS"/>
              </a:rPr>
              <a:t> se </a:t>
            </a:r>
            <a:r>
              <a:rPr lang="en-US" dirty="0" err="1">
                <a:latin typeface="Comic Sans MS"/>
                <a:cs typeface="Comic Sans MS"/>
              </a:rPr>
              <a:t>puede</a:t>
            </a:r>
            <a:r>
              <a:rPr lang="en-US" dirty="0">
                <a:latin typeface="Comic Sans MS"/>
                <a:cs typeface="Comic Sans MS"/>
              </a:rPr>
              <a:t> </a:t>
            </a:r>
            <a:r>
              <a:rPr lang="en-US" dirty="0" err="1">
                <a:latin typeface="Comic Sans MS"/>
                <a:cs typeface="Comic Sans MS"/>
              </a:rPr>
              <a:t>llenar</a:t>
            </a:r>
            <a:r>
              <a:rPr lang="en-US" dirty="0">
                <a:latin typeface="Comic Sans MS"/>
                <a:cs typeface="Comic Sans MS"/>
              </a:rPr>
              <a:t> con un </a:t>
            </a:r>
            <a:r>
              <a:rPr lang="en-US" dirty="0" err="1">
                <a:latin typeface="Comic Sans MS"/>
                <a:cs typeface="Comic Sans MS"/>
              </a:rPr>
              <a:t>cemento</a:t>
            </a:r>
            <a:r>
              <a:rPr lang="en-US" dirty="0">
                <a:latin typeface="Comic Sans MS"/>
                <a:cs typeface="Comic Sans MS"/>
              </a:rPr>
              <a:t> </a:t>
            </a:r>
            <a:r>
              <a:rPr lang="en-US" dirty="0" err="1" smtClean="0">
                <a:latin typeface="Comic Sans MS"/>
                <a:cs typeface="Comic Sans MS"/>
              </a:rPr>
              <a:t>óseo</a:t>
            </a:r>
            <a:endParaRPr lang="en-US" i="1" dirty="0" smtClean="0">
              <a:latin typeface="Comic Sans MS"/>
              <a:cs typeface="Comic Sans MS"/>
            </a:endParaRPr>
          </a:p>
        </p:txBody>
      </p:sp>
      <p:pic>
        <p:nvPicPr>
          <p:cNvPr id="4" name="Picture 3"/>
          <p:cNvPicPr>
            <a:picLocks noChangeAspect="1"/>
          </p:cNvPicPr>
          <p:nvPr/>
        </p:nvPicPr>
        <p:blipFill rotWithShape="1">
          <a:blip r:embed="rId3"/>
          <a:srcRect b="58038"/>
          <a:stretch/>
        </p:blipFill>
        <p:spPr>
          <a:xfrm>
            <a:off x="265839" y="1365419"/>
            <a:ext cx="2670693" cy="2378293"/>
          </a:xfrm>
          <a:prstGeom prst="rect">
            <a:avLst/>
          </a:prstGeom>
        </p:spPr>
      </p:pic>
      <p:pic>
        <p:nvPicPr>
          <p:cNvPr id="8" name="Picture 7"/>
          <p:cNvPicPr>
            <a:picLocks noChangeAspect="1"/>
          </p:cNvPicPr>
          <p:nvPr/>
        </p:nvPicPr>
        <p:blipFill rotWithShape="1">
          <a:blip r:embed="rId3"/>
          <a:srcRect t="44295"/>
          <a:stretch/>
        </p:blipFill>
        <p:spPr>
          <a:xfrm>
            <a:off x="2518214" y="3464427"/>
            <a:ext cx="2670693" cy="3157265"/>
          </a:xfrm>
          <a:prstGeom prst="rect">
            <a:avLst/>
          </a:prstGeom>
        </p:spPr>
      </p:pic>
      <p:sp>
        <p:nvSpPr>
          <p:cNvPr id="9" name="TextBox 8"/>
          <p:cNvSpPr txBox="1"/>
          <p:nvPr/>
        </p:nvSpPr>
        <p:spPr>
          <a:xfrm>
            <a:off x="265839" y="3981190"/>
            <a:ext cx="3149500" cy="369332"/>
          </a:xfrm>
          <a:prstGeom prst="rect">
            <a:avLst/>
          </a:prstGeom>
          <a:noFill/>
        </p:spPr>
        <p:txBody>
          <a:bodyPr wrap="square" rtlCol="0">
            <a:spAutoFit/>
          </a:bodyPr>
          <a:lstStyle/>
          <a:p>
            <a:r>
              <a:rPr lang="en-US" b="1" dirty="0" smtClean="0">
                <a:latin typeface="Comic Sans MS"/>
                <a:cs typeface="Comic Sans MS"/>
              </a:rPr>
              <a:t>Adenocarcinoma</a:t>
            </a:r>
            <a:endParaRPr lang="en-US" b="1" dirty="0">
              <a:latin typeface="Comic Sans MS"/>
              <a:cs typeface="Comic Sans MS"/>
            </a:endParaRPr>
          </a:p>
        </p:txBody>
      </p:sp>
    </p:spTree>
    <p:extLst>
      <p:ext uri="{BB962C8B-B14F-4D97-AF65-F5344CB8AC3E}">
        <p14:creationId xmlns:p14="http://schemas.microsoft.com/office/powerpoint/2010/main" val="244447679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65839" y="121765"/>
            <a:ext cx="8229600" cy="509449"/>
          </a:xfrm>
        </p:spPr>
        <p:txBody>
          <a:bodyPr/>
          <a:lstStyle/>
          <a:p>
            <a:r>
              <a:rPr lang="en-US" sz="2800" dirty="0" err="1" smtClean="0">
                <a:solidFill>
                  <a:schemeClr val="accent1"/>
                </a:solidFill>
              </a:rPr>
              <a:t>Tratamiento</a:t>
            </a:r>
            <a:r>
              <a:rPr lang="en-US" sz="2800" dirty="0" smtClean="0">
                <a:solidFill>
                  <a:schemeClr val="accent1"/>
                </a:solidFill>
              </a:rPr>
              <a:t> de </a:t>
            </a:r>
            <a:r>
              <a:rPr lang="en-US" sz="2800" dirty="0" err="1" smtClean="0">
                <a:solidFill>
                  <a:schemeClr val="accent1"/>
                </a:solidFill>
              </a:rPr>
              <a:t>las</a:t>
            </a:r>
            <a:r>
              <a:rPr lang="en-US" sz="2800" dirty="0" smtClean="0">
                <a:solidFill>
                  <a:schemeClr val="accent1"/>
                </a:solidFill>
              </a:rPr>
              <a:t> </a:t>
            </a:r>
            <a:r>
              <a:rPr lang="en-US" sz="2800" dirty="0" err="1" smtClean="0">
                <a:solidFill>
                  <a:schemeClr val="accent1"/>
                </a:solidFill>
              </a:rPr>
              <a:t>Mtx</a:t>
            </a:r>
            <a:r>
              <a:rPr lang="en-US" sz="2800" dirty="0" smtClean="0">
                <a:solidFill>
                  <a:schemeClr val="accent1"/>
                </a:solidFill>
              </a:rPr>
              <a:t> </a:t>
            </a:r>
            <a:r>
              <a:rPr lang="en-US" sz="2800" dirty="0" err="1" smtClean="0">
                <a:solidFill>
                  <a:schemeClr val="accent1"/>
                </a:solidFill>
              </a:rPr>
              <a:t>óseas</a:t>
            </a:r>
            <a:endParaRPr lang="en-US" sz="2800" dirty="0">
              <a:solidFill>
                <a:schemeClr val="accent1"/>
              </a:solidFill>
            </a:endParaRPr>
          </a:p>
        </p:txBody>
      </p:sp>
      <p:sp>
        <p:nvSpPr>
          <p:cNvPr id="6" name="Rectangle 5"/>
          <p:cNvSpPr/>
          <p:nvPr/>
        </p:nvSpPr>
        <p:spPr>
          <a:xfrm>
            <a:off x="457200" y="887654"/>
            <a:ext cx="8229600" cy="368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fontAlgn="auto">
              <a:spcBef>
                <a:spcPts val="0"/>
              </a:spcBef>
              <a:spcAft>
                <a:spcPts val="0"/>
              </a:spcAft>
              <a:defRPr/>
            </a:pPr>
            <a:r>
              <a:rPr lang="en-US" dirty="0" smtClean="0">
                <a:latin typeface="Comic Sans MS"/>
                <a:cs typeface="Comic Sans MS"/>
              </a:rPr>
              <a:t>CEMENTACIÓN</a:t>
            </a:r>
            <a:endParaRPr lang="en-US" dirty="0">
              <a:latin typeface="Comic Sans MS"/>
              <a:cs typeface="Comic Sans MS"/>
            </a:endParaRPr>
          </a:p>
        </p:txBody>
      </p:sp>
      <p:sp>
        <p:nvSpPr>
          <p:cNvPr id="10" name="Rectangle 9"/>
          <p:cNvSpPr/>
          <p:nvPr/>
        </p:nvSpPr>
        <p:spPr>
          <a:xfrm>
            <a:off x="-1" y="6621692"/>
            <a:ext cx="8951953" cy="246221"/>
          </a:xfrm>
          <a:prstGeom prst="rect">
            <a:avLst/>
          </a:prstGeom>
        </p:spPr>
        <p:txBody>
          <a:bodyPr wrap="square">
            <a:spAutoFit/>
          </a:bodyPr>
          <a:lstStyle/>
          <a:p>
            <a:r>
              <a:rPr lang="en-US" sz="1000" dirty="0">
                <a:latin typeface="Comic Sans MS"/>
                <a:cs typeface="Comic Sans MS"/>
              </a:rPr>
              <a:t>http://</a:t>
            </a:r>
            <a:r>
              <a:rPr lang="en-US" sz="1000" dirty="0" err="1">
                <a:latin typeface="Comic Sans MS"/>
                <a:cs typeface="Comic Sans MS"/>
              </a:rPr>
              <a:t>www.cancer.org</a:t>
            </a:r>
            <a:r>
              <a:rPr lang="en-US" sz="1000" dirty="0">
                <a:latin typeface="Comic Sans MS"/>
                <a:cs typeface="Comic Sans MS"/>
              </a:rPr>
              <a:t>/</a:t>
            </a:r>
            <a:r>
              <a:rPr lang="en-US" sz="1000" dirty="0" err="1">
                <a:latin typeface="Comic Sans MS"/>
                <a:cs typeface="Comic Sans MS"/>
              </a:rPr>
              <a:t>espanol</a:t>
            </a:r>
            <a:r>
              <a:rPr lang="en-US" sz="1000" dirty="0">
                <a:latin typeface="Comic Sans MS"/>
                <a:cs typeface="Comic Sans MS"/>
              </a:rPr>
              <a:t>/cancer/</a:t>
            </a:r>
            <a:r>
              <a:rPr lang="en-US" sz="1000" dirty="0" err="1">
                <a:latin typeface="Comic Sans MS"/>
                <a:cs typeface="Comic Sans MS"/>
              </a:rPr>
              <a:t>metastasisenhuesos</a:t>
            </a:r>
            <a:r>
              <a:rPr lang="en-US" sz="1000" dirty="0">
                <a:latin typeface="Comic Sans MS"/>
                <a:cs typeface="Comic Sans MS"/>
              </a:rPr>
              <a:t>/</a:t>
            </a:r>
            <a:r>
              <a:rPr lang="en-US" sz="1000" dirty="0" err="1">
                <a:latin typeface="Comic Sans MS"/>
                <a:cs typeface="Comic Sans MS"/>
              </a:rPr>
              <a:t>guiadetallada</a:t>
            </a:r>
            <a:r>
              <a:rPr lang="en-US" sz="1000" dirty="0">
                <a:latin typeface="Comic Sans MS"/>
                <a:cs typeface="Comic Sans MS"/>
              </a:rPr>
              <a:t>/metastasis-en-los-huesos-treating-local-treatments1</a:t>
            </a:r>
          </a:p>
        </p:txBody>
      </p:sp>
      <p:pic>
        <p:nvPicPr>
          <p:cNvPr id="11" name="Picture 4"/>
          <p:cNvPicPr>
            <a:picLocks noChangeAspect="1" noChangeArrowheads="1"/>
          </p:cNvPicPr>
          <p:nvPr/>
        </p:nvPicPr>
        <p:blipFill>
          <a:blip r:embed="rId3" cstate="print"/>
          <a:srcRect l="17871" r="2888" b="4916"/>
          <a:stretch>
            <a:fillRect/>
          </a:stretch>
        </p:blipFill>
        <p:spPr bwMode="auto">
          <a:xfrm>
            <a:off x="381000" y="1371600"/>
            <a:ext cx="1828800" cy="2205038"/>
          </a:xfrm>
          <a:prstGeom prst="rect">
            <a:avLst/>
          </a:prstGeom>
          <a:noFill/>
          <a:ln w="9525">
            <a:noFill/>
            <a:miter lim="800000"/>
            <a:headEnd/>
            <a:tailEnd/>
          </a:ln>
        </p:spPr>
      </p:pic>
      <p:pic>
        <p:nvPicPr>
          <p:cNvPr id="12" name="Picture 8"/>
          <p:cNvPicPr>
            <a:picLocks noChangeAspect="1" noChangeArrowheads="1"/>
          </p:cNvPicPr>
          <p:nvPr/>
        </p:nvPicPr>
        <p:blipFill>
          <a:blip r:embed="rId4" cstate="print"/>
          <a:srcRect l="7487" r="3558" b="3511"/>
          <a:stretch>
            <a:fillRect/>
          </a:stretch>
        </p:blipFill>
        <p:spPr bwMode="auto">
          <a:xfrm>
            <a:off x="2514600" y="1371600"/>
            <a:ext cx="1978025" cy="2244725"/>
          </a:xfrm>
          <a:prstGeom prst="rect">
            <a:avLst/>
          </a:prstGeom>
          <a:noFill/>
          <a:ln w="9525">
            <a:noFill/>
            <a:miter lim="800000"/>
            <a:headEnd/>
            <a:tailEnd/>
          </a:ln>
        </p:spPr>
      </p:pic>
      <p:pic>
        <p:nvPicPr>
          <p:cNvPr id="13" name="Picture 12"/>
          <p:cNvPicPr>
            <a:picLocks noChangeAspect="1" noChangeArrowheads="1"/>
          </p:cNvPicPr>
          <p:nvPr/>
        </p:nvPicPr>
        <p:blipFill>
          <a:blip r:embed="rId5" cstate="print"/>
          <a:srcRect l="11154"/>
          <a:stretch>
            <a:fillRect/>
          </a:stretch>
        </p:blipFill>
        <p:spPr bwMode="auto">
          <a:xfrm>
            <a:off x="4724400" y="1371600"/>
            <a:ext cx="1897063" cy="2247900"/>
          </a:xfrm>
          <a:prstGeom prst="rect">
            <a:avLst/>
          </a:prstGeom>
          <a:noFill/>
          <a:ln w="9525">
            <a:noFill/>
            <a:miter lim="800000"/>
            <a:headEnd/>
            <a:tailEnd/>
          </a:ln>
        </p:spPr>
      </p:pic>
      <p:pic>
        <p:nvPicPr>
          <p:cNvPr id="14" name="Picture 19" descr="Procedure31"/>
          <p:cNvPicPr>
            <a:picLocks noChangeAspect="1" noChangeArrowheads="1"/>
          </p:cNvPicPr>
          <p:nvPr/>
        </p:nvPicPr>
        <p:blipFill>
          <a:blip r:embed="rId6" cstate="print"/>
          <a:srcRect l="13792" r="6897"/>
          <a:stretch>
            <a:fillRect/>
          </a:stretch>
        </p:blipFill>
        <p:spPr bwMode="auto">
          <a:xfrm>
            <a:off x="6872288" y="1371600"/>
            <a:ext cx="1966912" cy="2095500"/>
          </a:xfrm>
          <a:prstGeom prst="rect">
            <a:avLst/>
          </a:prstGeom>
          <a:noFill/>
          <a:ln w="9525">
            <a:noFill/>
            <a:miter lim="800000"/>
            <a:headEnd/>
            <a:tailEnd/>
          </a:ln>
        </p:spPr>
      </p:pic>
      <p:sp>
        <p:nvSpPr>
          <p:cNvPr id="3" name="Rectangle 2"/>
          <p:cNvSpPr/>
          <p:nvPr/>
        </p:nvSpPr>
        <p:spPr>
          <a:xfrm>
            <a:off x="381000" y="3790728"/>
            <a:ext cx="8305800" cy="2739211"/>
          </a:xfrm>
          <a:prstGeom prst="rect">
            <a:avLst/>
          </a:prstGeom>
        </p:spPr>
        <p:txBody>
          <a:bodyPr wrap="square">
            <a:spAutoFit/>
          </a:bodyPr>
          <a:lstStyle/>
          <a:p>
            <a:pPr marL="285750" indent="-285750">
              <a:buClr>
                <a:schemeClr val="accent1"/>
              </a:buClr>
              <a:buFont typeface="Arial"/>
              <a:buChar char="•"/>
            </a:pPr>
            <a:r>
              <a:rPr lang="en-US" dirty="0" err="1" smtClean="0">
                <a:latin typeface="Comic Sans MS"/>
                <a:cs typeface="Comic Sans MS"/>
              </a:rPr>
              <a:t>Inyecciones</a:t>
            </a:r>
            <a:r>
              <a:rPr lang="en-US" dirty="0" smtClean="0">
                <a:latin typeface="Comic Sans MS"/>
                <a:cs typeface="Comic Sans MS"/>
              </a:rPr>
              <a:t> </a:t>
            </a:r>
            <a:r>
              <a:rPr lang="en-US" dirty="0">
                <a:latin typeface="Comic Sans MS"/>
                <a:cs typeface="Comic Sans MS"/>
              </a:rPr>
              <a:t>de un </a:t>
            </a:r>
            <a:r>
              <a:rPr lang="en-US" dirty="0" err="1">
                <a:latin typeface="Comic Sans MS"/>
                <a:cs typeface="Comic Sans MS"/>
              </a:rPr>
              <a:t>cemento</a:t>
            </a:r>
            <a:r>
              <a:rPr lang="en-US" dirty="0">
                <a:latin typeface="Comic Sans MS"/>
                <a:cs typeface="Comic Sans MS"/>
              </a:rPr>
              <a:t> o </a:t>
            </a:r>
            <a:r>
              <a:rPr lang="en-US" dirty="0" err="1">
                <a:latin typeface="Comic Sans MS"/>
                <a:cs typeface="Comic Sans MS"/>
              </a:rPr>
              <a:t>pegamento</a:t>
            </a:r>
            <a:r>
              <a:rPr lang="en-US" dirty="0">
                <a:latin typeface="Comic Sans MS"/>
                <a:cs typeface="Comic Sans MS"/>
              </a:rPr>
              <a:t> </a:t>
            </a:r>
            <a:r>
              <a:rPr lang="en-US" dirty="0" err="1">
                <a:latin typeface="Comic Sans MS"/>
                <a:cs typeface="Comic Sans MS"/>
              </a:rPr>
              <a:t>óseo</a:t>
            </a:r>
            <a:r>
              <a:rPr lang="en-US" dirty="0">
                <a:latin typeface="Comic Sans MS"/>
                <a:cs typeface="Comic Sans MS"/>
              </a:rPr>
              <a:t> de </a:t>
            </a:r>
            <a:r>
              <a:rPr lang="en-US" dirty="0" err="1">
                <a:latin typeface="Comic Sans MS"/>
                <a:cs typeface="Comic Sans MS"/>
              </a:rPr>
              <a:t>rápida</a:t>
            </a:r>
            <a:r>
              <a:rPr lang="en-US" dirty="0">
                <a:latin typeface="Comic Sans MS"/>
                <a:cs typeface="Comic Sans MS"/>
              </a:rPr>
              <a:t> </a:t>
            </a:r>
            <a:r>
              <a:rPr lang="en-US" dirty="0" err="1">
                <a:latin typeface="Comic Sans MS"/>
                <a:cs typeface="Comic Sans MS"/>
              </a:rPr>
              <a:t>acción</a:t>
            </a:r>
            <a:r>
              <a:rPr lang="en-US" dirty="0">
                <a:latin typeface="Comic Sans MS"/>
                <a:cs typeface="Comic Sans MS"/>
              </a:rPr>
              <a:t> </a:t>
            </a:r>
            <a:r>
              <a:rPr lang="en-US" dirty="0" err="1">
                <a:latin typeface="Comic Sans MS"/>
                <a:cs typeface="Comic Sans MS"/>
              </a:rPr>
              <a:t>llamado</a:t>
            </a:r>
            <a:r>
              <a:rPr lang="en-US" dirty="0">
                <a:latin typeface="Comic Sans MS"/>
                <a:cs typeface="Comic Sans MS"/>
              </a:rPr>
              <a:t> </a:t>
            </a:r>
            <a:r>
              <a:rPr lang="en-US" dirty="0" err="1">
                <a:latin typeface="Comic Sans MS"/>
                <a:cs typeface="Comic Sans MS"/>
              </a:rPr>
              <a:t>polimetilmetacrilato</a:t>
            </a:r>
            <a:r>
              <a:rPr lang="en-US" dirty="0">
                <a:latin typeface="Comic Sans MS"/>
                <a:cs typeface="Comic Sans MS"/>
              </a:rPr>
              <a:t> o PMMA </a:t>
            </a:r>
            <a:r>
              <a:rPr lang="en-US" dirty="0" err="1">
                <a:latin typeface="Comic Sans MS"/>
                <a:cs typeface="Comic Sans MS"/>
              </a:rPr>
              <a:t>para</a:t>
            </a:r>
            <a:r>
              <a:rPr lang="en-US" dirty="0">
                <a:latin typeface="Comic Sans MS"/>
                <a:cs typeface="Comic Sans MS"/>
              </a:rPr>
              <a:t> </a:t>
            </a:r>
            <a:r>
              <a:rPr lang="en-US" dirty="0" err="1">
                <a:latin typeface="Comic Sans MS"/>
                <a:cs typeface="Comic Sans MS"/>
              </a:rPr>
              <a:t>fortalecer</a:t>
            </a:r>
            <a:r>
              <a:rPr lang="en-US" dirty="0">
                <a:latin typeface="Comic Sans MS"/>
                <a:cs typeface="Comic Sans MS"/>
              </a:rPr>
              <a:t> y </a:t>
            </a:r>
            <a:r>
              <a:rPr lang="en-US" dirty="0" err="1">
                <a:latin typeface="Comic Sans MS"/>
                <a:cs typeface="Comic Sans MS"/>
              </a:rPr>
              <a:t>estabilizar</a:t>
            </a:r>
            <a:r>
              <a:rPr lang="en-US" dirty="0">
                <a:latin typeface="Comic Sans MS"/>
                <a:cs typeface="Comic Sans MS"/>
              </a:rPr>
              <a:t> un </a:t>
            </a:r>
            <a:r>
              <a:rPr lang="en-US" dirty="0" err="1" smtClean="0">
                <a:latin typeface="Comic Sans MS"/>
                <a:cs typeface="Comic Sans MS"/>
              </a:rPr>
              <a:t>hueso</a:t>
            </a:r>
            <a:r>
              <a:rPr lang="en-US" dirty="0" smtClean="0">
                <a:latin typeface="Comic Sans MS"/>
                <a:cs typeface="Comic Sans MS"/>
              </a:rPr>
              <a:t> </a:t>
            </a:r>
            <a:r>
              <a:rPr lang="en-US" dirty="0" err="1" smtClean="0">
                <a:latin typeface="Comic Sans MS"/>
                <a:cs typeface="Comic Sans MS"/>
              </a:rPr>
              <a:t>que</a:t>
            </a:r>
            <a:r>
              <a:rPr lang="en-US" dirty="0" smtClean="0">
                <a:latin typeface="Comic Sans MS"/>
                <a:cs typeface="Comic Sans MS"/>
              </a:rPr>
              <a:t> </a:t>
            </a:r>
            <a:r>
              <a:rPr lang="en-US" dirty="0" err="1">
                <a:latin typeface="Comic Sans MS"/>
                <a:cs typeface="Comic Sans MS"/>
              </a:rPr>
              <a:t>ayuda</a:t>
            </a:r>
            <a:r>
              <a:rPr lang="en-US" dirty="0">
                <a:latin typeface="Comic Sans MS"/>
                <a:cs typeface="Comic Sans MS"/>
              </a:rPr>
              <a:t> a </a:t>
            </a:r>
            <a:r>
              <a:rPr lang="en-US" dirty="0" err="1">
                <a:latin typeface="Comic Sans MS"/>
                <a:cs typeface="Comic Sans MS"/>
              </a:rPr>
              <a:t>estabilizar</a:t>
            </a:r>
            <a:r>
              <a:rPr lang="en-US" dirty="0">
                <a:latin typeface="Comic Sans MS"/>
                <a:cs typeface="Comic Sans MS"/>
              </a:rPr>
              <a:t> el </a:t>
            </a:r>
            <a:r>
              <a:rPr lang="en-US" dirty="0" err="1">
                <a:latin typeface="Comic Sans MS"/>
                <a:cs typeface="Comic Sans MS"/>
              </a:rPr>
              <a:t>hueso</a:t>
            </a:r>
            <a:r>
              <a:rPr lang="en-US" dirty="0">
                <a:latin typeface="Comic Sans MS"/>
                <a:cs typeface="Comic Sans MS"/>
              </a:rPr>
              <a:t> y a </a:t>
            </a:r>
            <a:r>
              <a:rPr lang="en-US" dirty="0" err="1">
                <a:latin typeface="Comic Sans MS"/>
                <a:cs typeface="Comic Sans MS"/>
              </a:rPr>
              <a:t>aliviar</a:t>
            </a:r>
            <a:r>
              <a:rPr lang="en-US" dirty="0">
                <a:latin typeface="Comic Sans MS"/>
                <a:cs typeface="Comic Sans MS"/>
              </a:rPr>
              <a:t> el dolor </a:t>
            </a:r>
            <a:endParaRPr lang="en-US" dirty="0" smtClean="0">
              <a:latin typeface="Comic Sans MS"/>
              <a:cs typeface="Comic Sans MS"/>
            </a:endParaRPr>
          </a:p>
          <a:p>
            <a:pPr marL="742950" lvl="1" indent="-285750">
              <a:buClr>
                <a:schemeClr val="accent1"/>
              </a:buClr>
              <a:buFont typeface="Arial"/>
              <a:buChar char="•"/>
            </a:pPr>
            <a:r>
              <a:rPr lang="en-US" sz="1600" dirty="0" err="1" smtClean="0">
                <a:latin typeface="Comic Sans MS"/>
                <a:cs typeface="Comic Sans MS"/>
              </a:rPr>
              <a:t>Cuando</a:t>
            </a:r>
            <a:r>
              <a:rPr lang="en-US" sz="1600" dirty="0" smtClean="0">
                <a:latin typeface="Comic Sans MS"/>
                <a:cs typeface="Comic Sans MS"/>
              </a:rPr>
              <a:t> </a:t>
            </a:r>
            <a:r>
              <a:rPr lang="en-US" sz="1600" dirty="0">
                <a:latin typeface="Comic Sans MS"/>
                <a:cs typeface="Comic Sans MS"/>
              </a:rPr>
              <a:t>el PMMA se </a:t>
            </a:r>
            <a:r>
              <a:rPr lang="en-US" sz="1600" dirty="0" err="1">
                <a:latin typeface="Comic Sans MS"/>
                <a:cs typeface="Comic Sans MS"/>
              </a:rPr>
              <a:t>inyecta</a:t>
            </a:r>
            <a:r>
              <a:rPr lang="en-US" sz="1600" dirty="0">
                <a:latin typeface="Comic Sans MS"/>
                <a:cs typeface="Comic Sans MS"/>
              </a:rPr>
              <a:t> en un </a:t>
            </a:r>
            <a:r>
              <a:rPr lang="en-US" sz="1600" dirty="0" err="1">
                <a:latin typeface="Comic Sans MS"/>
                <a:cs typeface="Comic Sans MS"/>
              </a:rPr>
              <a:t>hueso</a:t>
            </a:r>
            <a:r>
              <a:rPr lang="en-US" sz="1600" dirty="0">
                <a:latin typeface="Comic Sans MS"/>
                <a:cs typeface="Comic Sans MS"/>
              </a:rPr>
              <a:t> vertebral se le llama </a:t>
            </a:r>
            <a:r>
              <a:rPr lang="en-US" sz="1600" i="1" dirty="0" err="1">
                <a:latin typeface="Comic Sans MS"/>
                <a:cs typeface="Comic Sans MS"/>
              </a:rPr>
              <a:t>vertebroplastía</a:t>
            </a:r>
            <a:r>
              <a:rPr lang="en-US" sz="1600" i="1" dirty="0">
                <a:latin typeface="Comic Sans MS"/>
                <a:cs typeface="Comic Sans MS"/>
              </a:rPr>
              <a:t> </a:t>
            </a:r>
            <a:r>
              <a:rPr lang="en-US" sz="1600" dirty="0">
                <a:latin typeface="Comic Sans MS"/>
                <a:cs typeface="Comic Sans MS"/>
              </a:rPr>
              <a:t>o </a:t>
            </a:r>
            <a:r>
              <a:rPr lang="en-US" sz="1600" i="1" dirty="0" err="1">
                <a:latin typeface="Comic Sans MS"/>
                <a:cs typeface="Comic Sans MS"/>
              </a:rPr>
              <a:t>kifoplastía</a:t>
            </a:r>
            <a:r>
              <a:rPr lang="en-US" sz="1600" dirty="0">
                <a:latin typeface="Comic Sans MS"/>
                <a:cs typeface="Comic Sans MS"/>
              </a:rPr>
              <a:t>. </a:t>
            </a:r>
            <a:endParaRPr lang="en-US" sz="1600" dirty="0" smtClean="0">
              <a:latin typeface="Comic Sans MS"/>
              <a:cs typeface="Comic Sans MS"/>
            </a:endParaRPr>
          </a:p>
          <a:p>
            <a:pPr marL="742950" lvl="1" indent="-285750">
              <a:buClr>
                <a:schemeClr val="accent1"/>
              </a:buClr>
              <a:buFont typeface="Arial"/>
              <a:buChar char="•"/>
            </a:pPr>
            <a:r>
              <a:rPr lang="en-US" sz="1600" dirty="0" err="1" smtClean="0">
                <a:latin typeface="Comic Sans MS"/>
                <a:cs typeface="Comic Sans MS"/>
              </a:rPr>
              <a:t>Cuando</a:t>
            </a:r>
            <a:r>
              <a:rPr lang="en-US" sz="1600" dirty="0" smtClean="0">
                <a:latin typeface="Comic Sans MS"/>
                <a:cs typeface="Comic Sans MS"/>
              </a:rPr>
              <a:t> </a:t>
            </a:r>
            <a:r>
              <a:rPr lang="en-US" sz="1600" dirty="0">
                <a:latin typeface="Comic Sans MS"/>
                <a:cs typeface="Comic Sans MS"/>
              </a:rPr>
              <a:t>se </a:t>
            </a:r>
            <a:r>
              <a:rPr lang="en-US" sz="1600" dirty="0" err="1">
                <a:latin typeface="Comic Sans MS"/>
                <a:cs typeface="Comic Sans MS"/>
              </a:rPr>
              <a:t>inyecta</a:t>
            </a:r>
            <a:r>
              <a:rPr lang="en-US" sz="1600" dirty="0">
                <a:latin typeface="Comic Sans MS"/>
                <a:cs typeface="Comic Sans MS"/>
              </a:rPr>
              <a:t> el </a:t>
            </a:r>
            <a:r>
              <a:rPr lang="en-US" sz="1600" dirty="0" err="1">
                <a:latin typeface="Comic Sans MS"/>
                <a:cs typeface="Comic Sans MS"/>
              </a:rPr>
              <a:t>pegamento</a:t>
            </a:r>
            <a:r>
              <a:rPr lang="en-US" sz="1600" dirty="0">
                <a:latin typeface="Comic Sans MS"/>
                <a:cs typeface="Comic Sans MS"/>
              </a:rPr>
              <a:t> </a:t>
            </a:r>
            <a:r>
              <a:rPr lang="en-US" sz="1600" dirty="0" err="1">
                <a:latin typeface="Comic Sans MS"/>
                <a:cs typeface="Comic Sans MS"/>
              </a:rPr>
              <a:t>para</a:t>
            </a:r>
            <a:r>
              <a:rPr lang="en-US" sz="1600" dirty="0">
                <a:latin typeface="Comic Sans MS"/>
                <a:cs typeface="Comic Sans MS"/>
              </a:rPr>
              <a:t> </a:t>
            </a:r>
            <a:r>
              <a:rPr lang="en-US" sz="1600" dirty="0" err="1">
                <a:latin typeface="Comic Sans MS"/>
                <a:cs typeface="Comic Sans MS"/>
              </a:rPr>
              <a:t>fortalecer</a:t>
            </a:r>
            <a:r>
              <a:rPr lang="en-US" sz="1600" dirty="0">
                <a:latin typeface="Comic Sans MS"/>
                <a:cs typeface="Comic Sans MS"/>
              </a:rPr>
              <a:t> los </a:t>
            </a:r>
            <a:r>
              <a:rPr lang="en-US" sz="1600" dirty="0" err="1">
                <a:latin typeface="Comic Sans MS"/>
                <a:cs typeface="Comic Sans MS"/>
              </a:rPr>
              <a:t>huesos</a:t>
            </a:r>
            <a:r>
              <a:rPr lang="en-US" sz="1600" dirty="0">
                <a:latin typeface="Comic Sans MS"/>
                <a:cs typeface="Comic Sans MS"/>
              </a:rPr>
              <a:t> </a:t>
            </a:r>
            <a:r>
              <a:rPr lang="en-US" sz="1600" dirty="0" err="1">
                <a:latin typeface="Comic Sans MS"/>
                <a:cs typeface="Comic Sans MS"/>
              </a:rPr>
              <a:t>que</a:t>
            </a:r>
            <a:r>
              <a:rPr lang="en-US" sz="1600" dirty="0">
                <a:latin typeface="Comic Sans MS"/>
                <a:cs typeface="Comic Sans MS"/>
              </a:rPr>
              <a:t> no </a:t>
            </a:r>
            <a:r>
              <a:rPr lang="en-US" sz="1600" dirty="0" err="1">
                <a:latin typeface="Comic Sans MS"/>
                <a:cs typeface="Comic Sans MS"/>
              </a:rPr>
              <a:t>sean</a:t>
            </a:r>
            <a:r>
              <a:rPr lang="en-US" sz="1600" dirty="0">
                <a:latin typeface="Comic Sans MS"/>
                <a:cs typeface="Comic Sans MS"/>
              </a:rPr>
              <a:t> los de la </a:t>
            </a:r>
            <a:r>
              <a:rPr lang="en-US" sz="1600" dirty="0" err="1">
                <a:latin typeface="Comic Sans MS"/>
                <a:cs typeface="Comic Sans MS"/>
              </a:rPr>
              <a:t>columna</a:t>
            </a:r>
            <a:r>
              <a:rPr lang="en-US" sz="1600" dirty="0">
                <a:latin typeface="Comic Sans MS"/>
                <a:cs typeface="Comic Sans MS"/>
              </a:rPr>
              <a:t> vertebral, se le llama </a:t>
            </a:r>
            <a:r>
              <a:rPr lang="en-US" sz="1600" i="1" dirty="0" err="1" smtClean="0">
                <a:latin typeface="Comic Sans MS"/>
                <a:cs typeface="Comic Sans MS"/>
              </a:rPr>
              <a:t>cementoplastía</a:t>
            </a:r>
            <a:endParaRPr lang="en-US" sz="1600" dirty="0">
              <a:latin typeface="Comic Sans MS"/>
              <a:cs typeface="Comic Sans MS"/>
            </a:endParaRPr>
          </a:p>
          <a:p>
            <a:pPr marL="285750" indent="-285750">
              <a:buClr>
                <a:schemeClr val="accent1"/>
              </a:buClr>
              <a:buFont typeface="Arial"/>
              <a:buChar char="•"/>
            </a:pPr>
            <a:r>
              <a:rPr lang="en-US" dirty="0" smtClean="0">
                <a:latin typeface="Comic Sans MS"/>
                <a:cs typeface="Comic Sans MS"/>
              </a:rPr>
              <a:t>A </a:t>
            </a:r>
            <a:r>
              <a:rPr lang="en-US" dirty="0" err="1">
                <a:latin typeface="Comic Sans MS"/>
                <a:cs typeface="Comic Sans MS"/>
              </a:rPr>
              <a:t>veces</a:t>
            </a:r>
            <a:r>
              <a:rPr lang="en-US" dirty="0">
                <a:latin typeface="Comic Sans MS"/>
                <a:cs typeface="Comic Sans MS"/>
              </a:rPr>
              <a:t>, el </a:t>
            </a:r>
            <a:r>
              <a:rPr lang="en-US" dirty="0" err="1">
                <a:latin typeface="Comic Sans MS"/>
                <a:cs typeface="Comic Sans MS"/>
              </a:rPr>
              <a:t>pegamento</a:t>
            </a:r>
            <a:r>
              <a:rPr lang="en-US" dirty="0">
                <a:latin typeface="Comic Sans MS"/>
                <a:cs typeface="Comic Sans MS"/>
              </a:rPr>
              <a:t> se </a:t>
            </a:r>
            <a:r>
              <a:rPr lang="en-US" dirty="0" err="1">
                <a:latin typeface="Comic Sans MS"/>
                <a:cs typeface="Comic Sans MS"/>
              </a:rPr>
              <a:t>usa</a:t>
            </a:r>
            <a:r>
              <a:rPr lang="en-US" dirty="0">
                <a:latin typeface="Comic Sans MS"/>
                <a:cs typeface="Comic Sans MS"/>
              </a:rPr>
              <a:t> </a:t>
            </a:r>
            <a:r>
              <a:rPr lang="en-US" dirty="0" err="1">
                <a:latin typeface="Comic Sans MS"/>
                <a:cs typeface="Comic Sans MS"/>
              </a:rPr>
              <a:t>junto</a:t>
            </a:r>
            <a:r>
              <a:rPr lang="en-US" dirty="0">
                <a:latin typeface="Comic Sans MS"/>
                <a:cs typeface="Comic Sans MS"/>
              </a:rPr>
              <a:t> con la </a:t>
            </a:r>
            <a:r>
              <a:rPr lang="en-US" dirty="0" err="1">
                <a:latin typeface="Comic Sans MS"/>
                <a:cs typeface="Comic Sans MS"/>
              </a:rPr>
              <a:t>cirugía</a:t>
            </a:r>
            <a:r>
              <a:rPr lang="en-US" dirty="0">
                <a:latin typeface="Comic Sans MS"/>
                <a:cs typeface="Comic Sans MS"/>
              </a:rPr>
              <a:t>, la </a:t>
            </a:r>
            <a:r>
              <a:rPr lang="en-US" dirty="0" err="1">
                <a:latin typeface="Comic Sans MS"/>
                <a:cs typeface="Comic Sans MS"/>
              </a:rPr>
              <a:t>radiación</a:t>
            </a:r>
            <a:r>
              <a:rPr lang="en-US" dirty="0">
                <a:latin typeface="Comic Sans MS"/>
                <a:cs typeface="Comic Sans MS"/>
              </a:rPr>
              <a:t>, la </a:t>
            </a:r>
            <a:r>
              <a:rPr lang="en-US" dirty="0" err="1">
                <a:latin typeface="Comic Sans MS"/>
                <a:cs typeface="Comic Sans MS"/>
              </a:rPr>
              <a:t>ablación</a:t>
            </a:r>
            <a:r>
              <a:rPr lang="en-US" dirty="0">
                <a:latin typeface="Comic Sans MS"/>
                <a:cs typeface="Comic Sans MS"/>
              </a:rPr>
              <a:t> </a:t>
            </a:r>
            <a:r>
              <a:rPr lang="en-US" dirty="0" err="1">
                <a:latin typeface="Comic Sans MS"/>
                <a:cs typeface="Comic Sans MS"/>
              </a:rPr>
              <a:t>por</a:t>
            </a:r>
            <a:r>
              <a:rPr lang="en-US" dirty="0">
                <a:latin typeface="Comic Sans MS"/>
                <a:cs typeface="Comic Sans MS"/>
              </a:rPr>
              <a:t> </a:t>
            </a:r>
            <a:r>
              <a:rPr lang="en-US" dirty="0" err="1">
                <a:latin typeface="Comic Sans MS"/>
                <a:cs typeface="Comic Sans MS"/>
              </a:rPr>
              <a:t>radiofrecuencia</a:t>
            </a:r>
            <a:r>
              <a:rPr lang="en-US" dirty="0">
                <a:latin typeface="Comic Sans MS"/>
                <a:cs typeface="Comic Sans MS"/>
              </a:rPr>
              <a:t>, u </a:t>
            </a:r>
            <a:r>
              <a:rPr lang="en-US" dirty="0" err="1">
                <a:latin typeface="Comic Sans MS"/>
                <a:cs typeface="Comic Sans MS"/>
              </a:rPr>
              <a:t>otros</a:t>
            </a:r>
            <a:r>
              <a:rPr lang="en-US" dirty="0">
                <a:latin typeface="Comic Sans MS"/>
                <a:cs typeface="Comic Sans MS"/>
              </a:rPr>
              <a:t> </a:t>
            </a:r>
            <a:r>
              <a:rPr lang="en-US" dirty="0" err="1">
                <a:latin typeface="Comic Sans MS"/>
                <a:cs typeface="Comic Sans MS"/>
              </a:rPr>
              <a:t>tratamientos</a:t>
            </a:r>
            <a:r>
              <a:rPr lang="en-US" dirty="0">
                <a:latin typeface="Comic Sans MS"/>
                <a:cs typeface="Comic Sans MS"/>
              </a:rPr>
              <a:t>, </a:t>
            </a:r>
            <a:r>
              <a:rPr lang="en-US" dirty="0" err="1">
                <a:latin typeface="Comic Sans MS"/>
                <a:cs typeface="Comic Sans MS"/>
              </a:rPr>
              <a:t>dependiendo</a:t>
            </a:r>
            <a:r>
              <a:rPr lang="en-US" dirty="0">
                <a:latin typeface="Comic Sans MS"/>
                <a:cs typeface="Comic Sans MS"/>
              </a:rPr>
              <a:t> de la </a:t>
            </a:r>
            <a:r>
              <a:rPr lang="en-US" dirty="0" err="1">
                <a:latin typeface="Comic Sans MS"/>
                <a:cs typeface="Comic Sans MS"/>
              </a:rPr>
              <a:t>situación</a:t>
            </a:r>
            <a:r>
              <a:rPr lang="en-US" dirty="0">
                <a:latin typeface="Comic Sans MS"/>
                <a:cs typeface="Comic Sans MS"/>
              </a:rPr>
              <a:t> </a:t>
            </a:r>
            <a:r>
              <a:rPr lang="en-US" dirty="0" err="1">
                <a:latin typeface="Comic Sans MS"/>
                <a:cs typeface="Comic Sans MS"/>
              </a:rPr>
              <a:t>médica</a:t>
            </a:r>
            <a:r>
              <a:rPr lang="en-US" dirty="0">
                <a:latin typeface="Comic Sans MS"/>
                <a:cs typeface="Comic Sans MS"/>
              </a:rPr>
              <a:t> </a:t>
            </a:r>
            <a:r>
              <a:rPr lang="en-US" dirty="0" smtClean="0">
                <a:latin typeface="Comic Sans MS"/>
                <a:cs typeface="Comic Sans MS"/>
              </a:rPr>
              <a:t>del </a:t>
            </a:r>
            <a:r>
              <a:rPr lang="en-US" dirty="0" err="1" smtClean="0">
                <a:latin typeface="Comic Sans MS"/>
                <a:cs typeface="Comic Sans MS"/>
              </a:rPr>
              <a:t>paciente</a:t>
            </a:r>
            <a:endParaRPr lang="en-US" dirty="0">
              <a:latin typeface="Comic Sans MS"/>
              <a:cs typeface="Comic Sans MS"/>
            </a:endParaRPr>
          </a:p>
        </p:txBody>
      </p:sp>
    </p:spTree>
    <p:extLst>
      <p:ext uri="{BB962C8B-B14F-4D97-AF65-F5344CB8AC3E}">
        <p14:creationId xmlns:p14="http://schemas.microsoft.com/office/powerpoint/2010/main" val="238334948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err="1" smtClean="0"/>
              <a:t>Consecuencias</a:t>
            </a:r>
            <a:r>
              <a:rPr lang="en-US" sz="2800" dirty="0" smtClean="0"/>
              <a:t> de </a:t>
            </a:r>
            <a:r>
              <a:rPr lang="en-US" sz="2800" dirty="0" err="1" smtClean="0"/>
              <a:t>las</a:t>
            </a:r>
            <a:r>
              <a:rPr lang="en-US" sz="2800" dirty="0" smtClean="0"/>
              <a:t> </a:t>
            </a:r>
            <a:r>
              <a:rPr lang="en-US" sz="2800" dirty="0" err="1" smtClean="0"/>
              <a:t>Mtx</a:t>
            </a:r>
            <a:r>
              <a:rPr lang="en-US" sz="2800" dirty="0" smtClean="0"/>
              <a:t> </a:t>
            </a:r>
            <a:r>
              <a:rPr lang="en-US" sz="2800" dirty="0" err="1" smtClean="0"/>
              <a:t>óseas</a:t>
            </a:r>
            <a:endParaRPr lang="en-US" sz="2800" dirty="0"/>
          </a:p>
        </p:txBody>
      </p:sp>
      <p:sp>
        <p:nvSpPr>
          <p:cNvPr id="7" name="4 Elipse"/>
          <p:cNvSpPr/>
          <p:nvPr/>
        </p:nvSpPr>
        <p:spPr>
          <a:xfrm>
            <a:off x="94920" y="3267240"/>
            <a:ext cx="2362200" cy="990600"/>
          </a:xfrm>
          <a:prstGeom prst="ellipse">
            <a:avLst/>
          </a:prstGeom>
          <a:ln/>
        </p:spPr>
        <p:style>
          <a:lnRef idx="2">
            <a:schemeClr val="dk1"/>
          </a:lnRef>
          <a:fillRef idx="1">
            <a:schemeClr val="lt1"/>
          </a:fillRef>
          <a:effectRef idx="0">
            <a:schemeClr val="dk1"/>
          </a:effectRef>
          <a:fontRef idx="minor">
            <a:schemeClr val="dk1"/>
          </a:fontRef>
        </p:style>
        <p:txBody>
          <a:bodyPr anchor="ctr"/>
          <a:lstStyle/>
          <a:p>
            <a:pPr algn="ctr">
              <a:defRPr/>
            </a:pPr>
            <a:r>
              <a:rPr lang="es-ES" b="1" dirty="0" err="1" smtClean="0">
                <a:solidFill>
                  <a:schemeClr val="tx1"/>
                </a:solidFill>
                <a:latin typeface="Comic Sans MS"/>
                <a:cs typeface="Comic Sans MS"/>
              </a:rPr>
              <a:t>Mtx</a:t>
            </a:r>
            <a:r>
              <a:rPr lang="es-ES" b="1" dirty="0" smtClean="0">
                <a:solidFill>
                  <a:schemeClr val="tx1"/>
                </a:solidFill>
                <a:latin typeface="Comic Sans MS"/>
                <a:cs typeface="Comic Sans MS"/>
              </a:rPr>
              <a:t> </a:t>
            </a:r>
            <a:r>
              <a:rPr lang="es-ES" b="1" dirty="0">
                <a:solidFill>
                  <a:schemeClr val="tx1"/>
                </a:solidFill>
                <a:latin typeface="Comic Sans MS"/>
                <a:cs typeface="Comic Sans MS"/>
              </a:rPr>
              <a:t>OSEAS</a:t>
            </a:r>
          </a:p>
        </p:txBody>
      </p:sp>
      <p:sp>
        <p:nvSpPr>
          <p:cNvPr id="8" name="5 Elipse"/>
          <p:cNvSpPr/>
          <p:nvPr/>
        </p:nvSpPr>
        <p:spPr>
          <a:xfrm>
            <a:off x="3216456" y="3847891"/>
            <a:ext cx="2819400" cy="990600"/>
          </a:xfrm>
          <a:prstGeom prst="ellipse">
            <a:avLst/>
          </a:prstGeom>
          <a:ln/>
        </p:spPr>
        <p:style>
          <a:lnRef idx="1">
            <a:schemeClr val="dk1"/>
          </a:lnRef>
          <a:fillRef idx="2">
            <a:schemeClr val="dk1"/>
          </a:fillRef>
          <a:effectRef idx="1">
            <a:schemeClr val="dk1"/>
          </a:effectRef>
          <a:fontRef idx="minor">
            <a:schemeClr val="dk1"/>
          </a:fontRef>
        </p:style>
        <p:txBody>
          <a:bodyPr anchor="ctr"/>
          <a:lstStyle/>
          <a:p>
            <a:pPr algn="ctr">
              <a:defRPr/>
            </a:pPr>
            <a:r>
              <a:rPr lang="es-ES" sz="1600" b="1" dirty="0">
                <a:latin typeface="Comic Sans MS"/>
                <a:cs typeface="Comic Sans MS"/>
              </a:rPr>
              <a:t>HIPERCALCEMIA</a:t>
            </a:r>
          </a:p>
        </p:txBody>
      </p:sp>
      <p:sp>
        <p:nvSpPr>
          <p:cNvPr id="9" name="6 Elipse"/>
          <p:cNvSpPr/>
          <p:nvPr/>
        </p:nvSpPr>
        <p:spPr>
          <a:xfrm>
            <a:off x="3368856" y="2628691"/>
            <a:ext cx="2362200" cy="990600"/>
          </a:xfrm>
          <a:prstGeom prst="ellipse">
            <a:avLst/>
          </a:prstGeom>
          <a:ln/>
        </p:spPr>
        <p:style>
          <a:lnRef idx="1">
            <a:schemeClr val="dk1"/>
          </a:lnRef>
          <a:fillRef idx="2">
            <a:schemeClr val="dk1"/>
          </a:fillRef>
          <a:effectRef idx="1">
            <a:schemeClr val="dk1"/>
          </a:effectRef>
          <a:fontRef idx="minor">
            <a:schemeClr val="dk1"/>
          </a:fontRef>
        </p:style>
        <p:txBody>
          <a:bodyPr anchor="ctr"/>
          <a:lstStyle/>
          <a:p>
            <a:pPr algn="ctr">
              <a:defRPr/>
            </a:pPr>
            <a:r>
              <a:rPr lang="es-ES" sz="1600" b="1" dirty="0">
                <a:latin typeface="Comic Sans MS"/>
                <a:cs typeface="Comic Sans MS"/>
              </a:rPr>
              <a:t>COMPRESION</a:t>
            </a:r>
          </a:p>
          <a:p>
            <a:pPr algn="ctr">
              <a:defRPr/>
            </a:pPr>
            <a:r>
              <a:rPr lang="es-ES" sz="1600" b="1" dirty="0">
                <a:latin typeface="Comic Sans MS"/>
                <a:cs typeface="Comic Sans MS"/>
              </a:rPr>
              <a:t>MEDULAR</a:t>
            </a:r>
          </a:p>
        </p:txBody>
      </p:sp>
      <p:sp>
        <p:nvSpPr>
          <p:cNvPr id="10" name="7 Elipse"/>
          <p:cNvSpPr/>
          <p:nvPr/>
        </p:nvSpPr>
        <p:spPr>
          <a:xfrm>
            <a:off x="2683056" y="5067091"/>
            <a:ext cx="2133600" cy="990600"/>
          </a:xfrm>
          <a:prstGeom prst="ellipse">
            <a:avLst/>
          </a:prstGeom>
          <a:ln/>
        </p:spPr>
        <p:style>
          <a:lnRef idx="1">
            <a:schemeClr val="dk1"/>
          </a:lnRef>
          <a:fillRef idx="2">
            <a:schemeClr val="dk1"/>
          </a:fillRef>
          <a:effectRef idx="1">
            <a:schemeClr val="dk1"/>
          </a:effectRef>
          <a:fontRef idx="minor">
            <a:schemeClr val="dk1"/>
          </a:fontRef>
        </p:style>
        <p:txBody>
          <a:bodyPr anchor="ctr"/>
          <a:lstStyle/>
          <a:p>
            <a:pPr algn="ctr">
              <a:defRPr/>
            </a:pPr>
            <a:r>
              <a:rPr lang="es-ES" sz="1600" b="1" dirty="0">
                <a:latin typeface="Comic Sans MS"/>
                <a:cs typeface="Comic Sans MS"/>
              </a:rPr>
              <a:t>FRACTURAS</a:t>
            </a:r>
          </a:p>
        </p:txBody>
      </p:sp>
      <p:sp>
        <p:nvSpPr>
          <p:cNvPr id="11" name="8 Elipse"/>
          <p:cNvSpPr/>
          <p:nvPr/>
        </p:nvSpPr>
        <p:spPr>
          <a:xfrm>
            <a:off x="2606856" y="1485691"/>
            <a:ext cx="2057400" cy="990600"/>
          </a:xfrm>
          <a:prstGeom prst="ellipse">
            <a:avLst/>
          </a:prstGeom>
          <a:ln/>
        </p:spPr>
        <p:style>
          <a:lnRef idx="1">
            <a:schemeClr val="dk1"/>
          </a:lnRef>
          <a:fillRef idx="2">
            <a:schemeClr val="dk1"/>
          </a:fillRef>
          <a:effectRef idx="1">
            <a:schemeClr val="dk1"/>
          </a:effectRef>
          <a:fontRef idx="minor">
            <a:schemeClr val="dk1"/>
          </a:fontRef>
        </p:style>
        <p:txBody>
          <a:bodyPr anchor="ctr"/>
          <a:lstStyle/>
          <a:p>
            <a:pPr algn="ctr">
              <a:defRPr/>
            </a:pPr>
            <a:r>
              <a:rPr lang="es-ES" b="1" dirty="0">
                <a:latin typeface="Comic Sans MS"/>
                <a:cs typeface="Comic Sans MS"/>
              </a:rPr>
              <a:t>DOLOR</a:t>
            </a:r>
          </a:p>
        </p:txBody>
      </p:sp>
      <p:sp>
        <p:nvSpPr>
          <p:cNvPr id="12" name="9 Flecha derecha"/>
          <p:cNvSpPr/>
          <p:nvPr/>
        </p:nvSpPr>
        <p:spPr>
          <a:xfrm rot="18755357">
            <a:off x="2055994" y="2690604"/>
            <a:ext cx="1035050" cy="381000"/>
          </a:xfrm>
          <a:prstGeom prst="rightArrow">
            <a:avLst/>
          </a:prstGeom>
          <a:ln/>
        </p:spPr>
        <p:style>
          <a:lnRef idx="1">
            <a:schemeClr val="dk1"/>
          </a:lnRef>
          <a:fillRef idx="2">
            <a:schemeClr val="dk1"/>
          </a:fillRef>
          <a:effectRef idx="1">
            <a:schemeClr val="dk1"/>
          </a:effectRef>
          <a:fontRef idx="minor">
            <a:schemeClr val="dk1"/>
          </a:fontRef>
        </p:style>
        <p:txBody>
          <a:bodyPr anchor="ctr"/>
          <a:lstStyle/>
          <a:p>
            <a:pPr algn="ctr">
              <a:defRPr/>
            </a:pPr>
            <a:endParaRPr lang="es-ES">
              <a:latin typeface="Comic Sans MS"/>
              <a:cs typeface="Comic Sans MS"/>
            </a:endParaRPr>
          </a:p>
        </p:txBody>
      </p:sp>
      <p:sp>
        <p:nvSpPr>
          <p:cNvPr id="13" name="10 Flecha derecha"/>
          <p:cNvSpPr/>
          <p:nvPr/>
        </p:nvSpPr>
        <p:spPr>
          <a:xfrm rot="20624508">
            <a:off x="2495731" y="3163679"/>
            <a:ext cx="609600" cy="381000"/>
          </a:xfrm>
          <a:prstGeom prst="rightArrow">
            <a:avLst/>
          </a:prstGeom>
          <a:ln/>
        </p:spPr>
        <p:style>
          <a:lnRef idx="1">
            <a:schemeClr val="dk1"/>
          </a:lnRef>
          <a:fillRef idx="2">
            <a:schemeClr val="dk1"/>
          </a:fillRef>
          <a:effectRef idx="1">
            <a:schemeClr val="dk1"/>
          </a:effectRef>
          <a:fontRef idx="minor">
            <a:schemeClr val="dk1"/>
          </a:fontRef>
        </p:style>
        <p:txBody>
          <a:bodyPr anchor="ctr"/>
          <a:lstStyle/>
          <a:p>
            <a:pPr algn="ctr">
              <a:defRPr/>
            </a:pPr>
            <a:endParaRPr lang="es-ES">
              <a:latin typeface="Comic Sans MS"/>
              <a:cs typeface="Comic Sans MS"/>
            </a:endParaRPr>
          </a:p>
        </p:txBody>
      </p:sp>
      <p:sp>
        <p:nvSpPr>
          <p:cNvPr id="14" name="11 Flecha derecha"/>
          <p:cNvSpPr/>
          <p:nvPr/>
        </p:nvSpPr>
        <p:spPr>
          <a:xfrm rot="1737712">
            <a:off x="2530656" y="3847891"/>
            <a:ext cx="609600" cy="381000"/>
          </a:xfrm>
          <a:prstGeom prst="rightArrow">
            <a:avLst/>
          </a:prstGeom>
          <a:ln/>
        </p:spPr>
        <p:style>
          <a:lnRef idx="1">
            <a:schemeClr val="dk1"/>
          </a:lnRef>
          <a:fillRef idx="2">
            <a:schemeClr val="dk1"/>
          </a:fillRef>
          <a:effectRef idx="1">
            <a:schemeClr val="dk1"/>
          </a:effectRef>
          <a:fontRef idx="minor">
            <a:schemeClr val="dk1"/>
          </a:fontRef>
        </p:style>
        <p:txBody>
          <a:bodyPr anchor="ctr"/>
          <a:lstStyle/>
          <a:p>
            <a:pPr algn="ctr">
              <a:defRPr/>
            </a:pPr>
            <a:endParaRPr lang="es-ES">
              <a:latin typeface="Comic Sans MS"/>
              <a:cs typeface="Comic Sans MS"/>
            </a:endParaRPr>
          </a:p>
        </p:txBody>
      </p:sp>
      <p:sp>
        <p:nvSpPr>
          <p:cNvPr id="15" name="12 Flecha derecha"/>
          <p:cNvSpPr/>
          <p:nvPr/>
        </p:nvSpPr>
        <p:spPr>
          <a:xfrm rot="3279212">
            <a:off x="1877400" y="4458285"/>
            <a:ext cx="944562" cy="381000"/>
          </a:xfrm>
          <a:prstGeom prst="rightArrow">
            <a:avLst/>
          </a:prstGeom>
          <a:ln/>
        </p:spPr>
        <p:style>
          <a:lnRef idx="1">
            <a:schemeClr val="dk1"/>
          </a:lnRef>
          <a:fillRef idx="2">
            <a:schemeClr val="dk1"/>
          </a:fillRef>
          <a:effectRef idx="1">
            <a:schemeClr val="dk1"/>
          </a:effectRef>
          <a:fontRef idx="minor">
            <a:schemeClr val="dk1"/>
          </a:fontRef>
        </p:style>
        <p:txBody>
          <a:bodyPr anchor="ctr"/>
          <a:lstStyle/>
          <a:p>
            <a:pPr algn="ctr">
              <a:defRPr/>
            </a:pPr>
            <a:endParaRPr lang="es-ES">
              <a:latin typeface="Comic Sans MS"/>
              <a:cs typeface="Comic Sans MS"/>
            </a:endParaRPr>
          </a:p>
        </p:txBody>
      </p:sp>
      <p:sp>
        <p:nvSpPr>
          <p:cNvPr id="16" name="13 Elipse"/>
          <p:cNvSpPr/>
          <p:nvPr/>
        </p:nvSpPr>
        <p:spPr>
          <a:xfrm>
            <a:off x="4816656" y="1058784"/>
            <a:ext cx="2687040" cy="990600"/>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s-ES" b="1" dirty="0">
                <a:latin typeface="Comic Sans MS"/>
                <a:cs typeface="Comic Sans MS"/>
              </a:rPr>
              <a:t>PERDIDA DE </a:t>
            </a:r>
            <a:r>
              <a:rPr lang="es-ES" b="1" dirty="0" smtClean="0">
                <a:latin typeface="Comic Sans MS"/>
                <a:cs typeface="Comic Sans MS"/>
              </a:rPr>
              <a:t>AUTONOMIA</a:t>
            </a:r>
            <a:endParaRPr lang="es-ES" b="1" dirty="0">
              <a:latin typeface="Comic Sans MS"/>
              <a:cs typeface="Comic Sans MS"/>
            </a:endParaRPr>
          </a:p>
        </p:txBody>
      </p:sp>
      <p:sp>
        <p:nvSpPr>
          <p:cNvPr id="17" name="14 Elipse"/>
          <p:cNvSpPr/>
          <p:nvPr/>
        </p:nvSpPr>
        <p:spPr>
          <a:xfrm>
            <a:off x="5731056" y="2169696"/>
            <a:ext cx="3050664" cy="990600"/>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s-ES" sz="1600" b="1" dirty="0">
                <a:latin typeface="Comic Sans MS"/>
                <a:cs typeface="Comic Sans MS"/>
              </a:rPr>
              <a:t>INCREMENTO DE COSTO SANITARIO</a:t>
            </a:r>
          </a:p>
        </p:txBody>
      </p:sp>
      <p:sp>
        <p:nvSpPr>
          <p:cNvPr id="18" name="15 Elipse"/>
          <p:cNvSpPr/>
          <p:nvPr/>
        </p:nvSpPr>
        <p:spPr>
          <a:xfrm>
            <a:off x="4971720" y="5410200"/>
            <a:ext cx="3200400" cy="990600"/>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s-ES" b="1" dirty="0">
                <a:latin typeface="Comic Sans MS"/>
                <a:cs typeface="Comic Sans MS"/>
              </a:rPr>
              <a:t>REDUCCION DE SUPERVIVENCIA</a:t>
            </a:r>
          </a:p>
        </p:txBody>
      </p:sp>
      <p:sp>
        <p:nvSpPr>
          <p:cNvPr id="19" name="16 Elipse"/>
          <p:cNvSpPr/>
          <p:nvPr/>
        </p:nvSpPr>
        <p:spPr>
          <a:xfrm>
            <a:off x="6267120" y="3276600"/>
            <a:ext cx="2514600" cy="990600"/>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s-ES" b="1" dirty="0">
                <a:latin typeface="Comic Sans MS"/>
                <a:cs typeface="Comic Sans MS"/>
              </a:rPr>
              <a:t>CIRUGIA</a:t>
            </a:r>
          </a:p>
        </p:txBody>
      </p:sp>
      <p:sp>
        <p:nvSpPr>
          <p:cNvPr id="20" name="17 Elipse"/>
          <p:cNvSpPr/>
          <p:nvPr/>
        </p:nvSpPr>
        <p:spPr>
          <a:xfrm>
            <a:off x="5891472" y="4491802"/>
            <a:ext cx="2864848" cy="842197"/>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s-ES" b="1" dirty="0">
                <a:latin typeface="Comic Sans MS"/>
                <a:cs typeface="Comic Sans MS"/>
              </a:rPr>
              <a:t>RADIOTERAPIA</a:t>
            </a:r>
          </a:p>
        </p:txBody>
      </p:sp>
    </p:spTree>
    <p:extLst>
      <p:ext uri="{BB962C8B-B14F-4D97-AF65-F5344CB8AC3E}">
        <p14:creationId xmlns:p14="http://schemas.microsoft.com/office/powerpoint/2010/main" val="27839757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vertical)">
                                      <p:cBhvr>
                                        <p:cTn id="7" dur="500"/>
                                        <p:tgtEl>
                                          <p:spTgt spid="8"/>
                                        </p:tgtEl>
                                      </p:cBhvr>
                                    </p:animEffect>
                                  </p:childTnLst>
                                </p:cTn>
                              </p:par>
                              <p:par>
                                <p:cTn id="8" presetID="3" presetClass="entr" presetSubtype="5"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vertical)">
                                      <p:cBhvr>
                                        <p:cTn id="10" dur="500"/>
                                        <p:tgtEl>
                                          <p:spTgt spid="9"/>
                                        </p:tgtEl>
                                      </p:cBhvr>
                                    </p:animEffect>
                                  </p:childTnLst>
                                </p:cTn>
                              </p:par>
                              <p:par>
                                <p:cTn id="11" presetID="3" presetClass="entr" presetSubtype="5"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vertical)">
                                      <p:cBhvr>
                                        <p:cTn id="13" dur="500"/>
                                        <p:tgtEl>
                                          <p:spTgt spid="10"/>
                                        </p:tgtEl>
                                      </p:cBhvr>
                                    </p:animEffect>
                                  </p:childTnLst>
                                </p:cTn>
                              </p:par>
                              <p:par>
                                <p:cTn id="14" presetID="3" presetClass="entr" presetSubtype="5"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linds(vertical)">
                                      <p:cBhvr>
                                        <p:cTn id="16" dur="500"/>
                                        <p:tgtEl>
                                          <p:spTgt spid="11"/>
                                        </p:tgtEl>
                                      </p:cBhvr>
                                    </p:animEffect>
                                  </p:childTnLst>
                                </p:cTn>
                              </p:par>
                              <p:par>
                                <p:cTn id="17" presetID="3" presetClass="entr" presetSubtype="5"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linds(vertical)">
                                      <p:cBhvr>
                                        <p:cTn id="19" dur="500"/>
                                        <p:tgtEl>
                                          <p:spTgt spid="12"/>
                                        </p:tgtEl>
                                      </p:cBhvr>
                                    </p:animEffect>
                                  </p:childTnLst>
                                </p:cTn>
                              </p:par>
                              <p:par>
                                <p:cTn id="20" presetID="3" presetClass="entr" presetSubtype="5"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vertical)">
                                      <p:cBhvr>
                                        <p:cTn id="22" dur="500"/>
                                        <p:tgtEl>
                                          <p:spTgt spid="13"/>
                                        </p:tgtEl>
                                      </p:cBhvr>
                                    </p:animEffect>
                                  </p:childTnLst>
                                </p:cTn>
                              </p:par>
                              <p:par>
                                <p:cTn id="23" presetID="3" presetClass="entr" presetSubtype="5"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linds(vertical)">
                                      <p:cBhvr>
                                        <p:cTn id="25" dur="500"/>
                                        <p:tgtEl>
                                          <p:spTgt spid="14"/>
                                        </p:tgtEl>
                                      </p:cBhvr>
                                    </p:animEffect>
                                  </p:childTnLst>
                                </p:cTn>
                              </p:par>
                              <p:par>
                                <p:cTn id="26" presetID="3" presetClass="entr" presetSubtype="5"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linds(vertical)">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dissolve">
                                      <p:cBhvr>
                                        <p:cTn id="33" dur="500"/>
                                        <p:tgtEl>
                                          <p:spTgt spid="19"/>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dissolve">
                                      <p:cBhvr>
                                        <p:cTn id="36" dur="500"/>
                                        <p:tgtEl>
                                          <p:spTgt spid="16"/>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dissolve">
                                      <p:cBhvr>
                                        <p:cTn id="39" dur="500"/>
                                        <p:tgtEl>
                                          <p:spTgt spid="17"/>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dissolve">
                                      <p:cBhvr>
                                        <p:cTn id="42" dur="500"/>
                                        <p:tgtEl>
                                          <p:spTgt spid="20"/>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dissolve">
                                      <p:cBhvr>
                                        <p:cTn id="4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dirty="0" err="1" smtClean="0">
                <a:solidFill>
                  <a:schemeClr val="accent2">
                    <a:lumMod val="75000"/>
                  </a:schemeClr>
                </a:solidFill>
              </a:rPr>
              <a:t>Tratamiento</a:t>
            </a:r>
            <a:r>
              <a:rPr lang="en-US" sz="2800" dirty="0" smtClean="0">
                <a:solidFill>
                  <a:schemeClr val="accent2">
                    <a:lumMod val="75000"/>
                  </a:schemeClr>
                </a:solidFill>
              </a:rPr>
              <a:t> </a:t>
            </a:r>
            <a:r>
              <a:rPr lang="en-US" sz="2800" dirty="0" err="1" smtClean="0">
                <a:solidFill>
                  <a:schemeClr val="accent2">
                    <a:lumMod val="75000"/>
                  </a:schemeClr>
                </a:solidFill>
              </a:rPr>
              <a:t>médico</a:t>
            </a:r>
            <a:r>
              <a:rPr lang="en-US" sz="2800" dirty="0" smtClean="0">
                <a:solidFill>
                  <a:schemeClr val="accent2">
                    <a:lumMod val="75000"/>
                  </a:schemeClr>
                </a:solidFill>
              </a:rPr>
              <a:t> de </a:t>
            </a:r>
            <a:r>
              <a:rPr lang="en-US" sz="2800" dirty="0" err="1">
                <a:solidFill>
                  <a:schemeClr val="accent2">
                    <a:lumMod val="75000"/>
                  </a:schemeClr>
                </a:solidFill>
              </a:rPr>
              <a:t>las</a:t>
            </a:r>
            <a:r>
              <a:rPr lang="en-US" sz="2800" dirty="0">
                <a:solidFill>
                  <a:schemeClr val="accent2">
                    <a:lumMod val="75000"/>
                  </a:schemeClr>
                </a:solidFill>
              </a:rPr>
              <a:t> </a:t>
            </a:r>
            <a:r>
              <a:rPr lang="en-US" sz="2800" dirty="0" err="1">
                <a:solidFill>
                  <a:schemeClr val="accent2">
                    <a:lumMod val="75000"/>
                  </a:schemeClr>
                </a:solidFill>
              </a:rPr>
              <a:t>Mtx</a:t>
            </a:r>
            <a:r>
              <a:rPr lang="en-US" sz="2800" dirty="0">
                <a:solidFill>
                  <a:schemeClr val="accent2">
                    <a:lumMod val="75000"/>
                  </a:schemeClr>
                </a:solidFill>
              </a:rPr>
              <a:t> </a:t>
            </a:r>
            <a:r>
              <a:rPr lang="en-US" sz="2800" dirty="0" err="1">
                <a:solidFill>
                  <a:schemeClr val="accent2">
                    <a:lumMod val="75000"/>
                  </a:schemeClr>
                </a:solidFill>
              </a:rPr>
              <a:t>óseas</a:t>
            </a:r>
            <a:endParaRPr lang="en-US" sz="2800" dirty="0">
              <a:solidFill>
                <a:schemeClr val="accent2">
                  <a:lumMod val="75000"/>
                </a:schemeClr>
              </a:solidFill>
            </a:endParaRPr>
          </a:p>
        </p:txBody>
      </p:sp>
      <p:sp>
        <p:nvSpPr>
          <p:cNvPr id="6" name="Content Placeholder 3"/>
          <p:cNvSpPr>
            <a:spLocks noGrp="1"/>
          </p:cNvSpPr>
          <p:nvPr>
            <p:ph idx="1"/>
          </p:nvPr>
        </p:nvSpPr>
        <p:spPr>
          <a:xfrm>
            <a:off x="457200" y="1661816"/>
            <a:ext cx="8229600" cy="4752849"/>
          </a:xfrm>
        </p:spPr>
        <p:txBody>
          <a:bodyPr rtlCol="0">
            <a:normAutofit/>
          </a:bodyPr>
          <a:lstStyle/>
          <a:p>
            <a:pPr eaLnBrk="1" fontAlgn="auto" hangingPunct="1">
              <a:spcBef>
                <a:spcPts val="0"/>
              </a:spcBef>
              <a:spcAft>
                <a:spcPts val="600"/>
              </a:spcAft>
              <a:buClr>
                <a:schemeClr val="accent2"/>
              </a:buClr>
              <a:buFont typeface="Arial"/>
              <a:buChar char="•"/>
              <a:defRPr/>
            </a:pPr>
            <a:r>
              <a:rPr lang="en-US" dirty="0" smtClean="0">
                <a:latin typeface="Wingdings"/>
                <a:ea typeface="Wingdings"/>
                <a:cs typeface="Wingdings"/>
                <a:sym typeface="Wingdings"/>
              </a:rPr>
              <a:t></a:t>
            </a:r>
            <a:r>
              <a:rPr lang="en-US" dirty="0">
                <a:sym typeface="Wingdings"/>
              </a:rPr>
              <a:t> </a:t>
            </a:r>
            <a:r>
              <a:rPr lang="en-US" dirty="0" err="1" smtClean="0">
                <a:ea typeface="+mn-ea"/>
              </a:rPr>
              <a:t>Eventos</a:t>
            </a:r>
            <a:r>
              <a:rPr lang="en-US" dirty="0" smtClean="0">
                <a:ea typeface="+mn-ea"/>
              </a:rPr>
              <a:t> </a:t>
            </a:r>
            <a:r>
              <a:rPr lang="en-US" dirty="0" err="1" smtClean="0">
                <a:ea typeface="+mn-ea"/>
              </a:rPr>
              <a:t>relacionados</a:t>
            </a:r>
            <a:r>
              <a:rPr lang="en-US" dirty="0" smtClean="0">
                <a:ea typeface="+mn-ea"/>
              </a:rPr>
              <a:t> con el </a:t>
            </a:r>
            <a:r>
              <a:rPr lang="en-US" dirty="0" err="1" smtClean="0">
                <a:ea typeface="+mn-ea"/>
              </a:rPr>
              <a:t>esqueleto</a:t>
            </a:r>
            <a:r>
              <a:rPr lang="en-US" dirty="0" smtClean="0">
                <a:ea typeface="+mn-ea"/>
              </a:rPr>
              <a:t> (EREs): </a:t>
            </a:r>
          </a:p>
          <a:p>
            <a:pPr lvl="1" eaLnBrk="1" fontAlgn="auto" hangingPunct="1">
              <a:spcBef>
                <a:spcPts val="0"/>
              </a:spcBef>
              <a:spcAft>
                <a:spcPts val="600"/>
              </a:spcAft>
              <a:buClr>
                <a:schemeClr val="accent2"/>
              </a:buClr>
              <a:buFont typeface="Lucida Grande"/>
              <a:buChar char="-"/>
              <a:defRPr/>
            </a:pPr>
            <a:r>
              <a:rPr lang="en-US" sz="2000" dirty="0" err="1" smtClean="0">
                <a:ea typeface="+mn-ea"/>
              </a:rPr>
              <a:t>Fractura</a:t>
            </a:r>
            <a:r>
              <a:rPr lang="en-US" sz="2000" dirty="0" smtClean="0">
                <a:ea typeface="+mn-ea"/>
              </a:rPr>
              <a:t> </a:t>
            </a:r>
            <a:r>
              <a:rPr lang="en-US" sz="2000" dirty="0" err="1" smtClean="0">
                <a:ea typeface="+mn-ea"/>
              </a:rPr>
              <a:t>patológica</a:t>
            </a:r>
            <a:r>
              <a:rPr lang="en-US" sz="2000" dirty="0" smtClean="0">
                <a:ea typeface="+mn-ea"/>
              </a:rPr>
              <a:t>***</a:t>
            </a:r>
          </a:p>
          <a:p>
            <a:pPr lvl="1" eaLnBrk="1" fontAlgn="auto" hangingPunct="1">
              <a:spcBef>
                <a:spcPts val="0"/>
              </a:spcBef>
              <a:spcAft>
                <a:spcPts val="600"/>
              </a:spcAft>
              <a:buClr>
                <a:schemeClr val="accent2"/>
              </a:buClr>
              <a:buFont typeface="Lucida Grande"/>
              <a:buChar char="-"/>
              <a:defRPr/>
            </a:pPr>
            <a:r>
              <a:rPr lang="en-US" sz="2000" dirty="0" err="1" smtClean="0">
                <a:ea typeface="+mn-ea"/>
              </a:rPr>
              <a:t>Necesidad</a:t>
            </a:r>
            <a:r>
              <a:rPr lang="en-US" sz="2000" dirty="0" smtClean="0">
                <a:ea typeface="+mn-ea"/>
              </a:rPr>
              <a:t> de RDT </a:t>
            </a:r>
            <a:r>
              <a:rPr lang="en-US" sz="2000" dirty="0" err="1" smtClean="0">
                <a:ea typeface="+mn-ea"/>
              </a:rPr>
              <a:t>ósea</a:t>
            </a:r>
            <a:endParaRPr lang="en-US" sz="2000" dirty="0" smtClean="0">
              <a:ea typeface="+mn-ea"/>
            </a:endParaRPr>
          </a:p>
          <a:p>
            <a:pPr lvl="1" eaLnBrk="1" fontAlgn="auto" hangingPunct="1">
              <a:spcBef>
                <a:spcPts val="0"/>
              </a:spcBef>
              <a:spcAft>
                <a:spcPts val="600"/>
              </a:spcAft>
              <a:buClr>
                <a:schemeClr val="accent2"/>
              </a:buClr>
              <a:buFont typeface="Lucida Grande"/>
              <a:buChar char="-"/>
              <a:defRPr/>
            </a:pPr>
            <a:r>
              <a:rPr lang="en-US" sz="2000" dirty="0" err="1" smtClean="0">
                <a:ea typeface="+mn-ea"/>
              </a:rPr>
              <a:t>Necesidad</a:t>
            </a:r>
            <a:r>
              <a:rPr lang="en-US" sz="2000" dirty="0" smtClean="0">
                <a:ea typeface="+mn-ea"/>
              </a:rPr>
              <a:t> de </a:t>
            </a:r>
            <a:r>
              <a:rPr lang="en-US" sz="2000" dirty="0" err="1" smtClean="0">
                <a:ea typeface="+mn-ea"/>
              </a:rPr>
              <a:t>cirugía</a:t>
            </a:r>
            <a:r>
              <a:rPr lang="en-US" sz="2000" dirty="0" smtClean="0">
                <a:ea typeface="+mn-ea"/>
              </a:rPr>
              <a:t> </a:t>
            </a:r>
            <a:r>
              <a:rPr lang="en-US" sz="2000" dirty="0" err="1" smtClean="0">
                <a:ea typeface="+mn-ea"/>
              </a:rPr>
              <a:t>ortopédica</a:t>
            </a:r>
            <a:endParaRPr lang="en-US" sz="2000" dirty="0" smtClean="0">
              <a:ea typeface="+mn-ea"/>
            </a:endParaRPr>
          </a:p>
          <a:p>
            <a:pPr lvl="1" eaLnBrk="1" fontAlgn="auto" hangingPunct="1">
              <a:spcBef>
                <a:spcPts val="0"/>
              </a:spcBef>
              <a:spcAft>
                <a:spcPts val="600"/>
              </a:spcAft>
              <a:buClr>
                <a:schemeClr val="accent2"/>
              </a:buClr>
              <a:buFont typeface="Lucida Grande"/>
              <a:buChar char="-"/>
              <a:defRPr/>
            </a:pPr>
            <a:r>
              <a:rPr lang="en-US" sz="2000" dirty="0" err="1" smtClean="0">
                <a:ea typeface="+mn-ea"/>
              </a:rPr>
              <a:t>Compresión</a:t>
            </a:r>
            <a:r>
              <a:rPr lang="en-US" sz="2000" dirty="0" smtClean="0">
                <a:ea typeface="+mn-ea"/>
              </a:rPr>
              <a:t> </a:t>
            </a:r>
            <a:r>
              <a:rPr lang="en-US" sz="2000" dirty="0" err="1" smtClean="0">
                <a:ea typeface="+mn-ea"/>
              </a:rPr>
              <a:t>medular</a:t>
            </a:r>
            <a:endParaRPr lang="en-US" sz="2000" dirty="0" smtClean="0">
              <a:ea typeface="+mn-ea"/>
            </a:endParaRPr>
          </a:p>
          <a:p>
            <a:pPr lvl="1" eaLnBrk="1" fontAlgn="auto" hangingPunct="1">
              <a:spcBef>
                <a:spcPts val="0"/>
              </a:spcBef>
              <a:spcAft>
                <a:spcPts val="600"/>
              </a:spcAft>
              <a:buClr>
                <a:schemeClr val="accent2"/>
              </a:buClr>
              <a:buFont typeface="Lucida Grande"/>
              <a:buChar char="-"/>
              <a:defRPr/>
            </a:pPr>
            <a:r>
              <a:rPr lang="en-US" sz="2000" dirty="0" err="1" smtClean="0">
                <a:ea typeface="+mn-ea"/>
              </a:rPr>
              <a:t>Hipercalcemia</a:t>
            </a:r>
            <a:r>
              <a:rPr lang="en-US" sz="2000" dirty="0" smtClean="0">
                <a:ea typeface="+mn-ea"/>
              </a:rPr>
              <a:t> (</a:t>
            </a:r>
            <a:r>
              <a:rPr lang="en-US" sz="2000" dirty="0" err="1" smtClean="0">
                <a:ea typeface="+mn-ea"/>
              </a:rPr>
              <a:t>av</a:t>
            </a:r>
            <a:r>
              <a:rPr lang="en-US" sz="2000" dirty="0" smtClean="0">
                <a:ea typeface="+mn-ea"/>
              </a:rPr>
              <a:t> </a:t>
            </a:r>
            <a:r>
              <a:rPr lang="en-US" sz="2000" dirty="0" err="1" smtClean="0">
                <a:ea typeface="+mn-ea"/>
              </a:rPr>
              <a:t>paraneoplásica</a:t>
            </a:r>
            <a:r>
              <a:rPr lang="en-US" sz="2000" dirty="0">
                <a:ea typeface="+mn-ea"/>
              </a:rPr>
              <a:t> </a:t>
            </a:r>
            <a:r>
              <a:rPr lang="en-US" sz="2000" dirty="0" smtClean="0">
                <a:ea typeface="+mn-ea"/>
              </a:rPr>
              <a:t>sin </a:t>
            </a:r>
            <a:r>
              <a:rPr lang="en-US" sz="2000" dirty="0" err="1" smtClean="0">
                <a:ea typeface="+mn-ea"/>
              </a:rPr>
              <a:t>mtx</a:t>
            </a:r>
            <a:r>
              <a:rPr lang="en-US" sz="2000" dirty="0" smtClean="0">
                <a:ea typeface="+mn-ea"/>
              </a:rPr>
              <a:t> </a:t>
            </a:r>
            <a:r>
              <a:rPr lang="en-US" sz="2000" dirty="0" err="1" smtClean="0">
                <a:ea typeface="+mn-ea"/>
              </a:rPr>
              <a:t>óseas</a:t>
            </a:r>
            <a:r>
              <a:rPr lang="en-US" sz="2000" dirty="0" smtClean="0">
                <a:ea typeface="+mn-ea"/>
              </a:rPr>
              <a:t>)</a:t>
            </a:r>
          </a:p>
          <a:p>
            <a:pPr eaLnBrk="1" fontAlgn="auto" hangingPunct="1">
              <a:spcBef>
                <a:spcPts val="0"/>
              </a:spcBef>
              <a:spcAft>
                <a:spcPts val="600"/>
              </a:spcAft>
              <a:buClr>
                <a:schemeClr val="accent2"/>
              </a:buClr>
              <a:buFont typeface="Arial"/>
              <a:buChar char="•"/>
              <a:defRPr/>
            </a:pPr>
            <a:r>
              <a:rPr lang="en-US" dirty="0" smtClean="0">
                <a:ea typeface="+mn-ea"/>
              </a:rPr>
              <a:t>Control dolor (</a:t>
            </a:r>
            <a:r>
              <a:rPr lang="en-US" dirty="0" err="1" smtClean="0">
                <a:ea typeface="+mn-ea"/>
              </a:rPr>
              <a:t>QoL</a:t>
            </a:r>
            <a:r>
              <a:rPr lang="en-US" dirty="0" smtClean="0">
                <a:ea typeface="+mn-ea"/>
              </a:rPr>
              <a:t>)</a:t>
            </a:r>
          </a:p>
          <a:p>
            <a:pPr eaLnBrk="1" fontAlgn="auto" hangingPunct="1">
              <a:spcBef>
                <a:spcPts val="0"/>
              </a:spcBef>
              <a:spcAft>
                <a:spcPts val="600"/>
              </a:spcAft>
              <a:buClr>
                <a:schemeClr val="accent2"/>
              </a:buClr>
              <a:buFont typeface="Arial"/>
              <a:buChar char="•"/>
              <a:defRPr/>
            </a:pPr>
            <a:r>
              <a:rPr lang="en-US" dirty="0" err="1" smtClean="0">
                <a:ea typeface="+mn-ea"/>
              </a:rPr>
              <a:t>Efecto</a:t>
            </a:r>
            <a:r>
              <a:rPr lang="en-US" dirty="0" smtClean="0">
                <a:ea typeface="+mn-ea"/>
              </a:rPr>
              <a:t> </a:t>
            </a:r>
            <a:r>
              <a:rPr lang="en-US" dirty="0" err="1" smtClean="0">
                <a:ea typeface="+mn-ea"/>
              </a:rPr>
              <a:t>antitumoral</a:t>
            </a:r>
            <a:r>
              <a:rPr lang="en-US" dirty="0" smtClean="0">
                <a:ea typeface="+mn-ea"/>
              </a:rPr>
              <a:t>?</a:t>
            </a:r>
          </a:p>
        </p:txBody>
      </p:sp>
      <p:sp>
        <p:nvSpPr>
          <p:cNvPr id="7" name="Rectangle 6"/>
          <p:cNvSpPr/>
          <p:nvPr/>
        </p:nvSpPr>
        <p:spPr>
          <a:xfrm>
            <a:off x="457200" y="1046603"/>
            <a:ext cx="8229600" cy="3683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ctr" fontAlgn="auto">
              <a:spcBef>
                <a:spcPts val="0"/>
              </a:spcBef>
              <a:spcAft>
                <a:spcPts val="0"/>
              </a:spcAft>
              <a:defRPr/>
            </a:pPr>
            <a:r>
              <a:rPr lang="en-US" dirty="0" err="1" smtClean="0">
                <a:latin typeface="Comic Sans MS"/>
                <a:cs typeface="Comic Sans MS"/>
              </a:rPr>
              <a:t>Objetivos</a:t>
            </a:r>
            <a:r>
              <a:rPr lang="en-US" dirty="0" smtClean="0">
                <a:latin typeface="Comic Sans MS"/>
                <a:cs typeface="Comic Sans MS"/>
              </a:rPr>
              <a:t> </a:t>
            </a:r>
            <a:r>
              <a:rPr lang="en-US" dirty="0">
                <a:latin typeface="Comic Sans MS"/>
                <a:cs typeface="Comic Sans MS"/>
              </a:rPr>
              <a:t>en el </a:t>
            </a:r>
            <a:r>
              <a:rPr lang="en-US" dirty="0" err="1">
                <a:latin typeface="Comic Sans MS"/>
                <a:cs typeface="Comic Sans MS"/>
              </a:rPr>
              <a:t>tratamiento</a:t>
            </a:r>
            <a:r>
              <a:rPr lang="en-US" dirty="0">
                <a:latin typeface="Comic Sans MS"/>
                <a:cs typeface="Comic Sans MS"/>
              </a:rPr>
              <a:t> </a:t>
            </a:r>
            <a:r>
              <a:rPr lang="en-US" dirty="0" err="1" smtClean="0">
                <a:latin typeface="Comic Sans MS"/>
                <a:cs typeface="Comic Sans MS"/>
              </a:rPr>
              <a:t>médico</a:t>
            </a:r>
            <a:r>
              <a:rPr lang="en-US" dirty="0" smtClean="0">
                <a:latin typeface="Comic Sans MS"/>
                <a:cs typeface="Comic Sans MS"/>
              </a:rPr>
              <a:t> de </a:t>
            </a:r>
            <a:r>
              <a:rPr lang="en-US" dirty="0" err="1">
                <a:latin typeface="Comic Sans MS"/>
                <a:cs typeface="Comic Sans MS"/>
              </a:rPr>
              <a:t>las</a:t>
            </a:r>
            <a:r>
              <a:rPr lang="en-US" dirty="0">
                <a:latin typeface="Comic Sans MS"/>
                <a:cs typeface="Comic Sans MS"/>
              </a:rPr>
              <a:t> </a:t>
            </a:r>
            <a:r>
              <a:rPr lang="en-US" dirty="0" err="1">
                <a:latin typeface="Comic Sans MS"/>
                <a:cs typeface="Comic Sans MS"/>
              </a:rPr>
              <a:t>metástasis</a:t>
            </a:r>
            <a:r>
              <a:rPr lang="en-US" dirty="0">
                <a:latin typeface="Comic Sans MS"/>
                <a:cs typeface="Comic Sans MS"/>
              </a:rPr>
              <a:t> </a:t>
            </a:r>
            <a:r>
              <a:rPr lang="en-US" dirty="0" err="1">
                <a:latin typeface="Comic Sans MS"/>
                <a:cs typeface="Comic Sans MS"/>
              </a:rPr>
              <a:t>óseas</a:t>
            </a:r>
            <a:endParaRPr lang="en-US" dirty="0">
              <a:latin typeface="Comic Sans MS"/>
              <a:cs typeface="Comic Sans MS"/>
            </a:endParaRPr>
          </a:p>
        </p:txBody>
      </p:sp>
      <p:sp>
        <p:nvSpPr>
          <p:cNvPr id="8" name="Rectangle 4"/>
          <p:cNvSpPr>
            <a:spLocks noChangeArrowheads="1"/>
          </p:cNvSpPr>
          <p:nvPr/>
        </p:nvSpPr>
        <p:spPr bwMode="auto">
          <a:xfrm>
            <a:off x="0" y="6604000"/>
            <a:ext cx="43329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latin typeface="Comic Sans MS"/>
                <a:cs typeface="Comic Sans MS"/>
              </a:rPr>
              <a:t>Coleman et al Ann Oncol 2014 and Dougall et al BoneKey reports 2014</a:t>
            </a:r>
          </a:p>
        </p:txBody>
      </p:sp>
    </p:spTree>
    <p:extLst>
      <p:ext uri="{BB962C8B-B14F-4D97-AF65-F5344CB8AC3E}">
        <p14:creationId xmlns:p14="http://schemas.microsoft.com/office/powerpoint/2010/main" val="207506139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dirty="0" err="1" smtClean="0">
                <a:solidFill>
                  <a:schemeClr val="accent2">
                    <a:lumMod val="75000"/>
                  </a:schemeClr>
                </a:solidFill>
              </a:rPr>
              <a:t>Tratamiento</a:t>
            </a:r>
            <a:r>
              <a:rPr lang="en-US" sz="2800" dirty="0" smtClean="0">
                <a:solidFill>
                  <a:schemeClr val="accent2">
                    <a:lumMod val="75000"/>
                  </a:schemeClr>
                </a:solidFill>
              </a:rPr>
              <a:t> </a:t>
            </a:r>
            <a:r>
              <a:rPr lang="en-US" sz="2800" dirty="0" err="1" smtClean="0">
                <a:solidFill>
                  <a:schemeClr val="accent2">
                    <a:lumMod val="75000"/>
                  </a:schemeClr>
                </a:solidFill>
              </a:rPr>
              <a:t>médico</a:t>
            </a:r>
            <a:r>
              <a:rPr lang="en-US" sz="2800" dirty="0" smtClean="0">
                <a:solidFill>
                  <a:schemeClr val="accent2">
                    <a:lumMod val="75000"/>
                  </a:schemeClr>
                </a:solidFill>
              </a:rPr>
              <a:t> </a:t>
            </a:r>
            <a:r>
              <a:rPr lang="en-US" sz="2800" dirty="0">
                <a:solidFill>
                  <a:schemeClr val="accent2">
                    <a:lumMod val="75000"/>
                  </a:schemeClr>
                </a:solidFill>
              </a:rPr>
              <a:t>de </a:t>
            </a:r>
            <a:r>
              <a:rPr lang="en-US" sz="2800" dirty="0" err="1">
                <a:solidFill>
                  <a:schemeClr val="accent2">
                    <a:lumMod val="75000"/>
                  </a:schemeClr>
                </a:solidFill>
              </a:rPr>
              <a:t>las</a:t>
            </a:r>
            <a:r>
              <a:rPr lang="en-US" sz="2800" dirty="0">
                <a:solidFill>
                  <a:schemeClr val="accent2">
                    <a:lumMod val="75000"/>
                  </a:schemeClr>
                </a:solidFill>
              </a:rPr>
              <a:t> </a:t>
            </a:r>
            <a:r>
              <a:rPr lang="en-US" sz="2800" dirty="0" err="1">
                <a:solidFill>
                  <a:schemeClr val="accent2">
                    <a:lumMod val="75000"/>
                  </a:schemeClr>
                </a:solidFill>
              </a:rPr>
              <a:t>Mtx</a:t>
            </a:r>
            <a:r>
              <a:rPr lang="en-US" sz="2800" dirty="0">
                <a:solidFill>
                  <a:schemeClr val="accent2">
                    <a:lumMod val="75000"/>
                  </a:schemeClr>
                </a:solidFill>
              </a:rPr>
              <a:t> </a:t>
            </a:r>
            <a:r>
              <a:rPr lang="en-US" sz="2800" dirty="0" err="1">
                <a:solidFill>
                  <a:schemeClr val="accent2">
                    <a:lumMod val="75000"/>
                  </a:schemeClr>
                </a:solidFill>
              </a:rPr>
              <a:t>óseas</a:t>
            </a:r>
            <a:endParaRPr lang="en-US" sz="2800" dirty="0">
              <a:solidFill>
                <a:schemeClr val="accent2">
                  <a:lumMod val="75000"/>
                </a:schemeClr>
              </a:solidFill>
            </a:endParaRPr>
          </a:p>
        </p:txBody>
      </p:sp>
      <p:sp>
        <p:nvSpPr>
          <p:cNvPr id="7" name="Rectangle 6"/>
          <p:cNvSpPr/>
          <p:nvPr/>
        </p:nvSpPr>
        <p:spPr>
          <a:xfrm>
            <a:off x="457200" y="1046603"/>
            <a:ext cx="8229600" cy="3683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ctr" fontAlgn="auto">
              <a:spcBef>
                <a:spcPts val="0"/>
              </a:spcBef>
              <a:spcAft>
                <a:spcPts val="0"/>
              </a:spcAft>
              <a:defRPr/>
            </a:pPr>
            <a:r>
              <a:rPr lang="en-US" dirty="0" smtClean="0">
                <a:latin typeface="Comic Sans MS"/>
                <a:cs typeface="Comic Sans MS"/>
              </a:rPr>
              <a:t>Los EREs </a:t>
            </a:r>
            <a:r>
              <a:rPr lang="en-US" dirty="0" err="1" smtClean="0">
                <a:latin typeface="Comic Sans MS"/>
                <a:cs typeface="Comic Sans MS"/>
              </a:rPr>
              <a:t>tienen</a:t>
            </a:r>
            <a:r>
              <a:rPr lang="en-US" dirty="0" smtClean="0">
                <a:latin typeface="Comic Sans MS"/>
                <a:cs typeface="Comic Sans MS"/>
              </a:rPr>
              <a:t> </a:t>
            </a:r>
            <a:r>
              <a:rPr lang="en-US" dirty="0" err="1" smtClean="0">
                <a:latin typeface="Comic Sans MS"/>
                <a:cs typeface="Comic Sans MS"/>
              </a:rPr>
              <a:t>asociadas</a:t>
            </a:r>
            <a:r>
              <a:rPr lang="en-US" dirty="0" smtClean="0">
                <a:latin typeface="Comic Sans MS"/>
                <a:cs typeface="Comic Sans MS"/>
              </a:rPr>
              <a:t> </a:t>
            </a:r>
            <a:r>
              <a:rPr lang="en-US" dirty="0" err="1" smtClean="0">
                <a:latin typeface="Comic Sans MS"/>
                <a:cs typeface="Comic Sans MS"/>
              </a:rPr>
              <a:t>importantes</a:t>
            </a:r>
            <a:r>
              <a:rPr lang="en-US" dirty="0" smtClean="0">
                <a:latin typeface="Comic Sans MS"/>
                <a:cs typeface="Comic Sans MS"/>
              </a:rPr>
              <a:t> </a:t>
            </a:r>
            <a:r>
              <a:rPr lang="en-US" dirty="0" err="1" smtClean="0">
                <a:latin typeface="Comic Sans MS"/>
                <a:cs typeface="Comic Sans MS"/>
              </a:rPr>
              <a:t>complicaciones</a:t>
            </a:r>
            <a:endParaRPr lang="en-US" dirty="0">
              <a:latin typeface="Comic Sans MS"/>
              <a:cs typeface="Comic Sans MS"/>
            </a:endParaRPr>
          </a:p>
        </p:txBody>
      </p:sp>
      <p:graphicFrame>
        <p:nvGraphicFramePr>
          <p:cNvPr id="9" name="Group 36"/>
          <p:cNvGraphicFramePr>
            <a:graphicFrameLocks noGrp="1"/>
          </p:cNvGraphicFramePr>
          <p:nvPr>
            <p:extLst>
              <p:ext uri="{D42A27DB-BD31-4B8C-83A1-F6EECF244321}">
                <p14:modId xmlns:p14="http://schemas.microsoft.com/office/powerpoint/2010/main" val="1183021451"/>
              </p:ext>
            </p:extLst>
          </p:nvPr>
        </p:nvGraphicFramePr>
        <p:xfrm>
          <a:off x="1568052" y="1608220"/>
          <a:ext cx="7180723" cy="4521839"/>
        </p:xfrm>
        <a:graphic>
          <a:graphicData uri="http://schemas.openxmlformats.org/drawingml/2006/table">
            <a:tbl>
              <a:tblPr/>
              <a:tblGrid>
                <a:gridCol w="1601084"/>
                <a:gridCol w="5579639"/>
              </a:tblGrid>
              <a:tr h="207963">
                <a:tc>
                  <a:txBody>
                    <a:bodyPr/>
                    <a:lstStyle/>
                    <a:p>
                      <a:pPr marL="0" marR="0" lvl="0" indent="0" algn="ctr" defTabSz="914400" rtl="0" eaLnBrk="1" fontAlgn="base" latinLnBrk="0" hangingPunct="1">
                        <a:lnSpc>
                          <a:spcPct val="100000"/>
                        </a:lnSpc>
                        <a:spcBef>
                          <a:spcPct val="0"/>
                        </a:spcBef>
                        <a:spcAft>
                          <a:spcPct val="0"/>
                        </a:spcAft>
                        <a:buClrTx/>
                        <a:buSzPct val="120000"/>
                        <a:buFontTx/>
                        <a:buNone/>
                        <a:tabLst/>
                      </a:pPr>
                      <a:r>
                        <a:rPr kumimoji="0" lang="es-ES" sz="1400" b="1" i="0" u="none" strike="noStrike" cap="none" normalizeH="0" baseline="0" noProof="0" dirty="0" smtClean="0">
                          <a:ln>
                            <a:noFill/>
                          </a:ln>
                          <a:solidFill>
                            <a:schemeClr val="bg1"/>
                          </a:solidFill>
                          <a:effectLst/>
                          <a:latin typeface="Comic Sans MS"/>
                          <a:cs typeface="Comic Sans MS"/>
                        </a:rPr>
                        <a:t>ERE</a:t>
                      </a:r>
                    </a:p>
                  </a:txBody>
                  <a:tcPr marL="169200" marR="169200" marT="46800" marB="46800" anchor="ctr" horzOverflow="overflow">
                    <a:lnL w="12700" cap="flat" cmpd="sng" algn="ctr">
                      <a:solidFill>
                        <a:srgbClr val="00446A"/>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446A"/>
                      </a:solidFill>
                      <a:prstDash val="solid"/>
                      <a:round/>
                      <a:headEnd type="none" w="med" len="med"/>
                      <a:tailEnd type="none" w="med" len="med"/>
                    </a:lnT>
                    <a:lnB w="12700" cap="flat" cmpd="sng" algn="ctr">
                      <a:solidFill>
                        <a:srgbClr val="00446A"/>
                      </a:solidFill>
                      <a:prstDash val="solid"/>
                      <a:round/>
                      <a:headEnd type="none" w="med" len="med"/>
                      <a:tailEnd type="none" w="med" len="med"/>
                    </a:lnB>
                    <a:lnTlToBr>
                      <a:noFill/>
                    </a:lnTlToBr>
                    <a:lnBlToTr>
                      <a:noFill/>
                    </a:lnBlToTr>
                    <a:solidFill>
                      <a:srgbClr val="00446A"/>
                    </a:solidFill>
                  </a:tcPr>
                </a:tc>
                <a:tc>
                  <a:txBody>
                    <a:bodyPr/>
                    <a:lstStyle/>
                    <a:p>
                      <a:pPr marL="0" marR="0" lvl="0" indent="0" algn="ctr" defTabSz="914400" rtl="0" eaLnBrk="1" fontAlgn="base" latinLnBrk="0" hangingPunct="1">
                        <a:lnSpc>
                          <a:spcPct val="100000"/>
                        </a:lnSpc>
                        <a:spcBef>
                          <a:spcPct val="0"/>
                        </a:spcBef>
                        <a:spcAft>
                          <a:spcPct val="0"/>
                        </a:spcAft>
                        <a:buClrTx/>
                        <a:buSzPct val="120000"/>
                        <a:buFontTx/>
                        <a:buNone/>
                        <a:tabLst/>
                      </a:pPr>
                      <a:r>
                        <a:rPr kumimoji="0" lang="es-ES" sz="1400" b="1" i="0" u="none" strike="noStrike" cap="none" normalizeH="0" baseline="0" noProof="0" dirty="0" smtClean="0">
                          <a:ln>
                            <a:noFill/>
                          </a:ln>
                          <a:solidFill>
                            <a:schemeClr val="bg1"/>
                          </a:solidFill>
                          <a:effectLst/>
                          <a:latin typeface="Comic Sans MS"/>
                          <a:cs typeface="Comic Sans MS"/>
                        </a:rPr>
                        <a:t>Complicaciones potenciales</a:t>
                      </a:r>
                    </a:p>
                  </a:txBody>
                  <a:tcPr marL="169200" marR="169200" marT="46800" marB="46800" anchor="ctr" horzOverflow="overflow">
                    <a:lnL w="12700" cap="flat" cmpd="sng" algn="ctr">
                      <a:solidFill>
                        <a:schemeClr val="bg1"/>
                      </a:solidFill>
                      <a:prstDash val="solid"/>
                      <a:round/>
                      <a:headEnd type="none" w="med" len="med"/>
                      <a:tailEnd type="none" w="med" len="med"/>
                    </a:lnL>
                    <a:lnR w="12700" cap="flat" cmpd="sng" algn="ctr">
                      <a:solidFill>
                        <a:srgbClr val="00446A"/>
                      </a:solidFill>
                      <a:prstDash val="solid"/>
                      <a:round/>
                      <a:headEnd type="none" w="med" len="med"/>
                      <a:tailEnd type="none" w="med" len="med"/>
                    </a:lnR>
                    <a:lnT w="12700" cap="flat" cmpd="sng" algn="ctr">
                      <a:solidFill>
                        <a:srgbClr val="00446A"/>
                      </a:solidFill>
                      <a:prstDash val="solid"/>
                      <a:round/>
                      <a:headEnd type="none" w="med" len="med"/>
                      <a:tailEnd type="none" w="med" len="med"/>
                    </a:lnT>
                    <a:lnB w="12700" cap="flat" cmpd="sng" algn="ctr">
                      <a:solidFill>
                        <a:srgbClr val="00446A"/>
                      </a:solidFill>
                      <a:prstDash val="solid"/>
                      <a:round/>
                      <a:headEnd type="none" w="med" len="med"/>
                      <a:tailEnd type="none" w="med" len="med"/>
                    </a:lnB>
                    <a:lnTlToBr>
                      <a:noFill/>
                    </a:lnTlToBr>
                    <a:lnBlToTr>
                      <a:noFill/>
                    </a:lnBlToTr>
                    <a:solidFill>
                      <a:srgbClr val="00446A"/>
                    </a:solidFill>
                  </a:tcPr>
                </a:tc>
              </a:tr>
              <a:tr h="619125">
                <a:tc>
                  <a:txBody>
                    <a:bodyPr/>
                    <a:lstStyle/>
                    <a:p>
                      <a:pPr marL="0" marR="0" lvl="0" indent="0" algn="ctr" defTabSz="914400" rtl="0" eaLnBrk="1" fontAlgn="base" latinLnBrk="0" hangingPunct="1">
                        <a:lnSpc>
                          <a:spcPct val="100000"/>
                        </a:lnSpc>
                        <a:spcBef>
                          <a:spcPct val="0"/>
                        </a:spcBef>
                        <a:spcAft>
                          <a:spcPct val="0"/>
                        </a:spcAft>
                        <a:buClrTx/>
                        <a:buSzPct val="120000"/>
                        <a:buFontTx/>
                        <a:buNone/>
                        <a:tabLst/>
                      </a:pPr>
                      <a:r>
                        <a:rPr kumimoji="0" lang="es-ES" sz="1400" b="0" i="0" u="none" strike="noStrike" cap="none" normalizeH="0" baseline="0" noProof="0" smtClean="0">
                          <a:ln>
                            <a:noFill/>
                          </a:ln>
                          <a:solidFill>
                            <a:schemeClr val="tx1"/>
                          </a:solidFill>
                          <a:effectLst/>
                          <a:latin typeface="Comic Sans MS"/>
                          <a:cs typeface="Comic Sans MS"/>
                        </a:rPr>
                        <a:t>Fractura patológica</a:t>
                      </a:r>
                    </a:p>
                  </a:txBody>
                  <a:tcPr marL="169200" marR="169200" marT="46800" marB="46800" anchor="ctr" horzOverflow="overflow">
                    <a:lnL w="12700" cap="flat" cmpd="sng" algn="ctr">
                      <a:solidFill>
                        <a:srgbClr val="00446A"/>
                      </a:solidFill>
                      <a:prstDash val="solid"/>
                      <a:round/>
                      <a:headEnd type="none" w="med" len="med"/>
                      <a:tailEnd type="none" w="med" len="med"/>
                    </a:lnL>
                    <a:lnR w="12700" cap="flat" cmpd="sng" algn="ctr">
                      <a:solidFill>
                        <a:srgbClr val="00446A"/>
                      </a:solidFill>
                      <a:prstDash val="solid"/>
                      <a:round/>
                      <a:headEnd type="none" w="med" len="med"/>
                      <a:tailEnd type="none" w="med" len="med"/>
                    </a:lnR>
                    <a:lnT w="12700" cap="flat" cmpd="sng" algn="ctr">
                      <a:solidFill>
                        <a:srgbClr val="00446A"/>
                      </a:solidFill>
                      <a:prstDash val="solid"/>
                      <a:round/>
                      <a:headEnd type="none" w="med" len="med"/>
                      <a:tailEnd type="none" w="med" len="med"/>
                    </a:lnT>
                    <a:lnB w="12700" cap="flat" cmpd="sng" algn="ctr">
                      <a:solidFill>
                        <a:srgbClr val="00446A"/>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Pct val="120000"/>
                        <a:buFontTx/>
                        <a:buNone/>
                        <a:tabLst/>
                      </a:pPr>
                      <a:r>
                        <a:rPr kumimoji="0" lang="es-ES" sz="1400" b="0" i="0" u="none" strike="noStrike" cap="none" normalizeH="0" baseline="0" noProof="0" dirty="0" smtClean="0">
                          <a:ln>
                            <a:noFill/>
                          </a:ln>
                          <a:solidFill>
                            <a:schemeClr val="tx1"/>
                          </a:solidFill>
                          <a:effectLst/>
                          <a:latin typeface="Comic Sans MS"/>
                          <a:cs typeface="Comic Sans MS"/>
                        </a:rPr>
                        <a:t>Tiempo de curación extendido</a:t>
                      </a:r>
                      <a:endParaRPr kumimoji="0" lang="es-ES" sz="1400" b="0" i="0" u="none" strike="noStrike" cap="none" normalizeH="0" baseline="30000" noProof="0" dirty="0" smtClean="0">
                        <a:ln>
                          <a:noFill/>
                        </a:ln>
                        <a:solidFill>
                          <a:schemeClr val="tx1"/>
                        </a:solidFill>
                        <a:effectLst/>
                        <a:latin typeface="Comic Sans MS"/>
                        <a:cs typeface="Comic Sans MS"/>
                      </a:endParaRPr>
                    </a:p>
                    <a:p>
                      <a:pPr marL="0" marR="0" lvl="0" indent="0" algn="l" defTabSz="914400" rtl="0" eaLnBrk="1" fontAlgn="base" latinLnBrk="0" hangingPunct="1">
                        <a:lnSpc>
                          <a:spcPct val="100000"/>
                        </a:lnSpc>
                        <a:spcBef>
                          <a:spcPct val="0"/>
                        </a:spcBef>
                        <a:spcAft>
                          <a:spcPct val="0"/>
                        </a:spcAft>
                        <a:buClrTx/>
                        <a:buSzPct val="120000"/>
                        <a:buFontTx/>
                        <a:buNone/>
                        <a:tabLst/>
                      </a:pPr>
                      <a:r>
                        <a:rPr kumimoji="0" lang="es-ES" sz="1400" b="0" i="0" u="none" strike="noStrike" cap="none" normalizeH="0" baseline="0" noProof="0" dirty="0" smtClean="0">
                          <a:ln>
                            <a:noFill/>
                          </a:ln>
                          <a:solidFill>
                            <a:schemeClr val="tx1"/>
                          </a:solidFill>
                          <a:effectLst/>
                          <a:latin typeface="Comic Sans MS"/>
                          <a:cs typeface="Comic Sans MS"/>
                        </a:rPr>
                        <a:t>Reducción de la supervivencia</a:t>
                      </a:r>
                      <a:r>
                        <a:rPr kumimoji="0" lang="es-ES" sz="1400" b="0" i="0" u="none" strike="noStrike" cap="none" normalizeH="0" baseline="30000" noProof="0" dirty="0" smtClean="0">
                          <a:ln>
                            <a:noFill/>
                          </a:ln>
                          <a:solidFill>
                            <a:schemeClr val="tx1"/>
                          </a:solidFill>
                          <a:effectLst/>
                          <a:latin typeface="Comic Sans MS"/>
                          <a:cs typeface="Comic Sans MS"/>
                        </a:rPr>
                        <a:t>1,2</a:t>
                      </a:r>
                    </a:p>
                    <a:p>
                      <a:pPr marL="0" marR="0" lvl="0" indent="0" algn="l" defTabSz="914400" rtl="0" eaLnBrk="1" fontAlgn="base" latinLnBrk="0" hangingPunct="1">
                        <a:lnSpc>
                          <a:spcPct val="100000"/>
                        </a:lnSpc>
                        <a:spcBef>
                          <a:spcPct val="0"/>
                        </a:spcBef>
                        <a:spcAft>
                          <a:spcPct val="0"/>
                        </a:spcAft>
                        <a:buClrTx/>
                        <a:buSzPct val="120000"/>
                        <a:buFontTx/>
                        <a:buNone/>
                        <a:tabLst/>
                      </a:pPr>
                      <a:r>
                        <a:rPr kumimoji="0" lang="es-ES" sz="1400" b="0" i="0" u="none" strike="noStrike" cap="none" normalizeH="0" baseline="0" noProof="0" dirty="0" smtClean="0">
                          <a:ln>
                            <a:noFill/>
                          </a:ln>
                          <a:solidFill>
                            <a:schemeClr val="tx1"/>
                          </a:solidFill>
                          <a:effectLst/>
                          <a:latin typeface="Comic Sans MS"/>
                          <a:cs typeface="Comic Sans MS"/>
                        </a:rPr>
                        <a:t>Pérdida de movilidad</a:t>
                      </a:r>
                    </a:p>
                    <a:p>
                      <a:pPr marL="0" marR="0" lvl="0" indent="0" algn="l" defTabSz="914400" rtl="0" eaLnBrk="1" fontAlgn="base" latinLnBrk="0" hangingPunct="1">
                        <a:lnSpc>
                          <a:spcPct val="100000"/>
                        </a:lnSpc>
                        <a:spcBef>
                          <a:spcPct val="0"/>
                        </a:spcBef>
                        <a:spcAft>
                          <a:spcPct val="0"/>
                        </a:spcAft>
                        <a:buClrTx/>
                        <a:buSzPct val="120000"/>
                        <a:buFontTx/>
                        <a:buNone/>
                        <a:tabLst/>
                      </a:pPr>
                      <a:r>
                        <a:rPr kumimoji="0" lang="es-ES" sz="1400" b="0" i="0" u="none" strike="noStrike" cap="none" normalizeH="0" baseline="0" noProof="0" dirty="0" smtClean="0">
                          <a:ln>
                            <a:noFill/>
                          </a:ln>
                          <a:solidFill>
                            <a:schemeClr val="tx1"/>
                          </a:solidFill>
                          <a:effectLst/>
                          <a:latin typeface="Comic Sans MS"/>
                          <a:cs typeface="Comic Sans MS"/>
                        </a:rPr>
                        <a:t>Necesidad de atención/residencia (especialmente fractura de cadera)</a:t>
                      </a:r>
                      <a:r>
                        <a:rPr kumimoji="0" lang="es-ES" sz="1400" b="0" i="0" u="none" strike="noStrike" cap="none" normalizeH="0" baseline="30000" noProof="0" dirty="0" smtClean="0">
                          <a:ln>
                            <a:noFill/>
                          </a:ln>
                          <a:solidFill>
                            <a:schemeClr val="tx1"/>
                          </a:solidFill>
                          <a:effectLst/>
                          <a:latin typeface="Comic Sans MS"/>
                          <a:cs typeface="Comic Sans MS"/>
                        </a:rPr>
                        <a:t>3</a:t>
                      </a:r>
                    </a:p>
                  </a:txBody>
                  <a:tcPr marL="169200" marR="169200" marT="46800" marB="46800" anchor="ctr" horzOverflow="overflow">
                    <a:lnL w="12700" cap="flat" cmpd="sng" algn="ctr">
                      <a:solidFill>
                        <a:srgbClr val="00446A"/>
                      </a:solidFill>
                      <a:prstDash val="solid"/>
                      <a:round/>
                      <a:headEnd type="none" w="med" len="med"/>
                      <a:tailEnd type="none" w="med" len="med"/>
                    </a:lnL>
                    <a:lnR w="12700" cap="flat" cmpd="sng" algn="ctr">
                      <a:solidFill>
                        <a:srgbClr val="00446A"/>
                      </a:solidFill>
                      <a:prstDash val="solid"/>
                      <a:round/>
                      <a:headEnd type="none" w="med" len="med"/>
                      <a:tailEnd type="none" w="med" len="med"/>
                    </a:lnR>
                    <a:lnT w="12700" cap="flat" cmpd="sng" algn="ctr">
                      <a:solidFill>
                        <a:srgbClr val="00446A"/>
                      </a:solidFill>
                      <a:prstDash val="solid"/>
                      <a:round/>
                      <a:headEnd type="none" w="med" len="med"/>
                      <a:tailEnd type="none" w="med" len="med"/>
                    </a:lnT>
                    <a:lnB w="12700" cap="flat" cmpd="sng" algn="ctr">
                      <a:solidFill>
                        <a:srgbClr val="00446A"/>
                      </a:solidFill>
                      <a:prstDash val="solid"/>
                      <a:round/>
                      <a:headEnd type="none" w="med" len="med"/>
                      <a:tailEnd type="none" w="med" len="med"/>
                    </a:lnB>
                    <a:lnTlToBr>
                      <a:noFill/>
                    </a:lnTlToBr>
                    <a:lnBlToTr>
                      <a:noFill/>
                    </a:lnBlToTr>
                    <a:solidFill>
                      <a:srgbClr val="E7E7E7"/>
                    </a:solidFill>
                  </a:tcPr>
                </a:tc>
              </a:tr>
              <a:tr h="393700">
                <a:tc>
                  <a:txBody>
                    <a:bodyPr/>
                    <a:lstStyle/>
                    <a:p>
                      <a:pPr marL="0" marR="0" lvl="0" indent="0" algn="ctr" defTabSz="914400" rtl="0" eaLnBrk="1" fontAlgn="base" latinLnBrk="0" hangingPunct="1">
                        <a:lnSpc>
                          <a:spcPct val="100000"/>
                        </a:lnSpc>
                        <a:spcBef>
                          <a:spcPct val="0"/>
                        </a:spcBef>
                        <a:spcAft>
                          <a:spcPct val="0"/>
                        </a:spcAft>
                        <a:buClrTx/>
                        <a:buSzPct val="120000"/>
                        <a:buFontTx/>
                        <a:buNone/>
                        <a:tabLst/>
                      </a:pPr>
                      <a:r>
                        <a:rPr kumimoji="0" lang="es-ES" sz="1400" b="0" i="0" u="none" strike="noStrike" cap="none" normalizeH="0" baseline="0" noProof="0" smtClean="0">
                          <a:ln>
                            <a:noFill/>
                          </a:ln>
                          <a:solidFill>
                            <a:schemeClr val="tx1"/>
                          </a:solidFill>
                          <a:effectLst/>
                          <a:latin typeface="Comic Sans MS"/>
                          <a:cs typeface="Comic Sans MS"/>
                        </a:rPr>
                        <a:t>Radiación ósea</a:t>
                      </a:r>
                    </a:p>
                  </a:txBody>
                  <a:tcPr marL="169200" marR="169200" marT="46800" marB="46800" anchor="ctr" horzOverflow="overflow">
                    <a:lnL w="12700" cap="flat" cmpd="sng" algn="ctr">
                      <a:solidFill>
                        <a:srgbClr val="00446A"/>
                      </a:solidFill>
                      <a:prstDash val="solid"/>
                      <a:round/>
                      <a:headEnd type="none" w="med" len="med"/>
                      <a:tailEnd type="none" w="med" len="med"/>
                    </a:lnL>
                    <a:lnR w="12700" cap="flat" cmpd="sng" algn="ctr">
                      <a:solidFill>
                        <a:srgbClr val="00446A"/>
                      </a:solidFill>
                      <a:prstDash val="solid"/>
                      <a:round/>
                      <a:headEnd type="none" w="med" len="med"/>
                      <a:tailEnd type="none" w="med" len="med"/>
                    </a:lnR>
                    <a:lnT w="12700" cap="flat" cmpd="sng" algn="ctr">
                      <a:solidFill>
                        <a:srgbClr val="00446A"/>
                      </a:solidFill>
                      <a:prstDash val="solid"/>
                      <a:round/>
                      <a:headEnd type="none" w="med" len="med"/>
                      <a:tailEnd type="none" w="med" len="med"/>
                    </a:lnT>
                    <a:lnB w="12700" cap="flat" cmpd="sng" algn="ctr">
                      <a:solidFill>
                        <a:srgbClr val="00446A"/>
                      </a:solidFill>
                      <a:prstDash val="solid"/>
                      <a:round/>
                      <a:headEnd type="none" w="med" len="med"/>
                      <a:tailEnd type="none" w="med" len="med"/>
                    </a:lnB>
                    <a:lnTlToBr>
                      <a:noFill/>
                    </a:lnTlToBr>
                    <a:lnBlToTr>
                      <a:noFill/>
                    </a:lnBlToTr>
                    <a:solidFill>
                      <a:schemeClr val="bg1">
                        <a:alpha val="50195"/>
                      </a:schemeClr>
                    </a:solidFill>
                  </a:tcPr>
                </a:tc>
                <a:tc>
                  <a:txBody>
                    <a:bodyPr/>
                    <a:lstStyle/>
                    <a:p>
                      <a:pPr marL="0" marR="0" lvl="0" indent="0" algn="l" defTabSz="914400" rtl="0" eaLnBrk="1" fontAlgn="base" latinLnBrk="0" hangingPunct="1">
                        <a:lnSpc>
                          <a:spcPct val="100000"/>
                        </a:lnSpc>
                        <a:spcBef>
                          <a:spcPct val="0"/>
                        </a:spcBef>
                        <a:spcAft>
                          <a:spcPct val="0"/>
                        </a:spcAft>
                        <a:buClrTx/>
                        <a:buSzPct val="120000"/>
                        <a:buFontTx/>
                        <a:buNone/>
                        <a:tabLst/>
                      </a:pPr>
                      <a:r>
                        <a:rPr kumimoji="0" lang="es-ES" sz="1400" b="0" i="0" u="none" strike="noStrike" cap="none" normalizeH="0" baseline="0" noProof="0" dirty="0" smtClean="0">
                          <a:ln>
                            <a:noFill/>
                          </a:ln>
                          <a:solidFill>
                            <a:schemeClr val="tx1"/>
                          </a:solidFill>
                          <a:effectLst/>
                          <a:latin typeface="Comic Sans MS"/>
                          <a:cs typeface="Comic Sans MS"/>
                        </a:rPr>
                        <a:t>Potencial de “brotes de dolor” después de la terapia</a:t>
                      </a:r>
                      <a:r>
                        <a:rPr kumimoji="0" lang="es-ES" sz="1400" b="0" i="0" u="none" strike="noStrike" cap="none" normalizeH="0" baseline="30000" noProof="0" dirty="0" smtClean="0">
                          <a:ln>
                            <a:noFill/>
                          </a:ln>
                          <a:solidFill>
                            <a:schemeClr val="tx1"/>
                          </a:solidFill>
                          <a:effectLst/>
                          <a:latin typeface="Comic Sans MS"/>
                          <a:cs typeface="Comic Sans MS"/>
                        </a:rPr>
                        <a:t>4</a:t>
                      </a:r>
                    </a:p>
                    <a:p>
                      <a:pPr marL="0" marR="0" lvl="0" indent="0" algn="l" defTabSz="914400" rtl="0" eaLnBrk="1" fontAlgn="base" latinLnBrk="0" hangingPunct="1">
                        <a:lnSpc>
                          <a:spcPct val="100000"/>
                        </a:lnSpc>
                        <a:spcBef>
                          <a:spcPct val="0"/>
                        </a:spcBef>
                        <a:spcAft>
                          <a:spcPct val="0"/>
                        </a:spcAft>
                        <a:buClrTx/>
                        <a:buSzPct val="120000"/>
                        <a:buFontTx/>
                        <a:buNone/>
                        <a:tabLst/>
                      </a:pPr>
                      <a:r>
                        <a:rPr kumimoji="0" lang="es-ES" sz="1400" b="0" i="0" u="none" strike="noStrike" cap="none" normalizeH="0" baseline="0" noProof="0" dirty="0" smtClean="0">
                          <a:ln>
                            <a:noFill/>
                          </a:ln>
                          <a:solidFill>
                            <a:schemeClr val="tx1"/>
                          </a:solidFill>
                          <a:effectLst/>
                          <a:latin typeface="Comic Sans MS"/>
                          <a:cs typeface="Comic Sans MS"/>
                        </a:rPr>
                        <a:t>Mielosupresión</a:t>
                      </a:r>
                      <a:r>
                        <a:rPr kumimoji="0" lang="es-ES" sz="1400" b="0" i="0" u="none" strike="noStrike" cap="none" normalizeH="0" baseline="30000" noProof="0" dirty="0" smtClean="0">
                          <a:ln>
                            <a:noFill/>
                          </a:ln>
                          <a:solidFill>
                            <a:schemeClr val="tx1"/>
                          </a:solidFill>
                          <a:effectLst/>
                          <a:latin typeface="Comic Sans MS"/>
                          <a:cs typeface="Comic Sans MS"/>
                        </a:rPr>
                        <a:t>5</a:t>
                      </a:r>
                    </a:p>
                    <a:p>
                      <a:pPr marL="0" marR="0" lvl="0" indent="0" algn="l" defTabSz="914400" rtl="0" eaLnBrk="1" fontAlgn="base" latinLnBrk="0" hangingPunct="1">
                        <a:lnSpc>
                          <a:spcPct val="100000"/>
                        </a:lnSpc>
                        <a:spcBef>
                          <a:spcPct val="0"/>
                        </a:spcBef>
                        <a:spcAft>
                          <a:spcPct val="0"/>
                        </a:spcAft>
                        <a:buClrTx/>
                        <a:buSzPct val="120000"/>
                        <a:buFontTx/>
                        <a:buNone/>
                        <a:tabLst/>
                      </a:pPr>
                      <a:r>
                        <a:rPr kumimoji="0" lang="es-ES" sz="1400" b="0" i="0" u="none" strike="noStrike" cap="none" normalizeH="0" baseline="0" noProof="0" dirty="0" smtClean="0">
                          <a:ln>
                            <a:noFill/>
                          </a:ln>
                          <a:solidFill>
                            <a:schemeClr val="tx1"/>
                          </a:solidFill>
                          <a:effectLst/>
                          <a:latin typeface="Comic Sans MS"/>
                          <a:cs typeface="Comic Sans MS"/>
                        </a:rPr>
                        <a:t>Visitas repetidas para tratar la compresión de la medula espinal</a:t>
                      </a:r>
                      <a:r>
                        <a:rPr kumimoji="0" lang="es-ES" sz="1400" b="0" i="0" u="none" strike="noStrike" cap="none" normalizeH="0" baseline="30000" noProof="0" dirty="0" smtClean="0">
                          <a:ln>
                            <a:noFill/>
                          </a:ln>
                          <a:solidFill>
                            <a:schemeClr val="tx1"/>
                          </a:solidFill>
                          <a:effectLst/>
                          <a:latin typeface="Comic Sans MS"/>
                          <a:cs typeface="Comic Sans MS"/>
                        </a:rPr>
                        <a:t>6</a:t>
                      </a:r>
                    </a:p>
                  </a:txBody>
                  <a:tcPr marL="169200" marR="169200" marT="46800" marB="46800" anchor="ctr" horzOverflow="overflow">
                    <a:lnL w="12700" cap="flat" cmpd="sng" algn="ctr">
                      <a:solidFill>
                        <a:srgbClr val="00446A"/>
                      </a:solidFill>
                      <a:prstDash val="solid"/>
                      <a:round/>
                      <a:headEnd type="none" w="med" len="med"/>
                      <a:tailEnd type="none" w="med" len="med"/>
                    </a:lnL>
                    <a:lnR w="12700" cap="flat" cmpd="sng" algn="ctr">
                      <a:solidFill>
                        <a:srgbClr val="00446A"/>
                      </a:solidFill>
                      <a:prstDash val="solid"/>
                      <a:round/>
                      <a:headEnd type="none" w="med" len="med"/>
                      <a:tailEnd type="none" w="med" len="med"/>
                    </a:lnR>
                    <a:lnT w="12700" cap="flat" cmpd="sng" algn="ctr">
                      <a:solidFill>
                        <a:srgbClr val="00446A"/>
                      </a:solidFill>
                      <a:prstDash val="solid"/>
                      <a:round/>
                      <a:headEnd type="none" w="med" len="med"/>
                      <a:tailEnd type="none" w="med" len="med"/>
                    </a:lnT>
                    <a:lnB w="12700" cap="flat" cmpd="sng" algn="ctr">
                      <a:solidFill>
                        <a:srgbClr val="00446A"/>
                      </a:solidFill>
                      <a:prstDash val="solid"/>
                      <a:round/>
                      <a:headEnd type="none" w="med" len="med"/>
                      <a:tailEnd type="none" w="med" len="med"/>
                    </a:lnB>
                    <a:lnTlToBr>
                      <a:noFill/>
                    </a:lnTlToBr>
                    <a:lnBlToTr>
                      <a:noFill/>
                    </a:lnBlToTr>
                    <a:solidFill>
                      <a:schemeClr val="bg1">
                        <a:alpha val="50195"/>
                      </a:schemeClr>
                    </a:solidFill>
                  </a:tcPr>
                </a:tc>
              </a:tr>
              <a:tr h="515938">
                <a:tc>
                  <a:txBody>
                    <a:bodyPr/>
                    <a:lstStyle/>
                    <a:p>
                      <a:pPr marL="0" marR="0" lvl="0" indent="0" algn="ctr" defTabSz="914400" rtl="0" eaLnBrk="1" fontAlgn="base" latinLnBrk="0" hangingPunct="1">
                        <a:lnSpc>
                          <a:spcPct val="100000"/>
                        </a:lnSpc>
                        <a:spcBef>
                          <a:spcPct val="0"/>
                        </a:spcBef>
                        <a:spcAft>
                          <a:spcPct val="0"/>
                        </a:spcAft>
                        <a:buClrTx/>
                        <a:buSzPct val="120000"/>
                        <a:buFontTx/>
                        <a:buNone/>
                        <a:tabLst/>
                      </a:pPr>
                      <a:r>
                        <a:rPr kumimoji="0" lang="es-ES" sz="1400" b="0" i="0" u="none" strike="noStrike" cap="none" normalizeH="0" baseline="0" noProof="0" smtClean="0">
                          <a:ln>
                            <a:noFill/>
                          </a:ln>
                          <a:solidFill>
                            <a:schemeClr val="tx1"/>
                          </a:solidFill>
                          <a:effectLst/>
                          <a:latin typeface="Comic Sans MS"/>
                          <a:cs typeface="Comic Sans MS"/>
                        </a:rPr>
                        <a:t>Cirugía ósea</a:t>
                      </a:r>
                    </a:p>
                  </a:txBody>
                  <a:tcPr marL="169200" marR="169200" marT="46800" marB="46800" anchor="ctr" horzOverflow="overflow">
                    <a:lnL w="12700" cap="flat" cmpd="sng" algn="ctr">
                      <a:solidFill>
                        <a:srgbClr val="00446A"/>
                      </a:solidFill>
                      <a:prstDash val="solid"/>
                      <a:round/>
                      <a:headEnd type="none" w="med" len="med"/>
                      <a:tailEnd type="none" w="med" len="med"/>
                    </a:lnL>
                    <a:lnR w="12700" cap="flat" cmpd="sng" algn="ctr">
                      <a:solidFill>
                        <a:srgbClr val="00446A"/>
                      </a:solidFill>
                      <a:prstDash val="solid"/>
                      <a:round/>
                      <a:headEnd type="none" w="med" len="med"/>
                      <a:tailEnd type="none" w="med" len="med"/>
                    </a:lnR>
                    <a:lnT w="12700" cap="flat" cmpd="sng" algn="ctr">
                      <a:solidFill>
                        <a:srgbClr val="00446A"/>
                      </a:solidFill>
                      <a:prstDash val="solid"/>
                      <a:round/>
                      <a:headEnd type="none" w="med" len="med"/>
                      <a:tailEnd type="none" w="med" len="med"/>
                    </a:lnT>
                    <a:lnB w="12700" cap="flat" cmpd="sng" algn="ctr">
                      <a:solidFill>
                        <a:srgbClr val="00446A"/>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Pct val="120000"/>
                        <a:buFontTx/>
                        <a:buNone/>
                        <a:tabLst/>
                      </a:pPr>
                      <a:r>
                        <a:rPr kumimoji="0" lang="es-ES" sz="1400" b="0" i="0" u="none" strike="noStrike" cap="none" normalizeH="0" baseline="0" noProof="0" dirty="0" smtClean="0">
                          <a:ln>
                            <a:noFill/>
                          </a:ln>
                          <a:solidFill>
                            <a:schemeClr val="tx1"/>
                          </a:solidFill>
                          <a:effectLst/>
                          <a:latin typeface="Comic Sans MS"/>
                          <a:cs typeface="Comic Sans MS"/>
                        </a:rPr>
                        <a:t>Estancia hospitalaria</a:t>
                      </a:r>
                    </a:p>
                    <a:p>
                      <a:pPr marL="0" marR="0" lvl="0" indent="0" algn="l" defTabSz="914400" rtl="0" eaLnBrk="1" fontAlgn="base" latinLnBrk="0" hangingPunct="1">
                        <a:lnSpc>
                          <a:spcPct val="100000"/>
                        </a:lnSpc>
                        <a:spcBef>
                          <a:spcPct val="0"/>
                        </a:spcBef>
                        <a:spcAft>
                          <a:spcPct val="0"/>
                        </a:spcAft>
                        <a:buClrTx/>
                        <a:buSzPct val="120000"/>
                        <a:buFontTx/>
                        <a:buNone/>
                        <a:tabLst/>
                      </a:pPr>
                      <a:r>
                        <a:rPr kumimoji="0" lang="es-ES" sz="1400" b="0" i="0" u="none" strike="noStrike" cap="none" normalizeH="0" baseline="0" noProof="0" dirty="0" smtClean="0">
                          <a:ln>
                            <a:noFill/>
                          </a:ln>
                          <a:solidFill>
                            <a:schemeClr val="tx1"/>
                          </a:solidFill>
                          <a:effectLst/>
                          <a:latin typeface="Comic Sans MS"/>
                          <a:cs typeface="Comic Sans MS"/>
                        </a:rPr>
                        <a:t>Mortalidad hospitalaria de  ~8%</a:t>
                      </a:r>
                      <a:r>
                        <a:rPr kumimoji="0" lang="es-ES" sz="1400" b="0" i="0" u="none" strike="noStrike" cap="none" normalizeH="0" baseline="30000" noProof="0" dirty="0" smtClean="0">
                          <a:ln>
                            <a:noFill/>
                          </a:ln>
                          <a:solidFill>
                            <a:schemeClr val="tx1"/>
                          </a:solidFill>
                          <a:effectLst/>
                          <a:latin typeface="Comic Sans MS"/>
                          <a:cs typeface="Comic Sans MS"/>
                        </a:rPr>
                        <a:t>7</a:t>
                      </a:r>
                    </a:p>
                    <a:p>
                      <a:pPr marL="0" marR="0" lvl="0" indent="0" algn="l" defTabSz="914400" rtl="0" eaLnBrk="1" fontAlgn="base" latinLnBrk="0" hangingPunct="1">
                        <a:lnSpc>
                          <a:spcPct val="100000"/>
                        </a:lnSpc>
                        <a:spcBef>
                          <a:spcPct val="0"/>
                        </a:spcBef>
                        <a:spcAft>
                          <a:spcPct val="0"/>
                        </a:spcAft>
                        <a:buClrTx/>
                        <a:buSzPct val="120000"/>
                        <a:buFontTx/>
                        <a:buNone/>
                        <a:tabLst/>
                      </a:pPr>
                      <a:r>
                        <a:rPr kumimoji="0" lang="es-ES" sz="1400" b="0" i="0" u="none" strike="noStrike" cap="none" normalizeH="0" baseline="0" noProof="0" dirty="0" smtClean="0">
                          <a:ln>
                            <a:noFill/>
                          </a:ln>
                          <a:solidFill>
                            <a:schemeClr val="tx1"/>
                          </a:solidFill>
                          <a:effectLst/>
                          <a:latin typeface="Comic Sans MS"/>
                          <a:cs typeface="Comic Sans MS"/>
                        </a:rPr>
                        <a:t>Altas tasas de complicaciones quirúrgicas</a:t>
                      </a:r>
                      <a:r>
                        <a:rPr kumimoji="0" lang="es-ES" sz="1400" b="0" i="0" u="none" strike="noStrike" cap="none" normalizeH="0" baseline="30000" noProof="0" dirty="0" smtClean="0">
                          <a:ln>
                            <a:noFill/>
                          </a:ln>
                          <a:solidFill>
                            <a:schemeClr val="tx1"/>
                          </a:solidFill>
                          <a:effectLst/>
                          <a:latin typeface="Comic Sans MS"/>
                          <a:cs typeface="Comic Sans MS"/>
                        </a:rPr>
                        <a:t>7,8</a:t>
                      </a:r>
                    </a:p>
                    <a:p>
                      <a:pPr marL="0" marR="0" lvl="0" indent="0" algn="l" defTabSz="914400" rtl="0" eaLnBrk="1" fontAlgn="base" latinLnBrk="0" hangingPunct="1">
                        <a:lnSpc>
                          <a:spcPct val="100000"/>
                        </a:lnSpc>
                        <a:spcBef>
                          <a:spcPct val="0"/>
                        </a:spcBef>
                        <a:spcAft>
                          <a:spcPct val="0"/>
                        </a:spcAft>
                        <a:buClrTx/>
                        <a:buSzPct val="120000"/>
                        <a:buFontTx/>
                        <a:buNone/>
                        <a:tabLst/>
                      </a:pPr>
                      <a:r>
                        <a:rPr kumimoji="0" lang="es-ES" sz="1400" b="0" i="0" u="none" strike="noStrike" cap="none" normalizeH="0" baseline="0" noProof="0" dirty="0" smtClean="0">
                          <a:ln>
                            <a:noFill/>
                          </a:ln>
                          <a:solidFill>
                            <a:schemeClr val="tx1"/>
                          </a:solidFill>
                          <a:effectLst/>
                          <a:latin typeface="Comic Sans MS"/>
                          <a:cs typeface="Comic Sans MS"/>
                        </a:rPr>
                        <a:t>Alto índice de fracaso; incapacidad para restaurar la función</a:t>
                      </a:r>
                      <a:r>
                        <a:rPr kumimoji="0" lang="es-ES" sz="1400" b="0" i="0" u="none" strike="noStrike" cap="none" normalizeH="0" baseline="30000" noProof="0" dirty="0" smtClean="0">
                          <a:ln>
                            <a:noFill/>
                          </a:ln>
                          <a:solidFill>
                            <a:schemeClr val="tx1"/>
                          </a:solidFill>
                          <a:effectLst/>
                          <a:latin typeface="Comic Sans MS"/>
                          <a:cs typeface="Comic Sans MS"/>
                        </a:rPr>
                        <a:t>7</a:t>
                      </a:r>
                    </a:p>
                  </a:txBody>
                  <a:tcPr marL="169200" marR="169200" marT="46800" marB="46800" anchor="ctr" horzOverflow="overflow">
                    <a:lnL w="12700" cap="flat" cmpd="sng" algn="ctr">
                      <a:solidFill>
                        <a:srgbClr val="00446A"/>
                      </a:solidFill>
                      <a:prstDash val="solid"/>
                      <a:round/>
                      <a:headEnd type="none" w="med" len="med"/>
                      <a:tailEnd type="none" w="med" len="med"/>
                    </a:lnL>
                    <a:lnR w="12700" cap="flat" cmpd="sng" algn="ctr">
                      <a:solidFill>
                        <a:srgbClr val="00446A"/>
                      </a:solidFill>
                      <a:prstDash val="solid"/>
                      <a:round/>
                      <a:headEnd type="none" w="med" len="med"/>
                      <a:tailEnd type="none" w="med" len="med"/>
                    </a:lnR>
                    <a:lnT w="12700" cap="flat" cmpd="sng" algn="ctr">
                      <a:solidFill>
                        <a:srgbClr val="00446A"/>
                      </a:solidFill>
                      <a:prstDash val="solid"/>
                      <a:round/>
                      <a:headEnd type="none" w="med" len="med"/>
                      <a:tailEnd type="none" w="med" len="med"/>
                    </a:lnT>
                    <a:lnB w="12700" cap="flat" cmpd="sng" algn="ctr">
                      <a:solidFill>
                        <a:srgbClr val="00446A"/>
                      </a:solidFill>
                      <a:prstDash val="solid"/>
                      <a:round/>
                      <a:headEnd type="none" w="med" len="med"/>
                      <a:tailEnd type="none" w="med" len="med"/>
                    </a:lnB>
                    <a:lnTlToBr>
                      <a:noFill/>
                    </a:lnTlToBr>
                    <a:lnBlToTr>
                      <a:noFill/>
                    </a:lnBlToTr>
                    <a:solidFill>
                      <a:srgbClr val="E7E7E7"/>
                    </a:solidFill>
                  </a:tcPr>
                </a:tc>
              </a:tr>
              <a:tr h="639763">
                <a:tc>
                  <a:txBody>
                    <a:bodyPr/>
                    <a:lstStyle/>
                    <a:p>
                      <a:pPr marL="0" marR="0" lvl="0" indent="0" algn="ctr" defTabSz="914400" rtl="0" eaLnBrk="1" fontAlgn="base" latinLnBrk="0" hangingPunct="1">
                        <a:lnSpc>
                          <a:spcPct val="100000"/>
                        </a:lnSpc>
                        <a:spcBef>
                          <a:spcPct val="0"/>
                        </a:spcBef>
                        <a:spcAft>
                          <a:spcPct val="0"/>
                        </a:spcAft>
                        <a:buClrTx/>
                        <a:buSzPct val="120000"/>
                        <a:buFontTx/>
                        <a:buNone/>
                        <a:tabLst/>
                      </a:pPr>
                      <a:r>
                        <a:rPr kumimoji="0" lang="es-ES" sz="1400" b="0" i="0" u="none" strike="noStrike" cap="none" normalizeH="0" baseline="0" noProof="0" dirty="0" smtClean="0">
                          <a:ln>
                            <a:noFill/>
                          </a:ln>
                          <a:solidFill>
                            <a:schemeClr val="tx1"/>
                          </a:solidFill>
                          <a:effectLst/>
                          <a:latin typeface="Comic Sans MS"/>
                          <a:cs typeface="Comic Sans MS"/>
                        </a:rPr>
                        <a:t>Compresión de medula espinal</a:t>
                      </a:r>
                    </a:p>
                  </a:txBody>
                  <a:tcPr marL="169200" marR="169200" marT="46800" marB="46800" anchor="ctr" horzOverflow="overflow">
                    <a:lnL w="12700" cap="flat" cmpd="sng" algn="ctr">
                      <a:solidFill>
                        <a:srgbClr val="00446A"/>
                      </a:solidFill>
                      <a:prstDash val="solid"/>
                      <a:round/>
                      <a:headEnd type="none" w="med" len="med"/>
                      <a:tailEnd type="none" w="med" len="med"/>
                    </a:lnL>
                    <a:lnR w="12700" cap="flat" cmpd="sng" algn="ctr">
                      <a:solidFill>
                        <a:srgbClr val="00446A"/>
                      </a:solidFill>
                      <a:prstDash val="solid"/>
                      <a:round/>
                      <a:headEnd type="none" w="med" len="med"/>
                      <a:tailEnd type="none" w="med" len="med"/>
                    </a:lnR>
                    <a:lnT w="12700" cap="flat" cmpd="sng" algn="ctr">
                      <a:solidFill>
                        <a:srgbClr val="00446A"/>
                      </a:solidFill>
                      <a:prstDash val="solid"/>
                      <a:round/>
                      <a:headEnd type="none" w="med" len="med"/>
                      <a:tailEnd type="none" w="med" len="med"/>
                    </a:lnT>
                    <a:lnB w="12700" cap="flat" cmpd="sng" algn="ctr">
                      <a:solidFill>
                        <a:srgbClr val="00446A"/>
                      </a:solidFill>
                      <a:prstDash val="solid"/>
                      <a:round/>
                      <a:headEnd type="none" w="med" len="med"/>
                      <a:tailEnd type="none" w="med" len="med"/>
                    </a:lnB>
                    <a:lnTlToBr>
                      <a:noFill/>
                    </a:lnTlToBr>
                    <a:lnBlToTr>
                      <a:noFill/>
                    </a:lnBlToTr>
                    <a:solidFill>
                      <a:schemeClr val="bg1">
                        <a:alpha val="50195"/>
                      </a:schemeClr>
                    </a:solidFill>
                  </a:tcPr>
                </a:tc>
                <a:tc>
                  <a:txBody>
                    <a:bodyPr/>
                    <a:lstStyle/>
                    <a:p>
                      <a:pPr marL="0" marR="0" lvl="0" indent="0" algn="l" defTabSz="914400" rtl="0" eaLnBrk="1" fontAlgn="base" latinLnBrk="0" hangingPunct="1">
                        <a:lnSpc>
                          <a:spcPct val="100000"/>
                        </a:lnSpc>
                        <a:spcBef>
                          <a:spcPct val="0"/>
                        </a:spcBef>
                        <a:spcAft>
                          <a:spcPct val="0"/>
                        </a:spcAft>
                        <a:buClrTx/>
                        <a:buSzPct val="120000"/>
                        <a:buFontTx/>
                        <a:buNone/>
                        <a:tabLst/>
                      </a:pPr>
                      <a:r>
                        <a:rPr kumimoji="0" lang="es-ES" sz="1400" b="0" i="0" u="none" strike="noStrike" cap="none" normalizeH="0" baseline="0" noProof="0" dirty="0" smtClean="0">
                          <a:ln>
                            <a:noFill/>
                          </a:ln>
                          <a:solidFill>
                            <a:schemeClr val="tx1"/>
                          </a:solidFill>
                          <a:effectLst/>
                          <a:latin typeface="Comic Sans MS"/>
                          <a:cs typeface="Comic Sans MS"/>
                        </a:rPr>
                        <a:t>Dolor insoportable</a:t>
                      </a:r>
                      <a:r>
                        <a:rPr kumimoji="0" lang="es-ES" sz="1400" b="0" i="0" u="none" strike="noStrike" cap="none" normalizeH="0" baseline="30000" noProof="0" dirty="0" smtClean="0">
                          <a:ln>
                            <a:noFill/>
                          </a:ln>
                          <a:solidFill>
                            <a:schemeClr val="tx1"/>
                          </a:solidFill>
                          <a:effectLst/>
                          <a:latin typeface="Comic Sans MS"/>
                          <a:cs typeface="Comic Sans MS"/>
                        </a:rPr>
                        <a:t>8</a:t>
                      </a:r>
                    </a:p>
                    <a:p>
                      <a:pPr marL="0" marR="0" lvl="0" indent="0" algn="l" defTabSz="914400" rtl="0" eaLnBrk="1" fontAlgn="base" latinLnBrk="0" hangingPunct="1">
                        <a:lnSpc>
                          <a:spcPct val="100000"/>
                        </a:lnSpc>
                        <a:spcBef>
                          <a:spcPct val="0"/>
                        </a:spcBef>
                        <a:spcAft>
                          <a:spcPct val="0"/>
                        </a:spcAft>
                        <a:buClrTx/>
                        <a:buSzPct val="120000"/>
                        <a:buFontTx/>
                        <a:buNone/>
                        <a:tabLst/>
                      </a:pPr>
                      <a:r>
                        <a:rPr kumimoji="0" lang="es-ES" sz="1400" b="0" i="0" u="none" strike="noStrike" cap="none" normalizeH="0" baseline="0" noProof="0" dirty="0" smtClean="0">
                          <a:ln>
                            <a:noFill/>
                          </a:ln>
                          <a:solidFill>
                            <a:schemeClr val="tx1"/>
                          </a:solidFill>
                          <a:effectLst/>
                          <a:latin typeface="Comic Sans MS"/>
                          <a:cs typeface="Comic Sans MS"/>
                        </a:rPr>
                        <a:t>Necesidad de medicación esteroidal</a:t>
                      </a:r>
                      <a:r>
                        <a:rPr kumimoji="0" lang="es-ES" sz="1400" b="0" i="0" u="none" strike="noStrike" cap="none" normalizeH="0" baseline="30000" noProof="0" dirty="0" smtClean="0">
                          <a:ln>
                            <a:noFill/>
                          </a:ln>
                          <a:solidFill>
                            <a:schemeClr val="tx1"/>
                          </a:solidFill>
                          <a:effectLst/>
                          <a:latin typeface="Comic Sans MS"/>
                          <a:cs typeface="Comic Sans MS"/>
                        </a:rPr>
                        <a:t>8</a:t>
                      </a:r>
                    </a:p>
                    <a:p>
                      <a:pPr marL="0" marR="0" lvl="0" indent="0" algn="l" defTabSz="914400" rtl="0" eaLnBrk="1" fontAlgn="base" latinLnBrk="0" hangingPunct="1">
                        <a:lnSpc>
                          <a:spcPct val="100000"/>
                        </a:lnSpc>
                        <a:spcBef>
                          <a:spcPct val="0"/>
                        </a:spcBef>
                        <a:spcAft>
                          <a:spcPct val="0"/>
                        </a:spcAft>
                        <a:buClrTx/>
                        <a:buSzPct val="120000"/>
                        <a:buFontTx/>
                        <a:buNone/>
                        <a:tabLst/>
                      </a:pPr>
                      <a:r>
                        <a:rPr kumimoji="0" lang="es-ES" sz="1400" b="0" i="0" u="none" strike="noStrike" cap="none" normalizeH="0" baseline="0" noProof="0" dirty="0" smtClean="0">
                          <a:ln>
                            <a:noFill/>
                          </a:ln>
                          <a:solidFill>
                            <a:schemeClr val="tx1"/>
                          </a:solidFill>
                          <a:effectLst/>
                          <a:latin typeface="Comic Sans MS"/>
                          <a:cs typeface="Comic Sans MS"/>
                        </a:rPr>
                        <a:t>Visitas repetidas de radioterapia</a:t>
                      </a:r>
                      <a:r>
                        <a:rPr kumimoji="0" lang="es-ES" sz="1400" b="0" i="0" u="none" strike="noStrike" cap="none" normalizeH="0" baseline="30000" noProof="0" dirty="0" smtClean="0">
                          <a:ln>
                            <a:noFill/>
                          </a:ln>
                          <a:solidFill>
                            <a:schemeClr val="tx1"/>
                          </a:solidFill>
                          <a:effectLst/>
                          <a:latin typeface="Comic Sans MS"/>
                          <a:cs typeface="Comic Sans MS"/>
                        </a:rPr>
                        <a:t>6</a:t>
                      </a:r>
                    </a:p>
                    <a:p>
                      <a:pPr marL="0" marR="0" lvl="0" indent="0" algn="l" defTabSz="914400" rtl="0" eaLnBrk="1" fontAlgn="base" latinLnBrk="0" hangingPunct="1">
                        <a:lnSpc>
                          <a:spcPct val="100000"/>
                        </a:lnSpc>
                        <a:spcBef>
                          <a:spcPct val="0"/>
                        </a:spcBef>
                        <a:spcAft>
                          <a:spcPct val="0"/>
                        </a:spcAft>
                        <a:buClrTx/>
                        <a:buSzPct val="120000"/>
                        <a:buFontTx/>
                        <a:buNone/>
                        <a:tabLst/>
                      </a:pPr>
                      <a:r>
                        <a:rPr kumimoji="0" lang="es-ES" sz="1400" b="0" i="0" u="none" strike="noStrike" cap="none" normalizeH="0" baseline="0" noProof="0" dirty="0" err="1" smtClean="0">
                          <a:ln>
                            <a:noFill/>
                          </a:ln>
                          <a:solidFill>
                            <a:schemeClr val="tx1"/>
                          </a:solidFill>
                          <a:effectLst/>
                          <a:latin typeface="Comic Sans MS"/>
                          <a:cs typeface="Comic Sans MS"/>
                        </a:rPr>
                        <a:t>Paraparesia</a:t>
                      </a:r>
                      <a:r>
                        <a:rPr kumimoji="0" lang="es-ES" sz="1400" b="0" i="0" u="none" strike="noStrike" cap="none" normalizeH="0" baseline="0" noProof="0" dirty="0" smtClean="0">
                          <a:ln>
                            <a:noFill/>
                          </a:ln>
                          <a:solidFill>
                            <a:schemeClr val="tx1"/>
                          </a:solidFill>
                          <a:effectLst/>
                          <a:latin typeface="Comic Sans MS"/>
                          <a:cs typeface="Comic Sans MS"/>
                        </a:rPr>
                        <a:t> o paraplejia irreversibles</a:t>
                      </a:r>
                      <a:r>
                        <a:rPr kumimoji="0" lang="es-ES" sz="1400" b="0" i="0" u="none" strike="noStrike" cap="none" normalizeH="0" baseline="30000" noProof="0" dirty="0" smtClean="0">
                          <a:ln>
                            <a:noFill/>
                          </a:ln>
                          <a:solidFill>
                            <a:schemeClr val="tx1"/>
                          </a:solidFill>
                          <a:effectLst/>
                          <a:latin typeface="Comic Sans MS"/>
                          <a:cs typeface="Comic Sans MS"/>
                        </a:rPr>
                        <a:t>8</a:t>
                      </a:r>
                    </a:p>
                    <a:p>
                      <a:pPr marL="0" marR="0" lvl="0" indent="0" algn="l" defTabSz="914400" rtl="0" eaLnBrk="1" fontAlgn="base" latinLnBrk="0" hangingPunct="1">
                        <a:lnSpc>
                          <a:spcPct val="100000"/>
                        </a:lnSpc>
                        <a:spcBef>
                          <a:spcPct val="0"/>
                        </a:spcBef>
                        <a:spcAft>
                          <a:spcPct val="0"/>
                        </a:spcAft>
                        <a:buClrTx/>
                        <a:buSzPct val="120000"/>
                        <a:buFontTx/>
                        <a:buNone/>
                        <a:tabLst/>
                      </a:pPr>
                      <a:r>
                        <a:rPr kumimoji="0" lang="es-ES" sz="1400" b="0" i="0" u="none" strike="noStrike" cap="none" normalizeH="0" baseline="0" noProof="0" dirty="0" smtClean="0">
                          <a:ln>
                            <a:noFill/>
                          </a:ln>
                          <a:solidFill>
                            <a:schemeClr val="tx1"/>
                          </a:solidFill>
                          <a:effectLst/>
                          <a:latin typeface="Comic Sans MS"/>
                          <a:cs typeface="Comic Sans MS"/>
                        </a:rPr>
                        <a:t>Pérdida de la continencia</a:t>
                      </a:r>
                      <a:r>
                        <a:rPr kumimoji="0" lang="es-ES" sz="1400" b="0" i="0" u="none" strike="noStrike" cap="none" normalizeH="0" baseline="30000" noProof="0" dirty="0" smtClean="0">
                          <a:ln>
                            <a:noFill/>
                          </a:ln>
                          <a:solidFill>
                            <a:schemeClr val="tx1"/>
                          </a:solidFill>
                          <a:effectLst/>
                          <a:latin typeface="Comic Sans MS"/>
                          <a:cs typeface="Comic Sans MS"/>
                        </a:rPr>
                        <a:t>8</a:t>
                      </a:r>
                    </a:p>
                  </a:txBody>
                  <a:tcPr marL="169200" marR="169200" marT="46800" marB="46800" anchor="ctr" horzOverflow="overflow">
                    <a:lnL w="12700" cap="flat" cmpd="sng" algn="ctr">
                      <a:solidFill>
                        <a:srgbClr val="00446A"/>
                      </a:solidFill>
                      <a:prstDash val="solid"/>
                      <a:round/>
                      <a:headEnd type="none" w="med" len="med"/>
                      <a:tailEnd type="none" w="med" len="med"/>
                    </a:lnL>
                    <a:lnR w="12700" cap="flat" cmpd="sng" algn="ctr">
                      <a:solidFill>
                        <a:srgbClr val="00446A"/>
                      </a:solidFill>
                      <a:prstDash val="solid"/>
                      <a:round/>
                      <a:headEnd type="none" w="med" len="med"/>
                      <a:tailEnd type="none" w="med" len="med"/>
                    </a:lnR>
                    <a:lnT w="12700" cap="flat" cmpd="sng" algn="ctr">
                      <a:solidFill>
                        <a:srgbClr val="00446A"/>
                      </a:solidFill>
                      <a:prstDash val="solid"/>
                      <a:round/>
                      <a:headEnd type="none" w="med" len="med"/>
                      <a:tailEnd type="none" w="med" len="med"/>
                    </a:lnT>
                    <a:lnB w="12700" cap="flat" cmpd="sng" algn="ctr">
                      <a:solidFill>
                        <a:srgbClr val="00446A"/>
                      </a:solidFill>
                      <a:prstDash val="solid"/>
                      <a:round/>
                      <a:headEnd type="none" w="med" len="med"/>
                      <a:tailEnd type="none" w="med" len="med"/>
                    </a:lnB>
                    <a:lnTlToBr>
                      <a:noFill/>
                    </a:lnTlToBr>
                    <a:lnBlToTr>
                      <a:noFill/>
                    </a:lnBlToTr>
                    <a:solidFill>
                      <a:schemeClr val="bg1">
                        <a:alpha val="50195"/>
                      </a:schemeClr>
                    </a:solidFill>
                  </a:tcPr>
                </a:tc>
              </a:tr>
            </a:tbl>
          </a:graphicData>
        </a:graphic>
      </p:graphicFrame>
      <p:sp>
        <p:nvSpPr>
          <p:cNvPr id="10" name="Text Placeholder 11"/>
          <p:cNvSpPr>
            <a:spLocks/>
          </p:cNvSpPr>
          <p:nvPr/>
        </p:nvSpPr>
        <p:spPr bwMode="auto">
          <a:xfrm>
            <a:off x="30890" y="6401406"/>
            <a:ext cx="8827360" cy="430213"/>
          </a:xfrm>
          <a:prstGeom prst="rect">
            <a:avLst/>
          </a:prstGeom>
          <a:noFill/>
          <a:ln w="9525" algn="ctr">
            <a:noFill/>
            <a:miter lim="800000"/>
            <a:headEnd/>
            <a:tailEnd/>
          </a:ln>
          <a:effectLst/>
        </p:spPr>
        <p:txBody>
          <a:bodyPr anchor="b"/>
          <a:lstStyle/>
          <a:p>
            <a:pPr>
              <a:spcBef>
                <a:spcPct val="30000"/>
              </a:spcBef>
            </a:pPr>
            <a:r>
              <a:rPr lang="en-US" sz="900" dirty="0">
                <a:solidFill>
                  <a:srgbClr val="00446A"/>
                </a:solidFill>
                <a:latin typeface="Comic Sans MS"/>
                <a:cs typeface="Comic Sans MS"/>
              </a:rPr>
              <a:t>1. </a:t>
            </a:r>
            <a:r>
              <a:rPr lang="en-US" sz="900" dirty="0" err="1" smtClean="0">
                <a:solidFill>
                  <a:srgbClr val="00446A"/>
                </a:solidFill>
                <a:latin typeface="Comic Sans MS"/>
                <a:cs typeface="Comic Sans MS"/>
              </a:rPr>
              <a:t>Gainor</a:t>
            </a:r>
            <a:r>
              <a:rPr lang="en-US" sz="900" dirty="0" smtClean="0">
                <a:solidFill>
                  <a:srgbClr val="00446A"/>
                </a:solidFill>
                <a:latin typeface="Comic Sans MS"/>
                <a:cs typeface="Comic Sans MS"/>
              </a:rPr>
              <a:t> BJ, </a:t>
            </a:r>
            <a:r>
              <a:rPr lang="en-US" sz="900" dirty="0" err="1" smtClean="0">
                <a:solidFill>
                  <a:srgbClr val="00446A"/>
                </a:solidFill>
                <a:latin typeface="Comic Sans MS"/>
                <a:cs typeface="Comic Sans MS"/>
              </a:rPr>
              <a:t>Buchert</a:t>
            </a:r>
            <a:r>
              <a:rPr lang="en-US" sz="900" dirty="0" smtClean="0">
                <a:solidFill>
                  <a:srgbClr val="00446A"/>
                </a:solidFill>
                <a:latin typeface="Comic Sans MS"/>
                <a:cs typeface="Comic Sans MS"/>
              </a:rPr>
              <a:t> P. </a:t>
            </a:r>
            <a:r>
              <a:rPr lang="en-US" sz="900" dirty="0" err="1">
                <a:solidFill>
                  <a:srgbClr val="00446A"/>
                </a:solidFill>
                <a:latin typeface="Comic Sans MS"/>
                <a:cs typeface="Comic Sans MS"/>
              </a:rPr>
              <a:t>Clin</a:t>
            </a:r>
            <a:r>
              <a:rPr lang="en-US" sz="900" dirty="0">
                <a:solidFill>
                  <a:srgbClr val="00446A"/>
                </a:solidFill>
                <a:latin typeface="Comic Sans MS"/>
                <a:cs typeface="Comic Sans MS"/>
              </a:rPr>
              <a:t> </a:t>
            </a:r>
            <a:r>
              <a:rPr lang="en-US" sz="900" dirty="0" err="1">
                <a:solidFill>
                  <a:srgbClr val="00446A"/>
                </a:solidFill>
                <a:latin typeface="Comic Sans MS"/>
                <a:cs typeface="Comic Sans MS"/>
              </a:rPr>
              <a:t>Orthopaed</a:t>
            </a:r>
            <a:r>
              <a:rPr lang="en-US" sz="900" dirty="0">
                <a:solidFill>
                  <a:srgbClr val="00446A"/>
                </a:solidFill>
                <a:latin typeface="Comic Sans MS"/>
                <a:cs typeface="Comic Sans MS"/>
              </a:rPr>
              <a:t> </a:t>
            </a:r>
            <a:r>
              <a:rPr lang="en-US" sz="900" dirty="0" err="1">
                <a:solidFill>
                  <a:srgbClr val="00446A"/>
                </a:solidFill>
                <a:latin typeface="Comic Sans MS"/>
                <a:cs typeface="Comic Sans MS"/>
              </a:rPr>
              <a:t>Rel</a:t>
            </a:r>
            <a:r>
              <a:rPr lang="en-US" sz="900" dirty="0">
                <a:solidFill>
                  <a:srgbClr val="00446A"/>
                </a:solidFill>
                <a:latin typeface="Comic Sans MS"/>
                <a:cs typeface="Comic Sans MS"/>
              </a:rPr>
              <a:t> Res 1983;178:297–302; 2. </a:t>
            </a:r>
            <a:r>
              <a:rPr lang="en-US" sz="900" dirty="0" err="1">
                <a:solidFill>
                  <a:srgbClr val="00446A"/>
                </a:solidFill>
                <a:latin typeface="Comic Sans MS"/>
                <a:cs typeface="Comic Sans MS"/>
              </a:rPr>
              <a:t>Saad</a:t>
            </a:r>
            <a:r>
              <a:rPr lang="en-US" sz="900" dirty="0">
                <a:solidFill>
                  <a:srgbClr val="00446A"/>
                </a:solidFill>
                <a:latin typeface="Comic Sans MS"/>
                <a:cs typeface="Comic Sans MS"/>
              </a:rPr>
              <a:t> F et al. Cancer 2007;110:1860–7; 3. </a:t>
            </a:r>
            <a:r>
              <a:rPr lang="en-US" sz="900" dirty="0" err="1" smtClean="0">
                <a:solidFill>
                  <a:srgbClr val="00446A"/>
                </a:solidFill>
                <a:latin typeface="Comic Sans MS"/>
                <a:cs typeface="Comic Sans MS"/>
              </a:rPr>
              <a:t>Poór</a:t>
            </a:r>
            <a:r>
              <a:rPr lang="en-US" sz="900" dirty="0" smtClean="0">
                <a:solidFill>
                  <a:srgbClr val="00446A"/>
                </a:solidFill>
                <a:latin typeface="Comic Sans MS"/>
                <a:cs typeface="Comic Sans MS"/>
              </a:rPr>
              <a:t> G, </a:t>
            </a:r>
            <a:r>
              <a:rPr lang="en-US" sz="900" dirty="0">
                <a:solidFill>
                  <a:srgbClr val="00446A"/>
                </a:solidFill>
                <a:latin typeface="Comic Sans MS"/>
                <a:cs typeface="Comic Sans MS"/>
              </a:rPr>
              <a:t>et al. </a:t>
            </a:r>
            <a:r>
              <a:rPr lang="en-US" sz="900" dirty="0" err="1">
                <a:solidFill>
                  <a:srgbClr val="00446A"/>
                </a:solidFill>
                <a:latin typeface="Comic Sans MS"/>
                <a:cs typeface="Comic Sans MS"/>
              </a:rPr>
              <a:t>Osteoporos</a:t>
            </a:r>
            <a:r>
              <a:rPr lang="en-US" sz="900" dirty="0">
                <a:solidFill>
                  <a:srgbClr val="00446A"/>
                </a:solidFill>
                <a:latin typeface="Comic Sans MS"/>
                <a:cs typeface="Comic Sans MS"/>
              </a:rPr>
              <a:t> </a:t>
            </a:r>
            <a:r>
              <a:rPr lang="en-US" sz="900" dirty="0" err="1">
                <a:solidFill>
                  <a:srgbClr val="00446A"/>
                </a:solidFill>
                <a:latin typeface="Comic Sans MS"/>
                <a:cs typeface="Comic Sans MS"/>
              </a:rPr>
              <a:t>Int</a:t>
            </a:r>
            <a:r>
              <a:rPr lang="en-US" sz="900" dirty="0">
                <a:solidFill>
                  <a:srgbClr val="00446A"/>
                </a:solidFill>
                <a:latin typeface="Comic Sans MS"/>
                <a:cs typeface="Comic Sans MS"/>
              </a:rPr>
              <a:t> 1995;5:419–26; 4. </a:t>
            </a:r>
            <a:r>
              <a:rPr lang="en-US" sz="900" dirty="0" smtClean="0">
                <a:solidFill>
                  <a:srgbClr val="00446A"/>
                </a:solidFill>
                <a:latin typeface="Comic Sans MS"/>
                <a:cs typeface="Comic Sans MS"/>
              </a:rPr>
              <a:t>Loblaw DA, </a:t>
            </a:r>
            <a:r>
              <a:rPr lang="en-US" sz="900" dirty="0">
                <a:solidFill>
                  <a:srgbClr val="00446A"/>
                </a:solidFill>
                <a:latin typeface="Comic Sans MS"/>
                <a:cs typeface="Comic Sans MS"/>
              </a:rPr>
              <a:t>et al. </a:t>
            </a:r>
            <a:r>
              <a:rPr lang="en-US" sz="900" dirty="0" smtClean="0">
                <a:solidFill>
                  <a:srgbClr val="00446A"/>
                </a:solidFill>
                <a:latin typeface="Comic Sans MS"/>
                <a:cs typeface="Comic Sans MS"/>
              </a:rPr>
              <a:t>Support </a:t>
            </a:r>
            <a:r>
              <a:rPr lang="en-US" sz="900" dirty="0">
                <a:solidFill>
                  <a:srgbClr val="00446A"/>
                </a:solidFill>
                <a:latin typeface="Comic Sans MS"/>
                <a:cs typeface="Comic Sans MS"/>
              </a:rPr>
              <a:t>Care Cancer 2007;15:451–5; 5. </a:t>
            </a:r>
            <a:r>
              <a:rPr lang="en-US" sz="900" dirty="0" smtClean="0">
                <a:solidFill>
                  <a:srgbClr val="00446A"/>
                </a:solidFill>
                <a:latin typeface="Comic Sans MS"/>
                <a:cs typeface="Comic Sans MS"/>
              </a:rPr>
              <a:t>Hellman RS, </a:t>
            </a:r>
            <a:r>
              <a:rPr lang="en-US" sz="900" dirty="0" err="1" smtClean="0">
                <a:solidFill>
                  <a:srgbClr val="00446A"/>
                </a:solidFill>
                <a:latin typeface="Comic Sans MS"/>
                <a:cs typeface="Comic Sans MS"/>
              </a:rPr>
              <a:t>Krasnow</a:t>
            </a:r>
            <a:r>
              <a:rPr lang="en-US" sz="900" dirty="0" smtClean="0">
                <a:solidFill>
                  <a:srgbClr val="00446A"/>
                </a:solidFill>
                <a:latin typeface="Comic Sans MS"/>
                <a:cs typeface="Comic Sans MS"/>
              </a:rPr>
              <a:t> AZ. </a:t>
            </a:r>
            <a:r>
              <a:rPr lang="en-US" sz="900" dirty="0">
                <a:solidFill>
                  <a:srgbClr val="00446A"/>
                </a:solidFill>
                <a:latin typeface="Comic Sans MS"/>
                <a:cs typeface="Comic Sans MS"/>
              </a:rPr>
              <a:t>J </a:t>
            </a:r>
            <a:r>
              <a:rPr lang="en-US" sz="900" dirty="0" err="1">
                <a:solidFill>
                  <a:srgbClr val="00446A"/>
                </a:solidFill>
                <a:latin typeface="Comic Sans MS"/>
                <a:cs typeface="Comic Sans MS"/>
              </a:rPr>
              <a:t>Palliat</a:t>
            </a:r>
            <a:r>
              <a:rPr lang="en-US" sz="900" dirty="0">
                <a:solidFill>
                  <a:srgbClr val="00446A"/>
                </a:solidFill>
                <a:latin typeface="Comic Sans MS"/>
                <a:cs typeface="Comic Sans MS"/>
              </a:rPr>
              <a:t> Med </a:t>
            </a:r>
            <a:r>
              <a:rPr lang="en-US" sz="900" dirty="0" smtClean="0">
                <a:solidFill>
                  <a:srgbClr val="00446A"/>
                </a:solidFill>
                <a:latin typeface="Comic Sans MS"/>
                <a:cs typeface="Comic Sans MS"/>
              </a:rPr>
              <a:t>1998;1:277–83; 6</a:t>
            </a:r>
            <a:r>
              <a:rPr lang="en-US" sz="900" dirty="0">
                <a:solidFill>
                  <a:srgbClr val="00446A"/>
                </a:solidFill>
                <a:latin typeface="Comic Sans MS"/>
                <a:cs typeface="Comic Sans MS"/>
              </a:rPr>
              <a:t>.</a:t>
            </a:r>
            <a:r>
              <a:rPr lang="it-IT" sz="900" dirty="0">
                <a:solidFill>
                  <a:srgbClr val="00446A"/>
                </a:solidFill>
                <a:latin typeface="Comic Sans MS"/>
                <a:cs typeface="Comic Sans MS"/>
              </a:rPr>
              <a:t> </a:t>
            </a:r>
            <a:r>
              <a:rPr lang="it-IT" sz="900" dirty="0" smtClean="0">
                <a:solidFill>
                  <a:srgbClr val="00446A"/>
                </a:solidFill>
                <a:latin typeface="Comic Sans MS"/>
                <a:cs typeface="Comic Sans MS"/>
              </a:rPr>
              <a:t>Maranzano E,</a:t>
            </a:r>
            <a:br>
              <a:rPr lang="it-IT" sz="900" dirty="0" smtClean="0">
                <a:solidFill>
                  <a:srgbClr val="00446A"/>
                </a:solidFill>
                <a:latin typeface="Comic Sans MS"/>
                <a:cs typeface="Comic Sans MS"/>
              </a:rPr>
            </a:br>
            <a:r>
              <a:rPr lang="it-IT" sz="900" dirty="0" smtClean="0">
                <a:solidFill>
                  <a:srgbClr val="00446A"/>
                </a:solidFill>
                <a:latin typeface="Comic Sans MS"/>
                <a:cs typeface="Comic Sans MS"/>
              </a:rPr>
              <a:t>et </a:t>
            </a:r>
            <a:r>
              <a:rPr lang="it-IT" sz="900" dirty="0">
                <a:solidFill>
                  <a:srgbClr val="00446A"/>
                </a:solidFill>
                <a:latin typeface="Comic Sans MS"/>
                <a:cs typeface="Comic Sans MS"/>
              </a:rPr>
              <a:t>al. Tumori 2003;89:469–75; 7. </a:t>
            </a:r>
            <a:r>
              <a:rPr lang="it-IT" sz="900" dirty="0" smtClean="0">
                <a:solidFill>
                  <a:srgbClr val="00446A"/>
                </a:solidFill>
                <a:latin typeface="Comic Sans MS"/>
                <a:cs typeface="Comic Sans MS"/>
              </a:rPr>
              <a:t>Katzer A, et </a:t>
            </a:r>
            <a:r>
              <a:rPr lang="it-IT" sz="900" dirty="0">
                <a:solidFill>
                  <a:srgbClr val="00446A"/>
                </a:solidFill>
                <a:latin typeface="Comic Sans MS"/>
                <a:cs typeface="Comic Sans MS"/>
              </a:rPr>
              <a:t>al. Arch </a:t>
            </a:r>
            <a:r>
              <a:rPr lang="it-IT" sz="900" dirty="0" smtClean="0">
                <a:solidFill>
                  <a:srgbClr val="00446A"/>
                </a:solidFill>
                <a:latin typeface="Comic Sans MS"/>
                <a:cs typeface="Comic Sans MS"/>
              </a:rPr>
              <a:t>Orthop </a:t>
            </a:r>
            <a:r>
              <a:rPr lang="it-IT" sz="900" dirty="0">
                <a:solidFill>
                  <a:srgbClr val="00446A"/>
                </a:solidFill>
                <a:latin typeface="Comic Sans MS"/>
                <a:cs typeface="Comic Sans MS"/>
              </a:rPr>
              <a:t>Trauma Surg 2002;122:251–8; 8. </a:t>
            </a:r>
            <a:r>
              <a:rPr lang="en-US" sz="900" dirty="0" smtClean="0">
                <a:solidFill>
                  <a:srgbClr val="00446A"/>
                </a:solidFill>
                <a:latin typeface="Comic Sans MS"/>
                <a:cs typeface="Comic Sans MS"/>
              </a:rPr>
              <a:t>Loblaw DA, et </a:t>
            </a:r>
            <a:r>
              <a:rPr lang="en-US" sz="900" dirty="0">
                <a:solidFill>
                  <a:srgbClr val="00446A"/>
                </a:solidFill>
                <a:latin typeface="Comic Sans MS"/>
                <a:cs typeface="Comic Sans MS"/>
              </a:rPr>
              <a:t>al. J </a:t>
            </a:r>
            <a:r>
              <a:rPr lang="en-US" sz="900" dirty="0" err="1">
                <a:solidFill>
                  <a:srgbClr val="00446A"/>
                </a:solidFill>
                <a:latin typeface="Comic Sans MS"/>
                <a:cs typeface="Comic Sans MS"/>
              </a:rPr>
              <a:t>Clin</a:t>
            </a:r>
            <a:r>
              <a:rPr lang="en-US" sz="900" dirty="0">
                <a:solidFill>
                  <a:srgbClr val="00446A"/>
                </a:solidFill>
                <a:latin typeface="Comic Sans MS"/>
                <a:cs typeface="Comic Sans MS"/>
              </a:rPr>
              <a:t> </a:t>
            </a:r>
            <a:r>
              <a:rPr lang="en-US" sz="900" dirty="0" err="1" smtClean="0">
                <a:solidFill>
                  <a:srgbClr val="00446A"/>
                </a:solidFill>
                <a:latin typeface="Comic Sans MS"/>
                <a:cs typeface="Comic Sans MS"/>
              </a:rPr>
              <a:t>Oncol</a:t>
            </a:r>
            <a:r>
              <a:rPr lang="en-US" sz="900" dirty="0">
                <a:solidFill>
                  <a:srgbClr val="00446A"/>
                </a:solidFill>
                <a:latin typeface="Comic Sans MS"/>
                <a:cs typeface="Comic Sans MS"/>
              </a:rPr>
              <a:t> </a:t>
            </a:r>
            <a:r>
              <a:rPr lang="en-US" sz="900" dirty="0" smtClean="0">
                <a:solidFill>
                  <a:srgbClr val="00446A"/>
                </a:solidFill>
                <a:latin typeface="Comic Sans MS"/>
                <a:cs typeface="Comic Sans MS"/>
              </a:rPr>
              <a:t>2005;23:2028–3</a:t>
            </a:r>
            <a:r>
              <a:rPr lang="en-US" sz="900" dirty="0">
                <a:solidFill>
                  <a:srgbClr val="00446A"/>
                </a:solidFill>
                <a:latin typeface="Comic Sans MS"/>
                <a:cs typeface="Comic Sans MS"/>
              </a:rPr>
              <a:t>.</a:t>
            </a:r>
          </a:p>
        </p:txBody>
      </p:sp>
      <p:pic>
        <p:nvPicPr>
          <p:cNvPr id="11" name="Picture 5"/>
          <p:cNvPicPr>
            <a:picLocks noChangeAspect="1" noChangeArrowheads="1"/>
          </p:cNvPicPr>
          <p:nvPr/>
        </p:nvPicPr>
        <p:blipFill>
          <a:blip r:embed="rId2" cstate="print"/>
          <a:srcRect l="3294" t="2952" r="3299" b="5880"/>
          <a:stretch>
            <a:fillRect/>
          </a:stretch>
        </p:blipFill>
        <p:spPr bwMode="auto">
          <a:xfrm>
            <a:off x="524804" y="5015328"/>
            <a:ext cx="900000" cy="900000"/>
          </a:xfrm>
          <a:prstGeom prst="roundRect">
            <a:avLst>
              <a:gd name="adj" fmla="val 12477"/>
            </a:avLst>
          </a:prstGeom>
          <a:noFill/>
          <a:ln w="12700">
            <a:solidFill>
              <a:schemeClr val="tx2"/>
            </a:solidFill>
          </a:ln>
        </p:spPr>
      </p:pic>
      <p:pic>
        <p:nvPicPr>
          <p:cNvPr id="12" name="Picture 4"/>
          <p:cNvPicPr>
            <a:picLocks noChangeAspect="1" noChangeArrowheads="1"/>
          </p:cNvPicPr>
          <p:nvPr/>
        </p:nvPicPr>
        <p:blipFill>
          <a:blip r:embed="rId3" cstate="print"/>
          <a:srcRect r="1175" b="507"/>
          <a:stretch>
            <a:fillRect/>
          </a:stretch>
        </p:blipFill>
        <p:spPr bwMode="auto">
          <a:xfrm>
            <a:off x="524804" y="4007416"/>
            <a:ext cx="900000" cy="900000"/>
          </a:xfrm>
          <a:prstGeom prst="roundRect">
            <a:avLst>
              <a:gd name="adj" fmla="val 13584"/>
            </a:avLst>
          </a:prstGeom>
          <a:noFill/>
          <a:ln w="12700">
            <a:solidFill>
              <a:schemeClr val="tx2"/>
            </a:solidFill>
            <a:miter lim="800000"/>
            <a:headEnd/>
            <a:tailEnd/>
          </a:ln>
        </p:spPr>
      </p:pic>
      <p:pic>
        <p:nvPicPr>
          <p:cNvPr id="13" name="Picture 3"/>
          <p:cNvPicPr>
            <a:picLocks noChangeAspect="1" noChangeArrowheads="1"/>
          </p:cNvPicPr>
          <p:nvPr/>
        </p:nvPicPr>
        <p:blipFill>
          <a:blip r:embed="rId4" cstate="print"/>
          <a:srcRect l="1724" t="1619"/>
          <a:stretch>
            <a:fillRect/>
          </a:stretch>
        </p:blipFill>
        <p:spPr bwMode="auto">
          <a:xfrm>
            <a:off x="524804" y="2999104"/>
            <a:ext cx="900000" cy="900000"/>
          </a:xfrm>
          <a:prstGeom prst="roundRect">
            <a:avLst>
              <a:gd name="adj" fmla="val 11599"/>
            </a:avLst>
          </a:prstGeom>
          <a:noFill/>
          <a:ln w="12700">
            <a:solidFill>
              <a:schemeClr val="tx2"/>
            </a:solidFill>
            <a:miter lim="800000"/>
            <a:headEnd/>
            <a:tailEnd/>
          </a:ln>
        </p:spPr>
      </p:pic>
      <p:pic>
        <p:nvPicPr>
          <p:cNvPr id="14" name="Picture 2"/>
          <p:cNvPicPr>
            <a:picLocks noChangeAspect="1" noChangeArrowheads="1"/>
          </p:cNvPicPr>
          <p:nvPr/>
        </p:nvPicPr>
        <p:blipFill>
          <a:blip r:embed="rId5" cstate="print"/>
          <a:srcRect l="3434" t="572" r="3464" b="3065"/>
          <a:stretch>
            <a:fillRect/>
          </a:stretch>
        </p:blipFill>
        <p:spPr bwMode="auto">
          <a:xfrm>
            <a:off x="524804" y="2027096"/>
            <a:ext cx="900000" cy="900000"/>
          </a:xfrm>
          <a:prstGeom prst="roundRect">
            <a:avLst>
              <a:gd name="adj" fmla="val 12569"/>
            </a:avLst>
          </a:prstGeom>
          <a:noFill/>
          <a:ln w="9525">
            <a:solidFill>
              <a:schemeClr val="tx2"/>
            </a:solidFill>
            <a:miter lim="800000"/>
            <a:headEnd/>
            <a:tailEnd/>
          </a:ln>
          <a:effectLst/>
        </p:spPr>
      </p:pic>
    </p:spTree>
    <p:extLst>
      <p:ext uri="{BB962C8B-B14F-4D97-AF65-F5344CB8AC3E}">
        <p14:creationId xmlns:p14="http://schemas.microsoft.com/office/powerpoint/2010/main" val="259203388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dirty="0" err="1" smtClean="0">
                <a:solidFill>
                  <a:schemeClr val="accent2">
                    <a:lumMod val="75000"/>
                  </a:schemeClr>
                </a:solidFill>
              </a:rPr>
              <a:t>Tratamiento</a:t>
            </a:r>
            <a:r>
              <a:rPr lang="en-US" sz="2800" dirty="0" smtClean="0">
                <a:solidFill>
                  <a:schemeClr val="accent2">
                    <a:lumMod val="75000"/>
                  </a:schemeClr>
                </a:solidFill>
              </a:rPr>
              <a:t> </a:t>
            </a:r>
            <a:r>
              <a:rPr lang="en-US" sz="2800" dirty="0" err="1" smtClean="0">
                <a:solidFill>
                  <a:schemeClr val="accent2">
                    <a:lumMod val="75000"/>
                  </a:schemeClr>
                </a:solidFill>
              </a:rPr>
              <a:t>médico</a:t>
            </a:r>
            <a:r>
              <a:rPr lang="en-US" sz="2800" dirty="0" smtClean="0">
                <a:solidFill>
                  <a:schemeClr val="accent2">
                    <a:lumMod val="75000"/>
                  </a:schemeClr>
                </a:solidFill>
              </a:rPr>
              <a:t> de </a:t>
            </a:r>
            <a:r>
              <a:rPr lang="en-US" sz="2800" dirty="0" err="1">
                <a:solidFill>
                  <a:schemeClr val="accent2">
                    <a:lumMod val="75000"/>
                  </a:schemeClr>
                </a:solidFill>
              </a:rPr>
              <a:t>las</a:t>
            </a:r>
            <a:r>
              <a:rPr lang="en-US" sz="2800" dirty="0">
                <a:solidFill>
                  <a:schemeClr val="accent2">
                    <a:lumMod val="75000"/>
                  </a:schemeClr>
                </a:solidFill>
              </a:rPr>
              <a:t> </a:t>
            </a:r>
            <a:r>
              <a:rPr lang="en-US" sz="2800" dirty="0" err="1">
                <a:solidFill>
                  <a:schemeClr val="accent2">
                    <a:lumMod val="75000"/>
                  </a:schemeClr>
                </a:solidFill>
              </a:rPr>
              <a:t>Mtx</a:t>
            </a:r>
            <a:r>
              <a:rPr lang="en-US" sz="2800" dirty="0">
                <a:solidFill>
                  <a:schemeClr val="accent2">
                    <a:lumMod val="75000"/>
                  </a:schemeClr>
                </a:solidFill>
              </a:rPr>
              <a:t> </a:t>
            </a:r>
            <a:r>
              <a:rPr lang="en-US" sz="2800" dirty="0" err="1">
                <a:solidFill>
                  <a:schemeClr val="accent2">
                    <a:lumMod val="75000"/>
                  </a:schemeClr>
                </a:solidFill>
              </a:rPr>
              <a:t>óseas</a:t>
            </a:r>
            <a:endParaRPr lang="en-US" sz="2800" dirty="0">
              <a:solidFill>
                <a:schemeClr val="accent2">
                  <a:lumMod val="75000"/>
                </a:schemeClr>
              </a:solidFill>
            </a:endParaRPr>
          </a:p>
        </p:txBody>
      </p:sp>
      <p:sp>
        <p:nvSpPr>
          <p:cNvPr id="7" name="Rectangle 6"/>
          <p:cNvSpPr/>
          <p:nvPr/>
        </p:nvSpPr>
        <p:spPr>
          <a:xfrm>
            <a:off x="457200" y="915245"/>
            <a:ext cx="8229600" cy="3683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ctr" fontAlgn="auto">
              <a:spcBef>
                <a:spcPts val="0"/>
              </a:spcBef>
              <a:spcAft>
                <a:spcPts val="0"/>
              </a:spcAft>
              <a:defRPr/>
            </a:pPr>
            <a:r>
              <a:rPr lang="en-US" dirty="0" smtClean="0">
                <a:latin typeface="Comic Sans MS"/>
                <a:cs typeface="Comic Sans MS"/>
              </a:rPr>
              <a:t>Los EREs </a:t>
            </a:r>
            <a:r>
              <a:rPr lang="en-US" dirty="0" err="1" smtClean="0">
                <a:latin typeface="Comic Sans MS"/>
                <a:cs typeface="Comic Sans MS"/>
              </a:rPr>
              <a:t>tienen</a:t>
            </a:r>
            <a:r>
              <a:rPr lang="en-US" dirty="0" smtClean="0">
                <a:latin typeface="Comic Sans MS"/>
                <a:cs typeface="Comic Sans MS"/>
              </a:rPr>
              <a:t> </a:t>
            </a:r>
            <a:r>
              <a:rPr lang="en-US" dirty="0" err="1" smtClean="0">
                <a:latin typeface="Comic Sans MS"/>
                <a:cs typeface="Comic Sans MS"/>
              </a:rPr>
              <a:t>asociadas</a:t>
            </a:r>
            <a:r>
              <a:rPr lang="en-US" dirty="0" smtClean="0">
                <a:latin typeface="Comic Sans MS"/>
                <a:cs typeface="Comic Sans MS"/>
              </a:rPr>
              <a:t> </a:t>
            </a:r>
            <a:r>
              <a:rPr lang="en-US" dirty="0" err="1" smtClean="0">
                <a:latin typeface="Comic Sans MS"/>
                <a:cs typeface="Comic Sans MS"/>
              </a:rPr>
              <a:t>importantes</a:t>
            </a:r>
            <a:r>
              <a:rPr lang="en-US" dirty="0" smtClean="0">
                <a:latin typeface="Comic Sans MS"/>
                <a:cs typeface="Comic Sans MS"/>
              </a:rPr>
              <a:t> </a:t>
            </a:r>
            <a:r>
              <a:rPr lang="en-US" dirty="0" err="1" smtClean="0">
                <a:latin typeface="Comic Sans MS"/>
                <a:cs typeface="Comic Sans MS"/>
              </a:rPr>
              <a:t>consecuencias</a:t>
            </a:r>
            <a:endParaRPr lang="en-US" dirty="0">
              <a:latin typeface="Comic Sans MS"/>
              <a:cs typeface="Comic Sans MS"/>
            </a:endParaRPr>
          </a:p>
        </p:txBody>
      </p:sp>
      <p:sp>
        <p:nvSpPr>
          <p:cNvPr id="15" name="Oval 14"/>
          <p:cNvSpPr/>
          <p:nvPr/>
        </p:nvSpPr>
        <p:spPr>
          <a:xfrm>
            <a:off x="3455590" y="2796368"/>
            <a:ext cx="1860697" cy="171184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S" sz="1400">
              <a:solidFill>
                <a:schemeClr val="bg1"/>
              </a:solidFill>
              <a:latin typeface="Comic Sans MS"/>
              <a:cs typeface="Comic Sans MS"/>
            </a:endParaRPr>
          </a:p>
        </p:txBody>
      </p:sp>
      <p:sp>
        <p:nvSpPr>
          <p:cNvPr id="16" name="TextBox 15"/>
          <p:cNvSpPr txBox="1"/>
          <p:nvPr/>
        </p:nvSpPr>
        <p:spPr>
          <a:xfrm>
            <a:off x="3762044" y="3414942"/>
            <a:ext cx="1244010" cy="400110"/>
          </a:xfrm>
          <a:prstGeom prst="rect">
            <a:avLst/>
          </a:prstGeom>
          <a:noFill/>
        </p:spPr>
        <p:txBody>
          <a:bodyPr wrap="square" rtlCol="0">
            <a:spAutoFit/>
          </a:bodyPr>
          <a:lstStyle/>
          <a:p>
            <a:pPr algn="ctr"/>
            <a:r>
              <a:rPr lang="es-ES" sz="2000" b="1" dirty="0" err="1" smtClean="0">
                <a:solidFill>
                  <a:srgbClr val="FFFFFF"/>
                </a:solidFill>
                <a:latin typeface="Comic Sans MS"/>
                <a:cs typeface="Comic Sans MS"/>
              </a:rPr>
              <a:t>EREs</a:t>
            </a:r>
            <a:endParaRPr lang="es-ES" sz="2000" b="1" dirty="0">
              <a:solidFill>
                <a:srgbClr val="FFFFFF"/>
              </a:solidFill>
              <a:latin typeface="Comic Sans MS"/>
              <a:cs typeface="Comic Sans MS"/>
            </a:endParaRPr>
          </a:p>
        </p:txBody>
      </p:sp>
      <p:sp>
        <p:nvSpPr>
          <p:cNvPr id="17" name="Oval 16"/>
          <p:cNvSpPr/>
          <p:nvPr/>
        </p:nvSpPr>
        <p:spPr>
          <a:xfrm>
            <a:off x="4809474" y="4243605"/>
            <a:ext cx="1282996" cy="127590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sz="1400">
              <a:solidFill>
                <a:srgbClr val="004080"/>
              </a:solidFill>
              <a:latin typeface="Comic Sans MS"/>
              <a:cs typeface="Comic Sans MS"/>
            </a:endParaRPr>
          </a:p>
        </p:txBody>
      </p:sp>
      <p:sp>
        <p:nvSpPr>
          <p:cNvPr id="18" name="TextBox 17"/>
          <p:cNvSpPr txBox="1"/>
          <p:nvPr/>
        </p:nvSpPr>
        <p:spPr>
          <a:xfrm>
            <a:off x="4766944" y="4598023"/>
            <a:ext cx="1424763" cy="523220"/>
          </a:xfrm>
          <a:prstGeom prst="rect">
            <a:avLst/>
          </a:prstGeom>
          <a:noFill/>
        </p:spPr>
        <p:txBody>
          <a:bodyPr wrap="square" rtlCol="0">
            <a:spAutoFit/>
          </a:bodyPr>
          <a:lstStyle/>
          <a:p>
            <a:pPr algn="ctr"/>
            <a:r>
              <a:rPr lang="es-ES" sz="1400" b="1" dirty="0" smtClean="0">
                <a:solidFill>
                  <a:srgbClr val="004080"/>
                </a:solidFill>
                <a:latin typeface="Comic Sans MS"/>
                <a:cs typeface="Comic Sans MS"/>
              </a:rPr>
              <a:t>Reducida movilidad</a:t>
            </a:r>
            <a:endParaRPr lang="es-ES" sz="1400" b="1" dirty="0">
              <a:solidFill>
                <a:srgbClr val="004080"/>
              </a:solidFill>
              <a:latin typeface="Comic Sans MS"/>
              <a:cs typeface="Comic Sans MS"/>
            </a:endParaRPr>
          </a:p>
        </p:txBody>
      </p:sp>
      <p:sp>
        <p:nvSpPr>
          <p:cNvPr id="19" name="Oval 18"/>
          <p:cNvSpPr/>
          <p:nvPr/>
        </p:nvSpPr>
        <p:spPr>
          <a:xfrm>
            <a:off x="2697140" y="4224621"/>
            <a:ext cx="1282996" cy="127590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sz="1400">
              <a:solidFill>
                <a:srgbClr val="004080"/>
              </a:solidFill>
              <a:latin typeface="Comic Sans MS"/>
              <a:cs typeface="Comic Sans MS"/>
            </a:endParaRPr>
          </a:p>
        </p:txBody>
      </p:sp>
      <p:sp>
        <p:nvSpPr>
          <p:cNvPr id="20" name="Oval 19"/>
          <p:cNvSpPr/>
          <p:nvPr/>
        </p:nvSpPr>
        <p:spPr>
          <a:xfrm>
            <a:off x="2185522" y="2470262"/>
            <a:ext cx="1282996" cy="127590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sz="1400">
              <a:solidFill>
                <a:srgbClr val="004080"/>
              </a:solidFill>
              <a:latin typeface="Comic Sans MS"/>
              <a:cs typeface="Comic Sans MS"/>
            </a:endParaRPr>
          </a:p>
        </p:txBody>
      </p:sp>
      <p:sp>
        <p:nvSpPr>
          <p:cNvPr id="21" name="Oval 20"/>
          <p:cNvSpPr/>
          <p:nvPr/>
        </p:nvSpPr>
        <p:spPr>
          <a:xfrm>
            <a:off x="3752281" y="1437022"/>
            <a:ext cx="1282996" cy="127590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sz="1400">
              <a:solidFill>
                <a:srgbClr val="004080"/>
              </a:solidFill>
              <a:latin typeface="Comic Sans MS"/>
              <a:cs typeface="Comic Sans MS"/>
            </a:endParaRPr>
          </a:p>
        </p:txBody>
      </p:sp>
      <p:sp>
        <p:nvSpPr>
          <p:cNvPr id="22" name="Oval 21"/>
          <p:cNvSpPr/>
          <p:nvPr/>
        </p:nvSpPr>
        <p:spPr>
          <a:xfrm>
            <a:off x="5335270" y="2608484"/>
            <a:ext cx="1282996" cy="127590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sz="1400">
              <a:solidFill>
                <a:srgbClr val="004080"/>
              </a:solidFill>
              <a:latin typeface="Comic Sans MS"/>
              <a:cs typeface="Comic Sans MS"/>
            </a:endParaRPr>
          </a:p>
        </p:txBody>
      </p:sp>
      <p:sp>
        <p:nvSpPr>
          <p:cNvPr id="23" name="TextBox 22"/>
          <p:cNvSpPr txBox="1"/>
          <p:nvPr/>
        </p:nvSpPr>
        <p:spPr>
          <a:xfrm>
            <a:off x="5512475" y="2938108"/>
            <a:ext cx="953385" cy="523220"/>
          </a:xfrm>
          <a:prstGeom prst="rect">
            <a:avLst/>
          </a:prstGeom>
          <a:noFill/>
        </p:spPr>
        <p:txBody>
          <a:bodyPr wrap="square" rtlCol="0">
            <a:spAutoFit/>
          </a:bodyPr>
          <a:lstStyle/>
          <a:p>
            <a:pPr algn="ctr"/>
            <a:r>
              <a:rPr lang="es-ES" sz="1400" b="1" dirty="0" smtClean="0">
                <a:solidFill>
                  <a:srgbClr val="004080"/>
                </a:solidFill>
                <a:latin typeface="Comic Sans MS"/>
                <a:cs typeface="Comic Sans MS"/>
              </a:rPr>
              <a:t>Dolor intenso</a:t>
            </a:r>
            <a:endParaRPr lang="es-ES" sz="1400" b="1" dirty="0">
              <a:solidFill>
                <a:srgbClr val="004080"/>
              </a:solidFill>
              <a:latin typeface="Comic Sans MS"/>
              <a:cs typeface="Comic Sans MS"/>
            </a:endParaRPr>
          </a:p>
        </p:txBody>
      </p:sp>
      <p:sp>
        <p:nvSpPr>
          <p:cNvPr id="24" name="TextBox 23"/>
          <p:cNvSpPr txBox="1"/>
          <p:nvPr/>
        </p:nvSpPr>
        <p:spPr>
          <a:xfrm>
            <a:off x="3713290" y="1709941"/>
            <a:ext cx="1424763" cy="738664"/>
          </a:xfrm>
          <a:prstGeom prst="rect">
            <a:avLst/>
          </a:prstGeom>
          <a:noFill/>
        </p:spPr>
        <p:txBody>
          <a:bodyPr wrap="square" rtlCol="0">
            <a:spAutoFit/>
          </a:bodyPr>
          <a:lstStyle/>
          <a:p>
            <a:pPr algn="ctr"/>
            <a:r>
              <a:rPr lang="es-ES" sz="1400" b="1" dirty="0" smtClean="0">
                <a:solidFill>
                  <a:srgbClr val="004080"/>
                </a:solidFill>
                <a:latin typeface="Comic Sans MS"/>
                <a:cs typeface="Comic Sans MS"/>
              </a:rPr>
              <a:t>Reducción calidad de vida</a:t>
            </a:r>
            <a:endParaRPr lang="es-ES" sz="1400" b="1" dirty="0">
              <a:solidFill>
                <a:srgbClr val="004080"/>
              </a:solidFill>
              <a:latin typeface="Comic Sans MS"/>
              <a:cs typeface="Comic Sans MS"/>
            </a:endParaRPr>
          </a:p>
        </p:txBody>
      </p:sp>
      <p:sp>
        <p:nvSpPr>
          <p:cNvPr id="25" name="TextBox 24"/>
          <p:cNvSpPr txBox="1"/>
          <p:nvPr/>
        </p:nvSpPr>
        <p:spPr>
          <a:xfrm>
            <a:off x="2096921" y="2810521"/>
            <a:ext cx="1424763" cy="523220"/>
          </a:xfrm>
          <a:prstGeom prst="rect">
            <a:avLst/>
          </a:prstGeom>
          <a:noFill/>
        </p:spPr>
        <p:txBody>
          <a:bodyPr wrap="square" rtlCol="0">
            <a:spAutoFit/>
          </a:bodyPr>
          <a:lstStyle/>
          <a:p>
            <a:pPr algn="ctr"/>
            <a:r>
              <a:rPr lang="es-ES" sz="1400" b="1" dirty="0" smtClean="0">
                <a:solidFill>
                  <a:srgbClr val="004080"/>
                </a:solidFill>
                <a:latin typeface="Comic Sans MS"/>
                <a:cs typeface="Comic Sans MS"/>
              </a:rPr>
              <a:t>Menor supervivencia</a:t>
            </a:r>
            <a:endParaRPr lang="es-ES" sz="1400" b="1" dirty="0">
              <a:solidFill>
                <a:srgbClr val="004080"/>
              </a:solidFill>
              <a:latin typeface="Comic Sans MS"/>
              <a:cs typeface="Comic Sans MS"/>
            </a:endParaRPr>
          </a:p>
        </p:txBody>
      </p:sp>
      <p:sp>
        <p:nvSpPr>
          <p:cNvPr id="26" name="TextBox 25"/>
          <p:cNvSpPr txBox="1"/>
          <p:nvPr/>
        </p:nvSpPr>
        <p:spPr>
          <a:xfrm>
            <a:off x="2651056" y="4280502"/>
            <a:ext cx="1424763" cy="1169551"/>
          </a:xfrm>
          <a:prstGeom prst="rect">
            <a:avLst/>
          </a:prstGeom>
          <a:noFill/>
        </p:spPr>
        <p:txBody>
          <a:bodyPr wrap="square" rtlCol="0">
            <a:spAutoFit/>
          </a:bodyPr>
          <a:lstStyle/>
          <a:p>
            <a:pPr algn="ctr"/>
            <a:r>
              <a:rPr lang="es-ES" sz="1400" b="1" dirty="0" smtClean="0">
                <a:solidFill>
                  <a:srgbClr val="004080"/>
                </a:solidFill>
                <a:latin typeface="Comic Sans MS"/>
                <a:cs typeface="Comic Sans MS"/>
              </a:rPr>
              <a:t>Aumento costes médicos y recursos sanitarios</a:t>
            </a:r>
            <a:endParaRPr lang="es-ES" sz="1400" b="1" dirty="0">
              <a:solidFill>
                <a:srgbClr val="004080"/>
              </a:solidFill>
              <a:latin typeface="Comic Sans MS"/>
              <a:cs typeface="Comic Sans MS"/>
            </a:endParaRPr>
          </a:p>
        </p:txBody>
      </p:sp>
      <p:sp>
        <p:nvSpPr>
          <p:cNvPr id="27" name="Rectangle 26"/>
          <p:cNvSpPr/>
          <p:nvPr/>
        </p:nvSpPr>
        <p:spPr>
          <a:xfrm>
            <a:off x="0" y="5903893"/>
            <a:ext cx="8835656" cy="954107"/>
          </a:xfrm>
          <a:prstGeom prst="rect">
            <a:avLst/>
          </a:prstGeom>
        </p:spPr>
        <p:txBody>
          <a:bodyPr wrap="square">
            <a:spAutoFit/>
          </a:bodyPr>
          <a:lstStyle/>
          <a:p>
            <a:pPr>
              <a:spcBef>
                <a:spcPct val="30000"/>
              </a:spcBef>
            </a:pPr>
            <a:r>
              <a:rPr lang="en-US" sz="800" dirty="0" smtClean="0">
                <a:latin typeface="Comic Sans MS"/>
                <a:cs typeface="Comic Sans MS"/>
              </a:rPr>
              <a:t>EREs, </a:t>
            </a:r>
            <a:r>
              <a:rPr lang="en-US" sz="800" dirty="0" err="1" smtClean="0">
                <a:latin typeface="Comic Sans MS"/>
                <a:cs typeface="Comic Sans MS"/>
              </a:rPr>
              <a:t>eventos</a:t>
            </a:r>
            <a:r>
              <a:rPr lang="en-US" sz="800" dirty="0" smtClean="0">
                <a:latin typeface="Comic Sans MS"/>
                <a:cs typeface="Comic Sans MS"/>
              </a:rPr>
              <a:t> </a:t>
            </a:r>
            <a:r>
              <a:rPr lang="en-US" sz="800" dirty="0" err="1" smtClean="0">
                <a:latin typeface="Comic Sans MS"/>
                <a:cs typeface="Comic Sans MS"/>
              </a:rPr>
              <a:t>relacionados</a:t>
            </a:r>
            <a:r>
              <a:rPr lang="en-US" sz="800" dirty="0" smtClean="0">
                <a:latin typeface="Comic Sans MS"/>
                <a:cs typeface="Comic Sans MS"/>
              </a:rPr>
              <a:t> con el </a:t>
            </a:r>
            <a:r>
              <a:rPr lang="en-US" sz="800" dirty="0" err="1" smtClean="0">
                <a:latin typeface="Comic Sans MS"/>
                <a:cs typeface="Comic Sans MS"/>
              </a:rPr>
              <a:t>esqueleto</a:t>
            </a:r>
            <a:r>
              <a:rPr lang="en-US" sz="800" dirty="0" smtClean="0">
                <a:latin typeface="Comic Sans MS"/>
                <a:cs typeface="Comic Sans MS"/>
              </a:rPr>
              <a:t>.</a:t>
            </a:r>
          </a:p>
          <a:p>
            <a:r>
              <a:rPr lang="es-ES" sz="800" dirty="0">
                <a:latin typeface="Comic Sans MS"/>
                <a:cs typeface="Comic Sans MS"/>
              </a:rPr>
              <a:t>Coleman RE. </a:t>
            </a:r>
            <a:r>
              <a:rPr lang="en-US" sz="800" dirty="0" smtClean="0">
                <a:latin typeface="Comic Sans MS"/>
                <a:cs typeface="Comic Sans MS"/>
              </a:rPr>
              <a:t>Cancer </a:t>
            </a:r>
            <a:r>
              <a:rPr lang="en-US" sz="800" dirty="0">
                <a:latin typeface="Comic Sans MS"/>
                <a:cs typeface="Comic Sans MS"/>
              </a:rPr>
              <a:t>Treat Rev. 2001;27(3):165-176</a:t>
            </a:r>
            <a:r>
              <a:rPr lang="en-US" sz="800" dirty="0" smtClean="0">
                <a:latin typeface="Comic Sans MS"/>
                <a:cs typeface="Comic Sans MS"/>
              </a:rPr>
              <a:t>. </a:t>
            </a:r>
            <a:r>
              <a:rPr lang="es-ES" sz="800" dirty="0">
                <a:latin typeface="Comic Sans MS"/>
                <a:cs typeface="Comic Sans MS"/>
              </a:rPr>
              <a:t>Coleman RE. </a:t>
            </a:r>
            <a:r>
              <a:rPr lang="es-ES" sz="800" dirty="0" err="1" smtClean="0">
                <a:latin typeface="Comic Sans MS"/>
                <a:cs typeface="Comic Sans MS"/>
              </a:rPr>
              <a:t>Oncologist</a:t>
            </a:r>
            <a:r>
              <a:rPr lang="es-ES" sz="800" dirty="0">
                <a:latin typeface="Comic Sans MS"/>
                <a:cs typeface="Comic Sans MS"/>
              </a:rPr>
              <a:t>. 2004;9(</a:t>
            </a:r>
            <a:r>
              <a:rPr lang="es-ES" sz="800" dirty="0" err="1">
                <a:latin typeface="Comic Sans MS"/>
                <a:cs typeface="Comic Sans MS"/>
              </a:rPr>
              <a:t>Suppl</a:t>
            </a:r>
            <a:r>
              <a:rPr lang="es-ES" sz="800" dirty="0">
                <a:latin typeface="Comic Sans MS"/>
                <a:cs typeface="Comic Sans MS"/>
              </a:rPr>
              <a:t> 4):</a:t>
            </a:r>
            <a:r>
              <a:rPr lang="es-ES" sz="800" dirty="0" smtClean="0">
                <a:latin typeface="Comic Sans MS"/>
                <a:cs typeface="Comic Sans MS"/>
              </a:rPr>
              <a:t>14-27. </a:t>
            </a:r>
            <a:r>
              <a:rPr lang="en-US" sz="800" dirty="0" smtClean="0">
                <a:latin typeface="Comic Sans MS"/>
                <a:cs typeface="Comic Sans MS"/>
              </a:rPr>
              <a:t>Lipton </a:t>
            </a:r>
            <a:r>
              <a:rPr lang="en-US" sz="800" dirty="0">
                <a:latin typeface="Comic Sans MS"/>
                <a:cs typeface="Comic Sans MS"/>
              </a:rPr>
              <a:t>A. </a:t>
            </a:r>
            <a:r>
              <a:rPr lang="en-US" sz="800" dirty="0" err="1" smtClean="0">
                <a:latin typeface="Comic Sans MS"/>
                <a:cs typeface="Comic Sans MS"/>
              </a:rPr>
              <a:t>upport</a:t>
            </a:r>
            <a:r>
              <a:rPr lang="en-US" sz="800" dirty="0" smtClean="0">
                <a:latin typeface="Comic Sans MS"/>
                <a:cs typeface="Comic Sans MS"/>
              </a:rPr>
              <a:t> </a:t>
            </a:r>
            <a:r>
              <a:rPr lang="en-US" sz="800" dirty="0">
                <a:latin typeface="Comic Sans MS"/>
                <a:cs typeface="Comic Sans MS"/>
              </a:rPr>
              <a:t>Cancer </a:t>
            </a:r>
            <a:r>
              <a:rPr lang="en-US" sz="800" dirty="0" err="1">
                <a:latin typeface="Comic Sans MS"/>
                <a:cs typeface="Comic Sans MS"/>
              </a:rPr>
              <a:t>Ther</a:t>
            </a:r>
            <a:r>
              <a:rPr lang="en-US" sz="800" dirty="0">
                <a:latin typeface="Comic Sans MS"/>
                <a:cs typeface="Comic Sans MS"/>
              </a:rPr>
              <a:t>.</a:t>
            </a:r>
          </a:p>
          <a:p>
            <a:r>
              <a:rPr lang="en-US" sz="800" dirty="0">
                <a:latin typeface="Comic Sans MS"/>
                <a:cs typeface="Comic Sans MS"/>
              </a:rPr>
              <a:t>2007;4(2):</a:t>
            </a:r>
            <a:r>
              <a:rPr lang="en-US" sz="800" dirty="0" smtClean="0">
                <a:latin typeface="Comic Sans MS"/>
                <a:cs typeface="Comic Sans MS"/>
              </a:rPr>
              <a:t>92-100. Yong </a:t>
            </a:r>
            <a:r>
              <a:rPr lang="en-US" sz="800" dirty="0">
                <a:latin typeface="Comic Sans MS"/>
                <a:cs typeface="Comic Sans MS"/>
              </a:rPr>
              <a:t>M, Jensen AO, Jacobsen JB, et al</a:t>
            </a:r>
            <a:r>
              <a:rPr lang="en-US" sz="800" dirty="0" smtClean="0">
                <a:latin typeface="Comic Sans MS"/>
                <a:cs typeface="Comic Sans MS"/>
              </a:rPr>
              <a:t>. </a:t>
            </a:r>
            <a:r>
              <a:rPr lang="en-US" sz="800" dirty="0">
                <a:latin typeface="Comic Sans MS"/>
                <a:cs typeface="Comic Sans MS"/>
              </a:rPr>
              <a:t>Breast Cancer Res Treat. 2011 Sep;129(2):495-503. </a:t>
            </a:r>
            <a:r>
              <a:rPr lang="en-US" sz="800" dirty="0" err="1" smtClean="0">
                <a:latin typeface="Comic Sans MS"/>
                <a:cs typeface="Comic Sans MS"/>
              </a:rPr>
              <a:t>Nørgaard</a:t>
            </a:r>
            <a:r>
              <a:rPr lang="en-US" sz="800" dirty="0" smtClean="0">
                <a:latin typeface="Comic Sans MS"/>
                <a:cs typeface="Comic Sans MS"/>
              </a:rPr>
              <a:t> </a:t>
            </a:r>
            <a:r>
              <a:rPr lang="en-US" sz="800" dirty="0">
                <a:latin typeface="Comic Sans MS"/>
                <a:cs typeface="Comic Sans MS"/>
              </a:rPr>
              <a:t>M, Jensen AØ, Jacobsen</a:t>
            </a:r>
          </a:p>
          <a:p>
            <a:r>
              <a:rPr lang="en-US" sz="800" dirty="0">
                <a:latin typeface="Comic Sans MS"/>
                <a:cs typeface="Comic Sans MS"/>
              </a:rPr>
              <a:t>JB, et </a:t>
            </a:r>
            <a:r>
              <a:rPr lang="en-US" sz="800" dirty="0" smtClean="0">
                <a:latin typeface="Comic Sans MS"/>
                <a:cs typeface="Comic Sans MS"/>
              </a:rPr>
              <a:t>al. </a:t>
            </a:r>
            <a:r>
              <a:rPr lang="es-ES" sz="800" dirty="0" smtClean="0">
                <a:latin typeface="Comic Sans MS"/>
                <a:cs typeface="Comic Sans MS"/>
              </a:rPr>
              <a:t>J </a:t>
            </a:r>
            <a:r>
              <a:rPr lang="es-ES" sz="800" dirty="0" err="1">
                <a:latin typeface="Comic Sans MS"/>
                <a:cs typeface="Comic Sans MS"/>
              </a:rPr>
              <a:t>Urol</a:t>
            </a:r>
            <a:r>
              <a:rPr lang="es-ES" sz="800" dirty="0">
                <a:latin typeface="Comic Sans MS"/>
                <a:cs typeface="Comic Sans MS"/>
              </a:rPr>
              <a:t>. 2010;184(1):162-167. </a:t>
            </a:r>
            <a:r>
              <a:rPr lang="es-ES" sz="800" dirty="0" err="1" smtClean="0">
                <a:latin typeface="Comic Sans MS"/>
                <a:cs typeface="Comic Sans MS"/>
              </a:rPr>
              <a:t>Cleeland</a:t>
            </a:r>
            <a:r>
              <a:rPr lang="es-ES" sz="800" dirty="0" smtClean="0">
                <a:latin typeface="Comic Sans MS"/>
                <a:cs typeface="Comic Sans MS"/>
              </a:rPr>
              <a:t> </a:t>
            </a:r>
            <a:r>
              <a:rPr lang="es-ES" sz="800" dirty="0">
                <a:latin typeface="Comic Sans MS"/>
                <a:cs typeface="Comic Sans MS"/>
              </a:rPr>
              <a:t>CS, </a:t>
            </a:r>
            <a:r>
              <a:rPr lang="es-ES" sz="800" dirty="0" err="1">
                <a:latin typeface="Comic Sans MS"/>
                <a:cs typeface="Comic Sans MS"/>
              </a:rPr>
              <a:t>Portenoy</a:t>
            </a:r>
            <a:r>
              <a:rPr lang="es-ES" sz="800" dirty="0">
                <a:latin typeface="Comic Sans MS"/>
                <a:cs typeface="Comic Sans MS"/>
              </a:rPr>
              <a:t> RK, </a:t>
            </a:r>
            <a:r>
              <a:rPr lang="es-ES" sz="800" dirty="0" err="1">
                <a:latin typeface="Comic Sans MS"/>
                <a:cs typeface="Comic Sans MS"/>
              </a:rPr>
              <a:t>Rue</a:t>
            </a:r>
            <a:r>
              <a:rPr lang="es-ES" sz="800" dirty="0">
                <a:latin typeface="Comic Sans MS"/>
                <a:cs typeface="Comic Sans MS"/>
              </a:rPr>
              <a:t> M, et al. </a:t>
            </a:r>
            <a:r>
              <a:rPr lang="en-US" sz="800" dirty="0" smtClean="0">
                <a:latin typeface="Comic Sans MS"/>
                <a:cs typeface="Comic Sans MS"/>
              </a:rPr>
              <a:t>Annals </a:t>
            </a:r>
            <a:r>
              <a:rPr lang="en-US" sz="800" dirty="0">
                <a:latin typeface="Comic Sans MS"/>
                <a:cs typeface="Comic Sans MS"/>
              </a:rPr>
              <a:t>of Oncology </a:t>
            </a:r>
            <a:r>
              <a:rPr lang="en-US" sz="800" dirty="0" smtClean="0">
                <a:latin typeface="Comic Sans MS"/>
                <a:cs typeface="Comic Sans MS"/>
              </a:rPr>
              <a:t>2005;16:972–980. </a:t>
            </a:r>
            <a:r>
              <a:rPr lang="en-US" sz="800" dirty="0" err="1" smtClean="0">
                <a:latin typeface="Comic Sans MS"/>
                <a:cs typeface="Comic Sans MS"/>
              </a:rPr>
              <a:t>Hechmati</a:t>
            </a:r>
            <a:r>
              <a:rPr lang="en-US" sz="800" dirty="0" smtClean="0">
                <a:latin typeface="Comic Sans MS"/>
                <a:cs typeface="Comic Sans MS"/>
              </a:rPr>
              <a:t> </a:t>
            </a:r>
            <a:r>
              <a:rPr lang="en-US" sz="800" dirty="0">
                <a:latin typeface="Comic Sans MS"/>
                <a:cs typeface="Comic Sans MS"/>
              </a:rPr>
              <a:t>G, Cure S, </a:t>
            </a:r>
            <a:r>
              <a:rPr lang="en-US" sz="800" dirty="0" err="1">
                <a:latin typeface="Comic Sans MS"/>
                <a:cs typeface="Comic Sans MS"/>
              </a:rPr>
              <a:t>Gouépo</a:t>
            </a:r>
            <a:r>
              <a:rPr lang="en-US" sz="800" dirty="0">
                <a:latin typeface="Comic Sans MS"/>
                <a:cs typeface="Comic Sans MS"/>
              </a:rPr>
              <a:t> A, et al</a:t>
            </a:r>
            <a:r>
              <a:rPr lang="en-US" sz="800" dirty="0" smtClean="0">
                <a:latin typeface="Comic Sans MS"/>
                <a:cs typeface="Comic Sans MS"/>
              </a:rPr>
              <a:t>. </a:t>
            </a:r>
            <a:r>
              <a:rPr lang="en-US" sz="800" dirty="0">
                <a:latin typeface="Comic Sans MS"/>
                <a:cs typeface="Comic Sans MS"/>
              </a:rPr>
              <a:t>ISPOR 14th Annual </a:t>
            </a:r>
            <a:r>
              <a:rPr lang="en-US" sz="800" dirty="0" smtClean="0">
                <a:latin typeface="Comic Sans MS"/>
                <a:cs typeface="Comic Sans MS"/>
              </a:rPr>
              <a:t>European </a:t>
            </a:r>
            <a:r>
              <a:rPr lang="es-ES" sz="800" dirty="0" err="1" smtClean="0">
                <a:latin typeface="Comic Sans MS"/>
                <a:cs typeface="Comic Sans MS"/>
              </a:rPr>
              <a:t>Congress</a:t>
            </a:r>
            <a:r>
              <a:rPr lang="es-ES" sz="800" dirty="0">
                <a:latin typeface="Comic Sans MS"/>
                <a:cs typeface="Comic Sans MS"/>
              </a:rPr>
              <a:t>, Madrid, </a:t>
            </a:r>
            <a:r>
              <a:rPr lang="es-ES" sz="800" dirty="0" err="1">
                <a:latin typeface="Comic Sans MS"/>
                <a:cs typeface="Comic Sans MS"/>
              </a:rPr>
              <a:t>Spain</a:t>
            </a:r>
            <a:r>
              <a:rPr lang="es-ES" sz="800" dirty="0">
                <a:latin typeface="Comic Sans MS"/>
                <a:cs typeface="Comic Sans MS"/>
              </a:rPr>
              <a:t>, 5–8 </a:t>
            </a:r>
            <a:r>
              <a:rPr lang="es-ES" sz="800" dirty="0" err="1">
                <a:latin typeface="Comic Sans MS"/>
                <a:cs typeface="Comic Sans MS"/>
              </a:rPr>
              <a:t>November</a:t>
            </a:r>
            <a:r>
              <a:rPr lang="es-ES" sz="800" dirty="0">
                <a:latin typeface="Comic Sans MS"/>
                <a:cs typeface="Comic Sans MS"/>
              </a:rPr>
              <a:t> 2011. PCN115. http://www.ispor.org/research_pdfs/39/pdffi les/PCN115.pdf. Fecha de acceso: </a:t>
            </a:r>
            <a:r>
              <a:rPr lang="es-ES" sz="800" dirty="0" smtClean="0">
                <a:latin typeface="Comic Sans MS"/>
                <a:cs typeface="Comic Sans MS"/>
              </a:rPr>
              <a:t>21 de </a:t>
            </a:r>
            <a:r>
              <a:rPr lang="es-ES" sz="800" dirty="0">
                <a:latin typeface="Comic Sans MS"/>
                <a:cs typeface="Comic Sans MS"/>
              </a:rPr>
              <a:t>noviembre de 2011. </a:t>
            </a:r>
            <a:r>
              <a:rPr lang="es-ES" sz="800" dirty="0" err="1" smtClean="0">
                <a:latin typeface="Comic Sans MS"/>
                <a:cs typeface="Comic Sans MS"/>
              </a:rPr>
              <a:t>Janjan</a:t>
            </a:r>
            <a:r>
              <a:rPr lang="es-ES" sz="800" dirty="0" smtClean="0">
                <a:latin typeface="Comic Sans MS"/>
                <a:cs typeface="Comic Sans MS"/>
              </a:rPr>
              <a:t> </a:t>
            </a:r>
            <a:r>
              <a:rPr lang="es-ES" sz="800" dirty="0">
                <a:latin typeface="Comic Sans MS"/>
                <a:cs typeface="Comic Sans MS"/>
              </a:rPr>
              <a:t>NA, </a:t>
            </a:r>
            <a:r>
              <a:rPr lang="es-ES" sz="800" dirty="0" err="1">
                <a:latin typeface="Comic Sans MS"/>
                <a:cs typeface="Comic Sans MS"/>
              </a:rPr>
              <a:t>Payne</a:t>
            </a:r>
            <a:r>
              <a:rPr lang="es-ES" sz="800" dirty="0">
                <a:latin typeface="Comic Sans MS"/>
                <a:cs typeface="Comic Sans MS"/>
              </a:rPr>
              <a:t> R, </a:t>
            </a:r>
            <a:r>
              <a:rPr lang="es-ES" sz="800" dirty="0" err="1">
                <a:latin typeface="Comic Sans MS"/>
                <a:cs typeface="Comic Sans MS"/>
              </a:rPr>
              <a:t>Gillis</a:t>
            </a:r>
            <a:r>
              <a:rPr lang="es-ES" sz="800" dirty="0">
                <a:latin typeface="Comic Sans MS"/>
                <a:cs typeface="Comic Sans MS"/>
              </a:rPr>
              <a:t> T, et al</a:t>
            </a:r>
            <a:r>
              <a:rPr lang="es-ES" sz="800" dirty="0" smtClean="0">
                <a:latin typeface="Comic Sans MS"/>
                <a:cs typeface="Comic Sans MS"/>
              </a:rPr>
              <a:t>.</a:t>
            </a:r>
            <a:r>
              <a:rPr lang="en-US" sz="800" dirty="0" smtClean="0">
                <a:latin typeface="Comic Sans MS"/>
                <a:cs typeface="Comic Sans MS"/>
              </a:rPr>
              <a:t> </a:t>
            </a:r>
            <a:r>
              <a:rPr lang="en-US" sz="800" dirty="0">
                <a:latin typeface="Comic Sans MS"/>
                <a:cs typeface="Comic Sans MS"/>
              </a:rPr>
              <a:t>J Pain Symptom Manage. 1998;16(3):171-178. </a:t>
            </a:r>
            <a:r>
              <a:rPr lang="en-US" sz="800" dirty="0" err="1" smtClean="0">
                <a:latin typeface="Comic Sans MS"/>
                <a:cs typeface="Comic Sans MS"/>
              </a:rPr>
              <a:t>Weinfurt</a:t>
            </a:r>
            <a:r>
              <a:rPr lang="en-US" sz="800" dirty="0" smtClean="0">
                <a:latin typeface="Comic Sans MS"/>
                <a:cs typeface="Comic Sans MS"/>
              </a:rPr>
              <a:t> </a:t>
            </a:r>
            <a:r>
              <a:rPr lang="en-US" sz="800" dirty="0">
                <a:latin typeface="Comic Sans MS"/>
                <a:cs typeface="Comic Sans MS"/>
              </a:rPr>
              <a:t>K. P., Li Y, Castel L. D., et al</a:t>
            </a:r>
            <a:r>
              <a:rPr lang="en-US" sz="800" dirty="0" smtClean="0">
                <a:latin typeface="Comic Sans MS"/>
                <a:cs typeface="Comic Sans MS"/>
              </a:rPr>
              <a:t>. </a:t>
            </a:r>
            <a:r>
              <a:rPr lang="en-US" sz="800" dirty="0">
                <a:latin typeface="Comic Sans MS"/>
                <a:cs typeface="Comic Sans MS"/>
              </a:rPr>
              <a:t>Annals of Oncology 2005;16: 579–584. 19. Loblaw</a:t>
            </a:r>
          </a:p>
          <a:p>
            <a:r>
              <a:rPr lang="en-US" sz="800" dirty="0">
                <a:latin typeface="Comic Sans MS"/>
                <a:cs typeface="Comic Sans MS"/>
              </a:rPr>
              <a:t>DA, Perry J, Chambers A et al. </a:t>
            </a:r>
            <a:r>
              <a:rPr lang="en-US" sz="800" dirty="0" smtClean="0">
                <a:latin typeface="Comic Sans MS"/>
                <a:cs typeface="Comic Sans MS"/>
              </a:rPr>
              <a:t>J </a:t>
            </a:r>
            <a:r>
              <a:rPr lang="en-US" sz="800" dirty="0" err="1">
                <a:latin typeface="Comic Sans MS"/>
                <a:cs typeface="Comic Sans MS"/>
              </a:rPr>
              <a:t>Clin</a:t>
            </a:r>
            <a:r>
              <a:rPr lang="en-US" sz="800" dirty="0">
                <a:latin typeface="Comic Sans MS"/>
                <a:cs typeface="Comic Sans MS"/>
              </a:rPr>
              <a:t> </a:t>
            </a:r>
            <a:r>
              <a:rPr lang="en-US" sz="800" dirty="0" err="1">
                <a:latin typeface="Comic Sans MS"/>
                <a:cs typeface="Comic Sans MS"/>
              </a:rPr>
              <a:t>Oncol</a:t>
            </a:r>
            <a:r>
              <a:rPr lang="en-US" sz="800" dirty="0">
                <a:latin typeface="Comic Sans MS"/>
                <a:cs typeface="Comic Sans MS"/>
              </a:rPr>
              <a:t> 2005;23:2028–2037.</a:t>
            </a:r>
            <a:endParaRPr lang="en-US" sz="800" dirty="0" smtClean="0">
              <a:latin typeface="Comic Sans MS"/>
              <a:cs typeface="Comic Sans MS"/>
            </a:endParaRPr>
          </a:p>
        </p:txBody>
      </p:sp>
    </p:spTree>
    <p:extLst>
      <p:ext uri="{BB962C8B-B14F-4D97-AF65-F5344CB8AC3E}">
        <p14:creationId xmlns:p14="http://schemas.microsoft.com/office/powerpoint/2010/main" val="18427738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dissolv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dissolve">
                                      <p:cBhvr>
                                        <p:cTn id="15" dur="500"/>
                                        <p:tgtEl>
                                          <p:spTgt spid="21"/>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dissolv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dissolve">
                                      <p:cBhvr>
                                        <p:cTn id="23" dur="500"/>
                                        <p:tgtEl>
                                          <p:spTgt spid="22"/>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dissolve">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dissolve">
                                      <p:cBhvr>
                                        <p:cTn id="31" dur="500"/>
                                        <p:tgtEl>
                                          <p:spTgt spid="17"/>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dissolv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dissolve">
                                      <p:cBhvr>
                                        <p:cTn id="39" dur="500"/>
                                        <p:tgtEl>
                                          <p:spTgt spid="19"/>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dissolve">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9" grpId="0" animBg="1"/>
      <p:bldP spid="20" grpId="0" animBg="1"/>
      <p:bldP spid="21" grpId="0" animBg="1"/>
      <p:bldP spid="22" grpId="0" animBg="1"/>
      <p:bldP spid="23" grpId="0"/>
      <p:bldP spid="24" grpId="0"/>
      <p:bldP spid="25" grpId="0"/>
      <p:bldP spid="2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dirty="0" err="1" smtClean="0">
                <a:solidFill>
                  <a:schemeClr val="accent2">
                    <a:lumMod val="75000"/>
                  </a:schemeClr>
                </a:solidFill>
              </a:rPr>
              <a:t>Tratamiento</a:t>
            </a:r>
            <a:r>
              <a:rPr lang="en-US" sz="2800" dirty="0" smtClean="0">
                <a:solidFill>
                  <a:schemeClr val="accent2">
                    <a:lumMod val="75000"/>
                  </a:schemeClr>
                </a:solidFill>
              </a:rPr>
              <a:t> </a:t>
            </a:r>
            <a:r>
              <a:rPr lang="en-US" sz="2800" dirty="0" err="1" smtClean="0">
                <a:solidFill>
                  <a:schemeClr val="accent2">
                    <a:lumMod val="75000"/>
                  </a:schemeClr>
                </a:solidFill>
              </a:rPr>
              <a:t>médico</a:t>
            </a:r>
            <a:r>
              <a:rPr lang="en-US" sz="2800" dirty="0" smtClean="0">
                <a:solidFill>
                  <a:schemeClr val="accent2">
                    <a:lumMod val="75000"/>
                  </a:schemeClr>
                </a:solidFill>
              </a:rPr>
              <a:t> </a:t>
            </a:r>
            <a:r>
              <a:rPr lang="en-US" sz="2800" dirty="0">
                <a:solidFill>
                  <a:schemeClr val="accent2">
                    <a:lumMod val="75000"/>
                  </a:schemeClr>
                </a:solidFill>
              </a:rPr>
              <a:t>de </a:t>
            </a:r>
            <a:r>
              <a:rPr lang="en-US" sz="2800" dirty="0" err="1">
                <a:solidFill>
                  <a:schemeClr val="accent2">
                    <a:lumMod val="75000"/>
                  </a:schemeClr>
                </a:solidFill>
              </a:rPr>
              <a:t>las</a:t>
            </a:r>
            <a:r>
              <a:rPr lang="en-US" sz="2800" dirty="0">
                <a:solidFill>
                  <a:schemeClr val="accent2">
                    <a:lumMod val="75000"/>
                  </a:schemeClr>
                </a:solidFill>
              </a:rPr>
              <a:t> </a:t>
            </a:r>
            <a:r>
              <a:rPr lang="en-US" sz="2800" dirty="0" err="1">
                <a:solidFill>
                  <a:schemeClr val="accent2">
                    <a:lumMod val="75000"/>
                  </a:schemeClr>
                </a:solidFill>
              </a:rPr>
              <a:t>Mtx</a:t>
            </a:r>
            <a:r>
              <a:rPr lang="en-US" sz="2800" dirty="0">
                <a:solidFill>
                  <a:schemeClr val="accent2">
                    <a:lumMod val="75000"/>
                  </a:schemeClr>
                </a:solidFill>
              </a:rPr>
              <a:t> </a:t>
            </a:r>
            <a:r>
              <a:rPr lang="en-US" sz="2800" dirty="0" err="1">
                <a:solidFill>
                  <a:schemeClr val="accent2">
                    <a:lumMod val="75000"/>
                  </a:schemeClr>
                </a:solidFill>
              </a:rPr>
              <a:t>óseas</a:t>
            </a:r>
            <a:endParaRPr lang="en-US" sz="2800" dirty="0">
              <a:solidFill>
                <a:schemeClr val="accent2">
                  <a:lumMod val="75000"/>
                </a:schemeClr>
              </a:solidFill>
            </a:endParaRPr>
          </a:p>
        </p:txBody>
      </p:sp>
      <p:sp>
        <p:nvSpPr>
          <p:cNvPr id="7" name="Rectangle 6"/>
          <p:cNvSpPr/>
          <p:nvPr/>
        </p:nvSpPr>
        <p:spPr>
          <a:xfrm>
            <a:off x="457200" y="1046603"/>
            <a:ext cx="8229600" cy="3683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ctr" fontAlgn="auto">
              <a:spcBef>
                <a:spcPts val="0"/>
              </a:spcBef>
              <a:spcAft>
                <a:spcPts val="0"/>
              </a:spcAft>
              <a:defRPr/>
            </a:pPr>
            <a:r>
              <a:rPr lang="en-US" dirty="0" smtClean="0">
                <a:latin typeface="Comic Sans MS"/>
                <a:cs typeface="Comic Sans MS"/>
              </a:rPr>
              <a:t>Un ERE </a:t>
            </a:r>
            <a:r>
              <a:rPr lang="en-US" dirty="0" err="1" smtClean="0">
                <a:latin typeface="Comic Sans MS"/>
                <a:cs typeface="Comic Sans MS"/>
              </a:rPr>
              <a:t>previo</a:t>
            </a:r>
            <a:r>
              <a:rPr lang="en-US" dirty="0" smtClean="0">
                <a:latin typeface="Comic Sans MS"/>
                <a:cs typeface="Comic Sans MS"/>
              </a:rPr>
              <a:t> </a:t>
            </a:r>
            <a:r>
              <a:rPr lang="en-US" dirty="0" err="1" smtClean="0">
                <a:latin typeface="Comic Sans MS"/>
                <a:cs typeface="Comic Sans MS"/>
              </a:rPr>
              <a:t>aumenta</a:t>
            </a:r>
            <a:r>
              <a:rPr lang="en-US" dirty="0" smtClean="0">
                <a:latin typeface="Comic Sans MS"/>
                <a:cs typeface="Comic Sans MS"/>
              </a:rPr>
              <a:t> el </a:t>
            </a:r>
            <a:r>
              <a:rPr lang="en-US" dirty="0" err="1" smtClean="0">
                <a:latin typeface="Comic Sans MS"/>
                <a:cs typeface="Comic Sans MS"/>
              </a:rPr>
              <a:t>riesgo</a:t>
            </a:r>
            <a:r>
              <a:rPr lang="en-US" dirty="0" smtClean="0">
                <a:latin typeface="Comic Sans MS"/>
                <a:cs typeface="Comic Sans MS"/>
              </a:rPr>
              <a:t> de EREs </a:t>
            </a:r>
            <a:r>
              <a:rPr lang="en-US" dirty="0" err="1" smtClean="0">
                <a:latin typeface="Comic Sans MS"/>
                <a:cs typeface="Comic Sans MS"/>
              </a:rPr>
              <a:t>posteriores</a:t>
            </a:r>
            <a:endParaRPr lang="en-US" dirty="0">
              <a:latin typeface="Comic Sans MS"/>
              <a:cs typeface="Comic Sans MS"/>
            </a:endParaRPr>
          </a:p>
        </p:txBody>
      </p:sp>
      <p:sp>
        <p:nvSpPr>
          <p:cNvPr id="15" name="Rectangle 3"/>
          <p:cNvSpPr>
            <a:spLocks noChangeArrowheads="1"/>
          </p:cNvSpPr>
          <p:nvPr>
            <p:custDataLst>
              <p:tags r:id="rId1"/>
            </p:custDataLst>
          </p:nvPr>
        </p:nvSpPr>
        <p:spPr bwMode="auto">
          <a:xfrm>
            <a:off x="61403" y="6142089"/>
            <a:ext cx="8784273" cy="717550"/>
          </a:xfrm>
          <a:prstGeom prst="rect">
            <a:avLst/>
          </a:prstGeom>
          <a:noFill/>
          <a:ln w="9525" algn="ctr">
            <a:noFill/>
            <a:miter lim="800000"/>
            <a:headEnd/>
            <a:tailEnd/>
          </a:ln>
          <a:effectLst/>
        </p:spPr>
        <p:txBody>
          <a:bodyPr anchor="b"/>
          <a:lstStyle/>
          <a:p>
            <a:pPr>
              <a:spcBef>
                <a:spcPct val="30000"/>
              </a:spcBef>
            </a:pPr>
            <a:r>
              <a:rPr lang="en-US" sz="1000" dirty="0" smtClean="0">
                <a:latin typeface="Comic Sans MS"/>
                <a:cs typeface="Comic Sans MS"/>
              </a:rPr>
              <a:t>EREs, </a:t>
            </a:r>
            <a:r>
              <a:rPr lang="en-US" sz="1000" dirty="0" err="1" smtClean="0">
                <a:latin typeface="Comic Sans MS"/>
                <a:cs typeface="Comic Sans MS"/>
              </a:rPr>
              <a:t>eventos</a:t>
            </a:r>
            <a:r>
              <a:rPr lang="en-US" sz="1000" dirty="0" smtClean="0">
                <a:latin typeface="Comic Sans MS"/>
                <a:cs typeface="Comic Sans MS"/>
              </a:rPr>
              <a:t> </a:t>
            </a:r>
            <a:r>
              <a:rPr lang="en-US" sz="1000" dirty="0" err="1" smtClean="0">
                <a:latin typeface="Comic Sans MS"/>
                <a:cs typeface="Comic Sans MS"/>
              </a:rPr>
              <a:t>relacionados</a:t>
            </a:r>
            <a:r>
              <a:rPr lang="en-US" sz="1000" dirty="0" smtClean="0">
                <a:latin typeface="Comic Sans MS"/>
                <a:cs typeface="Comic Sans MS"/>
              </a:rPr>
              <a:t> con el </a:t>
            </a:r>
            <a:r>
              <a:rPr lang="en-US" sz="1000" dirty="0" err="1" smtClean="0">
                <a:latin typeface="Comic Sans MS"/>
                <a:cs typeface="Comic Sans MS"/>
              </a:rPr>
              <a:t>esqueleto</a:t>
            </a:r>
            <a:r>
              <a:rPr lang="en-US" sz="1000" dirty="0" smtClean="0">
                <a:latin typeface="Comic Sans MS"/>
                <a:cs typeface="Comic Sans MS"/>
              </a:rPr>
              <a:t>.</a:t>
            </a:r>
          </a:p>
          <a:p>
            <a:pPr>
              <a:spcBef>
                <a:spcPct val="30000"/>
              </a:spcBef>
            </a:pPr>
            <a:r>
              <a:rPr lang="en-US" sz="1000" dirty="0" smtClean="0">
                <a:latin typeface="Comic Sans MS"/>
                <a:cs typeface="Comic Sans MS"/>
              </a:rPr>
              <a:t>1</a:t>
            </a:r>
            <a:r>
              <a:rPr lang="en-US" sz="1000" dirty="0">
                <a:latin typeface="Comic Sans MS"/>
                <a:cs typeface="Comic Sans MS"/>
              </a:rPr>
              <a:t>. Kaminski M, et al. Poster presented at: ASCO Annual Meeting. June 5-8, 2004; New Orleans, LA. Abstract 857; </a:t>
            </a:r>
            <a:r>
              <a:rPr lang="en-US" sz="1000" dirty="0" smtClean="0">
                <a:latin typeface="Comic Sans MS"/>
                <a:cs typeface="Comic Sans MS"/>
              </a:rPr>
              <a:t/>
            </a:r>
            <a:br>
              <a:rPr lang="en-US" sz="1000" dirty="0" smtClean="0">
                <a:latin typeface="Comic Sans MS"/>
                <a:cs typeface="Comic Sans MS"/>
              </a:rPr>
            </a:br>
            <a:r>
              <a:rPr lang="en-US" sz="1000" dirty="0" smtClean="0">
                <a:latin typeface="Comic Sans MS"/>
                <a:cs typeface="Comic Sans MS"/>
              </a:rPr>
              <a:t>2</a:t>
            </a:r>
            <a:r>
              <a:rPr lang="en-US" sz="1000" dirty="0">
                <a:latin typeface="Comic Sans MS"/>
                <a:cs typeface="Comic Sans MS"/>
              </a:rPr>
              <a:t>. </a:t>
            </a:r>
            <a:r>
              <a:rPr lang="en-US" sz="1000" dirty="0" err="1">
                <a:latin typeface="Comic Sans MS"/>
                <a:cs typeface="Comic Sans MS"/>
              </a:rPr>
              <a:t>Saad</a:t>
            </a:r>
            <a:r>
              <a:rPr lang="en-US" sz="1000" dirty="0">
                <a:latin typeface="Comic Sans MS"/>
                <a:cs typeface="Comic Sans MS"/>
              </a:rPr>
              <a:t> F, et al. </a:t>
            </a:r>
            <a:r>
              <a:rPr lang="en-US" sz="1000" dirty="0" err="1">
                <a:latin typeface="Comic Sans MS"/>
                <a:cs typeface="Comic Sans MS"/>
              </a:rPr>
              <a:t>Clin</a:t>
            </a:r>
            <a:r>
              <a:rPr lang="en-US" sz="1000" dirty="0">
                <a:latin typeface="Comic Sans MS"/>
                <a:cs typeface="Comic Sans MS"/>
              </a:rPr>
              <a:t> </a:t>
            </a:r>
            <a:r>
              <a:rPr lang="en-US" sz="1000" dirty="0" err="1">
                <a:latin typeface="Comic Sans MS"/>
                <a:cs typeface="Comic Sans MS"/>
              </a:rPr>
              <a:t>Genitourin</a:t>
            </a:r>
            <a:r>
              <a:rPr lang="en-US" sz="1000" dirty="0">
                <a:latin typeface="Comic Sans MS"/>
                <a:cs typeface="Comic Sans MS"/>
              </a:rPr>
              <a:t> Cancer 2007;5:390</a:t>
            </a:r>
            <a:r>
              <a:rPr lang="en-US" sz="1000" dirty="0">
                <a:latin typeface="Comic Sans MS"/>
                <a:cs typeface="Comic Sans MS"/>
                <a:sym typeface="Symbol" pitchFamily="18" charset="2"/>
              </a:rPr>
              <a:t></a:t>
            </a:r>
            <a:r>
              <a:rPr lang="en-US" sz="1000" dirty="0">
                <a:latin typeface="Comic Sans MS"/>
                <a:cs typeface="Comic Sans MS"/>
              </a:rPr>
              <a:t>6; </a:t>
            </a:r>
            <a:r>
              <a:rPr lang="en-US" sz="1000" dirty="0" smtClean="0">
                <a:latin typeface="Comic Sans MS"/>
                <a:cs typeface="Comic Sans MS"/>
              </a:rPr>
              <a:t/>
            </a:r>
            <a:br>
              <a:rPr lang="en-US" sz="1000" dirty="0" smtClean="0">
                <a:latin typeface="Comic Sans MS"/>
                <a:cs typeface="Comic Sans MS"/>
              </a:rPr>
            </a:br>
            <a:r>
              <a:rPr lang="en-US" sz="1000" dirty="0" smtClean="0">
                <a:latin typeface="Comic Sans MS"/>
                <a:cs typeface="Comic Sans MS"/>
              </a:rPr>
              <a:t>3</a:t>
            </a:r>
            <a:r>
              <a:rPr lang="en-US" sz="1000" dirty="0">
                <a:latin typeface="Comic Sans MS"/>
                <a:cs typeface="Comic Sans MS"/>
              </a:rPr>
              <a:t>. Hirsh V, et al. </a:t>
            </a:r>
            <a:r>
              <a:rPr lang="en-US" sz="1000" dirty="0" err="1">
                <a:latin typeface="Comic Sans MS"/>
                <a:cs typeface="Comic Sans MS"/>
              </a:rPr>
              <a:t>Clin</a:t>
            </a:r>
            <a:r>
              <a:rPr lang="en-US" sz="1000" dirty="0">
                <a:latin typeface="Comic Sans MS"/>
                <a:cs typeface="Comic Sans MS"/>
              </a:rPr>
              <a:t> Lung Cancer 2004;6:170</a:t>
            </a:r>
            <a:r>
              <a:rPr lang="en-US" sz="1000" dirty="0">
                <a:latin typeface="Comic Sans MS"/>
                <a:cs typeface="Comic Sans MS"/>
                <a:sym typeface="Symbol" pitchFamily="18" charset="2"/>
              </a:rPr>
              <a:t></a:t>
            </a:r>
            <a:r>
              <a:rPr lang="en-US" sz="1000" dirty="0">
                <a:latin typeface="Comic Sans MS"/>
                <a:cs typeface="Comic Sans MS"/>
              </a:rPr>
              <a:t>4.</a:t>
            </a:r>
          </a:p>
        </p:txBody>
      </p:sp>
      <p:sp>
        <p:nvSpPr>
          <p:cNvPr id="16" name="TextBox 13"/>
          <p:cNvSpPr txBox="1">
            <a:spLocks noChangeArrowheads="1"/>
          </p:cNvSpPr>
          <p:nvPr/>
        </p:nvSpPr>
        <p:spPr bwMode="auto">
          <a:xfrm rot="16200000">
            <a:off x="-1388811" y="3722082"/>
            <a:ext cx="4107215" cy="338554"/>
          </a:xfrm>
          <a:prstGeom prst="rect">
            <a:avLst/>
          </a:prstGeom>
          <a:noFill/>
          <a:ln w="9525">
            <a:noFill/>
            <a:miter lim="800000"/>
            <a:headEnd/>
            <a:tailEnd/>
          </a:ln>
        </p:spPr>
        <p:txBody>
          <a:bodyPr wrap="none">
            <a:spAutoFit/>
          </a:bodyPr>
          <a:lstStyle/>
          <a:p>
            <a:pPr algn="ctr"/>
            <a:r>
              <a:rPr lang="en-US" sz="1600" b="1" dirty="0" smtClean="0">
                <a:solidFill>
                  <a:srgbClr val="2F3C61"/>
                </a:solidFill>
                <a:latin typeface="Comic Sans MS"/>
                <a:cs typeface="Comic Sans MS"/>
              </a:rPr>
              <a:t>% de </a:t>
            </a:r>
            <a:r>
              <a:rPr lang="en-US" sz="1600" b="1" dirty="0" err="1" smtClean="0">
                <a:solidFill>
                  <a:srgbClr val="2F3C61"/>
                </a:solidFill>
                <a:latin typeface="Comic Sans MS"/>
                <a:cs typeface="Comic Sans MS"/>
              </a:rPr>
              <a:t>pacientes</a:t>
            </a:r>
            <a:r>
              <a:rPr lang="en-US" sz="1600" b="1" dirty="0" smtClean="0">
                <a:solidFill>
                  <a:srgbClr val="2F3C61"/>
                </a:solidFill>
                <a:latin typeface="Comic Sans MS"/>
                <a:cs typeface="Comic Sans MS"/>
              </a:rPr>
              <a:t> con EREs en el </a:t>
            </a:r>
            <a:r>
              <a:rPr lang="en-US" sz="1600" b="1" dirty="0" err="1" smtClean="0">
                <a:solidFill>
                  <a:srgbClr val="2F3C61"/>
                </a:solidFill>
                <a:latin typeface="Comic Sans MS"/>
                <a:cs typeface="Comic Sans MS"/>
              </a:rPr>
              <a:t>estudio</a:t>
            </a:r>
            <a:endParaRPr lang="en-US" sz="1600" b="1" dirty="0">
              <a:solidFill>
                <a:srgbClr val="2F3C61"/>
              </a:solidFill>
              <a:latin typeface="Comic Sans MS"/>
              <a:cs typeface="Comic Sans MS"/>
            </a:endParaRPr>
          </a:p>
        </p:txBody>
      </p:sp>
      <p:graphicFrame>
        <p:nvGraphicFramePr>
          <p:cNvPr id="17" name="Chart 16"/>
          <p:cNvGraphicFramePr/>
          <p:nvPr>
            <p:extLst>
              <p:ext uri="{D42A27DB-BD31-4B8C-83A1-F6EECF244321}">
                <p14:modId xmlns:p14="http://schemas.microsoft.com/office/powerpoint/2010/main" val="198386995"/>
              </p:ext>
            </p:extLst>
          </p:nvPr>
        </p:nvGraphicFramePr>
        <p:xfrm>
          <a:off x="798164" y="2145514"/>
          <a:ext cx="6650759" cy="3760643"/>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0"/>
          <p:cNvSpPr txBox="1">
            <a:spLocks noChangeArrowheads="1"/>
          </p:cNvSpPr>
          <p:nvPr/>
        </p:nvSpPr>
        <p:spPr bwMode="auto">
          <a:xfrm>
            <a:off x="4299034" y="1583130"/>
            <a:ext cx="3881495" cy="789960"/>
          </a:xfrm>
          <a:prstGeom prst="rect">
            <a:avLst/>
          </a:prstGeom>
          <a:noFill/>
          <a:ln w="9525">
            <a:noFill/>
            <a:miter lim="800000"/>
            <a:headEnd/>
            <a:tailEnd/>
          </a:ln>
        </p:spPr>
        <p:txBody>
          <a:bodyPr wrap="none">
            <a:spAutoFit/>
          </a:bodyPr>
          <a:lstStyle/>
          <a:p>
            <a:pPr>
              <a:spcBef>
                <a:spcPts val="200"/>
              </a:spcBef>
            </a:pPr>
            <a:r>
              <a:rPr lang="en-US" sz="1400" b="1" dirty="0" err="1" smtClean="0">
                <a:latin typeface="Comic Sans MS"/>
                <a:cs typeface="Comic Sans MS"/>
              </a:rPr>
              <a:t>Cáncer</a:t>
            </a:r>
            <a:r>
              <a:rPr lang="en-US" sz="1400" b="1" dirty="0" smtClean="0">
                <a:latin typeface="Comic Sans MS"/>
                <a:cs typeface="Comic Sans MS"/>
              </a:rPr>
              <a:t> de mama</a:t>
            </a:r>
            <a:r>
              <a:rPr lang="en-US" sz="1400" b="1" baseline="30000" dirty="0" smtClean="0">
                <a:latin typeface="Comic Sans MS"/>
                <a:cs typeface="Comic Sans MS"/>
              </a:rPr>
              <a:t>1</a:t>
            </a:r>
            <a:endParaRPr lang="en-US" sz="1400" b="1" baseline="30000" dirty="0">
              <a:latin typeface="Comic Sans MS"/>
              <a:cs typeface="Comic Sans MS"/>
            </a:endParaRPr>
          </a:p>
          <a:p>
            <a:pPr>
              <a:spcBef>
                <a:spcPts val="200"/>
              </a:spcBef>
            </a:pPr>
            <a:r>
              <a:rPr lang="en-US" sz="1400" b="1" dirty="0" err="1" smtClean="0">
                <a:latin typeface="Comic Sans MS"/>
                <a:cs typeface="Comic Sans MS"/>
              </a:rPr>
              <a:t>Cáncer</a:t>
            </a:r>
            <a:r>
              <a:rPr lang="en-US" sz="1400" b="1" dirty="0" smtClean="0">
                <a:latin typeface="Comic Sans MS"/>
                <a:cs typeface="Comic Sans MS"/>
              </a:rPr>
              <a:t> de próstata</a:t>
            </a:r>
            <a:r>
              <a:rPr lang="en-US" sz="1400" b="1" baseline="30000" dirty="0" smtClean="0">
                <a:latin typeface="Comic Sans MS"/>
                <a:cs typeface="Comic Sans MS"/>
              </a:rPr>
              <a:t>2</a:t>
            </a:r>
            <a:endParaRPr lang="en-US" sz="1400" b="1" baseline="30000" dirty="0">
              <a:latin typeface="Comic Sans MS"/>
              <a:cs typeface="Comic Sans MS"/>
            </a:endParaRPr>
          </a:p>
          <a:p>
            <a:pPr>
              <a:spcBef>
                <a:spcPts val="200"/>
              </a:spcBef>
            </a:pPr>
            <a:r>
              <a:rPr lang="en-US" sz="1400" b="1" dirty="0" err="1" smtClean="0">
                <a:latin typeface="Comic Sans MS"/>
                <a:cs typeface="Comic Sans MS"/>
              </a:rPr>
              <a:t>Cáncer</a:t>
            </a:r>
            <a:r>
              <a:rPr lang="en-US" sz="1400" b="1" dirty="0" smtClean="0">
                <a:latin typeface="Comic Sans MS"/>
                <a:cs typeface="Comic Sans MS"/>
              </a:rPr>
              <a:t> de </a:t>
            </a:r>
            <a:r>
              <a:rPr lang="en-US" sz="1400" b="1" dirty="0" err="1" smtClean="0">
                <a:latin typeface="Comic Sans MS"/>
                <a:cs typeface="Comic Sans MS"/>
              </a:rPr>
              <a:t>pulmón</a:t>
            </a:r>
            <a:r>
              <a:rPr lang="en-US" sz="1400" b="1" dirty="0" smtClean="0">
                <a:latin typeface="Comic Sans MS"/>
                <a:cs typeface="Comic Sans MS"/>
              </a:rPr>
              <a:t> y </a:t>
            </a:r>
            <a:r>
              <a:rPr lang="en-US" sz="1400" b="1" dirty="0" err="1" smtClean="0">
                <a:latin typeface="Comic Sans MS"/>
                <a:cs typeface="Comic Sans MS"/>
              </a:rPr>
              <a:t>otros</a:t>
            </a:r>
            <a:r>
              <a:rPr lang="en-US" sz="1400" b="1" dirty="0" smtClean="0">
                <a:latin typeface="Comic Sans MS"/>
                <a:cs typeface="Comic Sans MS"/>
              </a:rPr>
              <a:t> </a:t>
            </a:r>
            <a:r>
              <a:rPr lang="en-US" sz="1400" b="1" dirty="0" err="1" smtClean="0">
                <a:latin typeface="Comic Sans MS"/>
                <a:cs typeface="Comic Sans MS"/>
              </a:rPr>
              <a:t>tumores</a:t>
            </a:r>
            <a:r>
              <a:rPr lang="en-US" sz="1400" b="1" dirty="0" smtClean="0">
                <a:latin typeface="Comic Sans MS"/>
                <a:cs typeface="Comic Sans MS"/>
              </a:rPr>
              <a:t> sólidos</a:t>
            </a:r>
            <a:r>
              <a:rPr lang="en-US" sz="1400" b="1" baseline="30000" dirty="0" smtClean="0">
                <a:latin typeface="Comic Sans MS"/>
                <a:cs typeface="Comic Sans MS"/>
              </a:rPr>
              <a:t>3</a:t>
            </a:r>
            <a:endParaRPr lang="en-US" sz="1400" b="1" baseline="30000" dirty="0">
              <a:latin typeface="Comic Sans MS"/>
              <a:cs typeface="Comic Sans MS"/>
            </a:endParaRPr>
          </a:p>
        </p:txBody>
      </p:sp>
      <p:sp>
        <p:nvSpPr>
          <p:cNvPr id="19" name="Rectangle 18"/>
          <p:cNvSpPr/>
          <p:nvPr/>
        </p:nvSpPr>
        <p:spPr bwMode="auto">
          <a:xfrm>
            <a:off x="4223338" y="1687366"/>
            <a:ext cx="118821" cy="118783"/>
          </a:xfrm>
          <a:prstGeom prst="rect">
            <a:avLst/>
          </a:prstGeom>
          <a:solidFill>
            <a:srgbClr val="00446A"/>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1600">
              <a:solidFill>
                <a:schemeClr val="accent1"/>
              </a:solidFill>
              <a:latin typeface="Comic Sans MS"/>
              <a:cs typeface="Comic Sans MS"/>
            </a:endParaRPr>
          </a:p>
        </p:txBody>
      </p:sp>
      <p:sp>
        <p:nvSpPr>
          <p:cNvPr id="20" name="Rectangle 19"/>
          <p:cNvSpPr/>
          <p:nvPr/>
        </p:nvSpPr>
        <p:spPr bwMode="auto">
          <a:xfrm>
            <a:off x="4223338" y="1954627"/>
            <a:ext cx="118821" cy="118783"/>
          </a:xfrm>
          <a:prstGeom prst="rect">
            <a:avLst/>
          </a:prstGeom>
          <a:solidFill>
            <a:srgbClr val="F16143"/>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1600">
              <a:solidFill>
                <a:schemeClr val="accent1"/>
              </a:solidFill>
              <a:latin typeface="Comic Sans MS"/>
              <a:cs typeface="Comic Sans MS"/>
            </a:endParaRPr>
          </a:p>
        </p:txBody>
      </p:sp>
      <p:sp>
        <p:nvSpPr>
          <p:cNvPr id="21" name="Rectangle 20"/>
          <p:cNvSpPr/>
          <p:nvPr/>
        </p:nvSpPr>
        <p:spPr bwMode="auto">
          <a:xfrm>
            <a:off x="4223338" y="2221887"/>
            <a:ext cx="118821" cy="118783"/>
          </a:xfrm>
          <a:prstGeom prst="rect">
            <a:avLst/>
          </a:prstGeom>
          <a:solidFill>
            <a:schemeClr val="bg1">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1600">
              <a:solidFill>
                <a:schemeClr val="accent1"/>
              </a:solidFill>
              <a:latin typeface="Comic Sans MS"/>
              <a:cs typeface="Comic Sans MS"/>
            </a:endParaRPr>
          </a:p>
        </p:txBody>
      </p:sp>
      <p:grpSp>
        <p:nvGrpSpPr>
          <p:cNvPr id="22" name="Group 17"/>
          <p:cNvGrpSpPr/>
          <p:nvPr/>
        </p:nvGrpSpPr>
        <p:grpSpPr>
          <a:xfrm>
            <a:off x="2207717" y="5514530"/>
            <a:ext cx="5366160" cy="426039"/>
            <a:chOff x="2711302" y="5645888"/>
            <a:chExt cx="5366160" cy="426039"/>
          </a:xfrm>
        </p:grpSpPr>
        <p:sp>
          <p:nvSpPr>
            <p:cNvPr id="23" name="Rectangle 22"/>
            <p:cNvSpPr/>
            <p:nvPr/>
          </p:nvSpPr>
          <p:spPr>
            <a:xfrm>
              <a:off x="2806995" y="5645888"/>
              <a:ext cx="1041991" cy="350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2F3C61"/>
                </a:solidFill>
                <a:latin typeface="Comic Sans MS"/>
                <a:cs typeface="Comic Sans MS"/>
              </a:endParaRPr>
            </a:p>
          </p:txBody>
        </p:sp>
        <p:sp>
          <p:nvSpPr>
            <p:cNvPr id="24" name="Rectangle 23"/>
            <p:cNvSpPr/>
            <p:nvPr/>
          </p:nvSpPr>
          <p:spPr>
            <a:xfrm>
              <a:off x="5723860" y="5681331"/>
              <a:ext cx="1570075" cy="347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2F3C61"/>
                </a:solidFill>
                <a:latin typeface="Comic Sans MS"/>
                <a:cs typeface="Comic Sans MS"/>
              </a:endParaRPr>
            </a:p>
          </p:txBody>
        </p:sp>
        <p:sp>
          <p:nvSpPr>
            <p:cNvPr id="25" name="TextBox 24"/>
            <p:cNvSpPr txBox="1"/>
            <p:nvPr/>
          </p:nvSpPr>
          <p:spPr>
            <a:xfrm>
              <a:off x="2711302" y="5645888"/>
              <a:ext cx="1531089" cy="369332"/>
            </a:xfrm>
            <a:prstGeom prst="rect">
              <a:avLst/>
            </a:prstGeom>
            <a:noFill/>
          </p:spPr>
          <p:txBody>
            <a:bodyPr wrap="square" rtlCol="0">
              <a:spAutoFit/>
            </a:bodyPr>
            <a:lstStyle/>
            <a:p>
              <a:r>
                <a:rPr lang="es-ES" b="1" dirty="0" smtClean="0">
                  <a:solidFill>
                    <a:srgbClr val="2F3C61"/>
                  </a:solidFill>
                  <a:latin typeface="Comic Sans MS"/>
                  <a:cs typeface="Comic Sans MS"/>
                </a:rPr>
                <a:t>ERE previo</a:t>
              </a:r>
              <a:endParaRPr lang="es-ES" b="1" dirty="0">
                <a:solidFill>
                  <a:srgbClr val="2F3C61"/>
                </a:solidFill>
                <a:latin typeface="Comic Sans MS"/>
                <a:cs typeface="Comic Sans MS"/>
              </a:endParaRPr>
            </a:p>
          </p:txBody>
        </p:sp>
        <p:sp>
          <p:nvSpPr>
            <p:cNvPr id="26" name="TextBox 25"/>
            <p:cNvSpPr txBox="1"/>
            <p:nvPr/>
          </p:nvSpPr>
          <p:spPr>
            <a:xfrm>
              <a:off x="5638800" y="5702595"/>
              <a:ext cx="2438662" cy="369332"/>
            </a:xfrm>
            <a:prstGeom prst="rect">
              <a:avLst/>
            </a:prstGeom>
            <a:noFill/>
          </p:spPr>
          <p:txBody>
            <a:bodyPr wrap="square" rtlCol="0">
              <a:spAutoFit/>
            </a:bodyPr>
            <a:lstStyle/>
            <a:p>
              <a:r>
                <a:rPr lang="es-ES" b="1" dirty="0" smtClean="0">
                  <a:solidFill>
                    <a:srgbClr val="2F3C61"/>
                  </a:solidFill>
                  <a:latin typeface="Comic Sans MS"/>
                  <a:cs typeface="Comic Sans MS"/>
                </a:rPr>
                <a:t>No ERE previo</a:t>
              </a:r>
              <a:endParaRPr lang="es-ES" b="1" dirty="0">
                <a:solidFill>
                  <a:srgbClr val="2F3C61"/>
                </a:solidFill>
                <a:latin typeface="Comic Sans MS"/>
                <a:cs typeface="Comic Sans MS"/>
              </a:endParaRPr>
            </a:p>
          </p:txBody>
        </p:sp>
      </p:grpSp>
    </p:spTree>
    <p:extLst>
      <p:ext uri="{BB962C8B-B14F-4D97-AF65-F5344CB8AC3E}">
        <p14:creationId xmlns:p14="http://schemas.microsoft.com/office/powerpoint/2010/main" val="108544985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1924"/>
            <a:ext cx="8229600" cy="509449"/>
          </a:xfrm>
        </p:spPr>
        <p:txBody>
          <a:bodyPr/>
          <a:lstStyle/>
          <a:p>
            <a:r>
              <a:rPr lang="en-US" sz="2800" dirty="0" err="1">
                <a:solidFill>
                  <a:schemeClr val="accent2">
                    <a:lumMod val="75000"/>
                  </a:schemeClr>
                </a:solidFill>
              </a:rPr>
              <a:t>Terapias</a:t>
            </a:r>
            <a:r>
              <a:rPr lang="en-US" sz="2800" dirty="0">
                <a:solidFill>
                  <a:schemeClr val="accent2">
                    <a:lumMod val="75000"/>
                  </a:schemeClr>
                </a:solidFill>
              </a:rPr>
              <a:t> anti-</a:t>
            </a:r>
            <a:r>
              <a:rPr lang="en-US" sz="2800" dirty="0" err="1">
                <a:solidFill>
                  <a:schemeClr val="accent2">
                    <a:lumMod val="75000"/>
                  </a:schemeClr>
                </a:solidFill>
              </a:rPr>
              <a:t>resortivas</a:t>
            </a:r>
            <a:r>
              <a:rPr lang="en-US" sz="2800" dirty="0">
                <a:solidFill>
                  <a:schemeClr val="accent2">
                    <a:lumMod val="75000"/>
                  </a:schemeClr>
                </a:solidFill>
              </a:rPr>
              <a:t> (</a:t>
            </a:r>
            <a:r>
              <a:rPr lang="en-US" sz="2800" dirty="0" err="1">
                <a:solidFill>
                  <a:schemeClr val="accent2">
                    <a:lumMod val="75000"/>
                  </a:schemeClr>
                </a:solidFill>
              </a:rPr>
              <a:t>dirigidas</a:t>
            </a:r>
            <a:r>
              <a:rPr lang="en-US" sz="2800" dirty="0">
                <a:solidFill>
                  <a:schemeClr val="accent2">
                    <a:lumMod val="75000"/>
                  </a:schemeClr>
                </a:solidFill>
              </a:rPr>
              <a:t> al </a:t>
            </a:r>
            <a:r>
              <a:rPr lang="en-US" sz="2800" dirty="0" err="1">
                <a:solidFill>
                  <a:schemeClr val="accent2">
                    <a:lumMod val="75000"/>
                  </a:schemeClr>
                </a:solidFill>
              </a:rPr>
              <a:t>hueso</a:t>
            </a:r>
            <a:r>
              <a:rPr lang="en-US" sz="2800" dirty="0">
                <a:solidFill>
                  <a:schemeClr val="accent2">
                    <a:lumMod val="75000"/>
                  </a:schemeClr>
                </a:solidFill>
              </a:rPr>
              <a:t>)</a:t>
            </a:r>
            <a:endParaRPr lang="en-US" sz="2800" dirty="0"/>
          </a:p>
        </p:txBody>
      </p:sp>
      <p:sp>
        <p:nvSpPr>
          <p:cNvPr id="4" name="Rectangle 3"/>
          <p:cNvSpPr/>
          <p:nvPr/>
        </p:nvSpPr>
        <p:spPr>
          <a:xfrm>
            <a:off x="457200" y="625475"/>
            <a:ext cx="8229600" cy="3683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ctr" fontAlgn="auto">
              <a:spcBef>
                <a:spcPts val="0"/>
              </a:spcBef>
              <a:spcAft>
                <a:spcPts val="0"/>
              </a:spcAft>
              <a:defRPr/>
            </a:pPr>
            <a:r>
              <a:rPr lang="en-US" dirty="0" err="1">
                <a:latin typeface="Comic Sans MS"/>
                <a:cs typeface="Comic Sans MS"/>
              </a:rPr>
              <a:t>Terapia</a:t>
            </a:r>
            <a:r>
              <a:rPr lang="en-US" dirty="0">
                <a:latin typeface="Comic Sans MS"/>
                <a:cs typeface="Comic Sans MS"/>
              </a:rPr>
              <a:t> </a:t>
            </a:r>
            <a:r>
              <a:rPr lang="en-US" dirty="0" err="1">
                <a:latin typeface="Comic Sans MS"/>
                <a:cs typeface="Comic Sans MS"/>
              </a:rPr>
              <a:t>Dirigida</a:t>
            </a:r>
            <a:r>
              <a:rPr lang="en-US" dirty="0">
                <a:latin typeface="Comic Sans MS"/>
                <a:cs typeface="Comic Sans MS"/>
              </a:rPr>
              <a:t> al </a:t>
            </a:r>
            <a:r>
              <a:rPr lang="en-US" dirty="0" err="1">
                <a:latin typeface="Comic Sans MS"/>
                <a:cs typeface="Comic Sans MS"/>
              </a:rPr>
              <a:t>Hueso</a:t>
            </a:r>
            <a:endParaRPr lang="en-US" dirty="0">
              <a:latin typeface="Comic Sans MS"/>
              <a:cs typeface="Comic Sans MS"/>
            </a:endParaRPr>
          </a:p>
        </p:txBody>
      </p:sp>
      <p:sp>
        <p:nvSpPr>
          <p:cNvPr id="5" name="Rectangle 4"/>
          <p:cNvSpPr>
            <a:spLocks noChangeArrowheads="1"/>
          </p:cNvSpPr>
          <p:nvPr/>
        </p:nvSpPr>
        <p:spPr bwMode="auto">
          <a:xfrm>
            <a:off x="0" y="6604000"/>
            <a:ext cx="234965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latin typeface="Comic Sans MS"/>
                <a:cs typeface="Comic Sans MS"/>
              </a:rPr>
              <a:t>Onishi et al Nat Rev Clin Oncol 2010</a:t>
            </a:r>
          </a:p>
        </p:txBody>
      </p:sp>
      <p:pic>
        <p:nvPicPr>
          <p:cNvPr id="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3213" y="1049338"/>
            <a:ext cx="8502650" cy="414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5715000" y="2395538"/>
            <a:ext cx="1601788" cy="344487"/>
          </a:xfrm>
          <a:prstGeom prst="rect">
            <a:avLst/>
          </a:prstGeom>
          <a:noFill/>
          <a:ln w="38100" cmpd="sng">
            <a:solidFill>
              <a:schemeClr val="accent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ectangle 7"/>
          <p:cNvSpPr/>
          <p:nvPr/>
        </p:nvSpPr>
        <p:spPr>
          <a:xfrm>
            <a:off x="3451225" y="2754313"/>
            <a:ext cx="1352550" cy="401637"/>
          </a:xfrm>
          <a:prstGeom prst="rect">
            <a:avLst/>
          </a:prstGeom>
          <a:no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ectangle 8"/>
          <p:cNvSpPr>
            <a:spLocks noChangeArrowheads="1"/>
          </p:cNvSpPr>
          <p:nvPr/>
        </p:nvSpPr>
        <p:spPr bwMode="auto">
          <a:xfrm>
            <a:off x="303213" y="5125446"/>
            <a:ext cx="8383587"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a:buClr>
                <a:schemeClr val="tx1"/>
              </a:buClr>
              <a:buFont typeface="Arial"/>
              <a:buChar char="•"/>
            </a:pPr>
            <a:r>
              <a:rPr lang="en-US" sz="1500" b="1" dirty="0" err="1" smtClean="0">
                <a:solidFill>
                  <a:schemeClr val="accent2"/>
                </a:solidFill>
                <a:latin typeface="Comic Sans MS"/>
                <a:cs typeface="Comic Sans MS"/>
              </a:rPr>
              <a:t>Bisfosfonatos</a:t>
            </a:r>
            <a:r>
              <a:rPr lang="en-US" sz="1500" dirty="0" smtClean="0">
                <a:latin typeface="Comic Sans MS"/>
                <a:cs typeface="Comic Sans MS"/>
              </a:rPr>
              <a:t> se </a:t>
            </a:r>
            <a:r>
              <a:rPr lang="en-US" sz="1500" dirty="0" err="1" smtClean="0">
                <a:latin typeface="Comic Sans MS"/>
                <a:cs typeface="Comic Sans MS"/>
              </a:rPr>
              <a:t>intercalan</a:t>
            </a:r>
            <a:r>
              <a:rPr lang="en-US" sz="1500" dirty="0" smtClean="0">
                <a:latin typeface="Comic Sans MS"/>
                <a:cs typeface="Comic Sans MS"/>
              </a:rPr>
              <a:t> en el </a:t>
            </a:r>
            <a:r>
              <a:rPr lang="en-US" sz="1500" dirty="0" err="1" smtClean="0">
                <a:latin typeface="Comic Sans MS"/>
                <a:cs typeface="Comic Sans MS"/>
              </a:rPr>
              <a:t>hueso</a:t>
            </a:r>
            <a:r>
              <a:rPr lang="en-US" sz="1500" dirty="0" smtClean="0">
                <a:latin typeface="Comic Sans MS"/>
                <a:cs typeface="Comic Sans MS"/>
              </a:rPr>
              <a:t> e </a:t>
            </a:r>
            <a:r>
              <a:rPr lang="en-US" sz="1500" dirty="0" err="1" smtClean="0">
                <a:latin typeface="Comic Sans MS"/>
                <a:cs typeface="Comic Sans MS"/>
              </a:rPr>
              <a:t>inhiben</a:t>
            </a:r>
            <a:r>
              <a:rPr lang="en-US" sz="1500" dirty="0" smtClean="0">
                <a:latin typeface="Comic Sans MS"/>
                <a:cs typeface="Comic Sans MS"/>
              </a:rPr>
              <a:t> la </a:t>
            </a:r>
            <a:r>
              <a:rPr lang="en-US" sz="1500" dirty="0" err="1" smtClean="0">
                <a:latin typeface="Comic Sans MS"/>
                <a:cs typeface="Comic Sans MS"/>
              </a:rPr>
              <a:t>capacidad</a:t>
            </a:r>
            <a:r>
              <a:rPr lang="en-US" sz="1500" dirty="0" smtClean="0">
                <a:latin typeface="Comic Sans MS"/>
                <a:cs typeface="Comic Sans MS"/>
              </a:rPr>
              <a:t> </a:t>
            </a:r>
            <a:r>
              <a:rPr lang="en-US" sz="1500" dirty="0" err="1" smtClean="0">
                <a:latin typeface="Comic Sans MS"/>
                <a:cs typeface="Comic Sans MS"/>
              </a:rPr>
              <a:t>resortiva</a:t>
            </a:r>
            <a:r>
              <a:rPr lang="en-US" sz="1500" dirty="0" smtClean="0">
                <a:latin typeface="Comic Sans MS"/>
                <a:cs typeface="Comic Sans MS"/>
              </a:rPr>
              <a:t> </a:t>
            </a:r>
            <a:r>
              <a:rPr lang="en-US" sz="1500" dirty="0" err="1" smtClean="0">
                <a:latin typeface="Comic Sans MS"/>
                <a:cs typeface="Comic Sans MS"/>
              </a:rPr>
              <a:t>ósea</a:t>
            </a:r>
            <a:r>
              <a:rPr lang="en-US" sz="1500" dirty="0" smtClean="0">
                <a:latin typeface="Comic Sans MS"/>
                <a:cs typeface="Comic Sans MS"/>
              </a:rPr>
              <a:t> de los </a:t>
            </a:r>
            <a:r>
              <a:rPr lang="en-US" sz="1500" dirty="0" err="1" smtClean="0">
                <a:latin typeface="Comic Sans MS"/>
                <a:cs typeface="Comic Sans MS"/>
              </a:rPr>
              <a:t>osteoclastos</a:t>
            </a:r>
            <a:r>
              <a:rPr lang="en-US" sz="1500" dirty="0" smtClean="0">
                <a:latin typeface="Comic Sans MS"/>
                <a:cs typeface="Comic Sans MS"/>
              </a:rPr>
              <a:t> </a:t>
            </a:r>
          </a:p>
          <a:p>
            <a:pPr marL="285750" indent="-285750">
              <a:buClr>
                <a:schemeClr val="tx1"/>
              </a:buClr>
              <a:buFont typeface="Arial"/>
              <a:buChar char="•"/>
            </a:pPr>
            <a:r>
              <a:rPr lang="en-US" sz="1500" b="1" dirty="0" err="1" smtClean="0">
                <a:solidFill>
                  <a:schemeClr val="accent1"/>
                </a:solidFill>
                <a:latin typeface="Comic Sans MS"/>
                <a:cs typeface="Comic Sans MS"/>
              </a:rPr>
              <a:t>Denosumab</a:t>
            </a:r>
            <a:r>
              <a:rPr lang="en-US" sz="1500" dirty="0" smtClean="0">
                <a:latin typeface="Comic Sans MS"/>
                <a:cs typeface="Comic Sans MS"/>
              </a:rPr>
              <a:t> se </a:t>
            </a:r>
            <a:r>
              <a:rPr lang="en-US" sz="1500" dirty="0" err="1" smtClean="0">
                <a:latin typeface="Comic Sans MS"/>
                <a:cs typeface="Comic Sans MS"/>
              </a:rPr>
              <a:t>une</a:t>
            </a:r>
            <a:r>
              <a:rPr lang="en-US" sz="1500" dirty="0" smtClean="0">
                <a:latin typeface="Comic Sans MS"/>
                <a:cs typeface="Comic Sans MS"/>
              </a:rPr>
              <a:t> a </a:t>
            </a:r>
            <a:r>
              <a:rPr lang="en-US" sz="1500" dirty="0">
                <a:latin typeface="Comic Sans MS"/>
                <a:cs typeface="Comic Sans MS"/>
              </a:rPr>
              <a:t>RANKL </a:t>
            </a:r>
            <a:r>
              <a:rPr lang="en-US" sz="1500" dirty="0" err="1" smtClean="0">
                <a:latin typeface="Comic Sans MS"/>
                <a:cs typeface="Comic Sans MS"/>
              </a:rPr>
              <a:t>evitando</a:t>
            </a:r>
            <a:r>
              <a:rPr lang="en-US" sz="1500" dirty="0" smtClean="0">
                <a:latin typeface="Comic Sans MS"/>
                <a:cs typeface="Comic Sans MS"/>
              </a:rPr>
              <a:t> la </a:t>
            </a:r>
            <a:r>
              <a:rPr lang="en-US" sz="1500" dirty="0" err="1" smtClean="0">
                <a:latin typeface="Comic Sans MS"/>
                <a:cs typeface="Comic Sans MS"/>
              </a:rPr>
              <a:t>activación</a:t>
            </a:r>
            <a:r>
              <a:rPr lang="en-US" sz="1500" dirty="0" smtClean="0">
                <a:latin typeface="Comic Sans MS"/>
                <a:cs typeface="Comic Sans MS"/>
              </a:rPr>
              <a:t> de </a:t>
            </a:r>
            <a:r>
              <a:rPr lang="en-US" sz="1500" dirty="0" err="1" smtClean="0">
                <a:latin typeface="Comic Sans MS"/>
                <a:cs typeface="Comic Sans MS"/>
              </a:rPr>
              <a:t>su</a:t>
            </a:r>
            <a:r>
              <a:rPr lang="en-US" sz="1500" dirty="0" smtClean="0">
                <a:latin typeface="Comic Sans MS"/>
                <a:cs typeface="Comic Sans MS"/>
              </a:rPr>
              <a:t> receptor </a:t>
            </a:r>
            <a:r>
              <a:rPr lang="en-US" sz="1500" dirty="0">
                <a:latin typeface="Comic Sans MS"/>
                <a:cs typeface="Comic Sans MS"/>
              </a:rPr>
              <a:t>(RANK) </a:t>
            </a:r>
            <a:r>
              <a:rPr lang="en-US" sz="1500" dirty="0" smtClean="0">
                <a:latin typeface="Comic Sans MS"/>
                <a:cs typeface="Comic Sans MS"/>
              </a:rPr>
              <a:t>en la </a:t>
            </a:r>
            <a:r>
              <a:rPr lang="en-US" sz="1500" dirty="0" err="1" smtClean="0">
                <a:latin typeface="Comic Sans MS"/>
                <a:cs typeface="Comic Sans MS"/>
              </a:rPr>
              <a:t>superficie</a:t>
            </a:r>
            <a:r>
              <a:rPr lang="en-US" sz="1500" dirty="0" smtClean="0">
                <a:latin typeface="Comic Sans MS"/>
                <a:cs typeface="Comic Sans MS"/>
              </a:rPr>
              <a:t> de los </a:t>
            </a:r>
            <a:r>
              <a:rPr lang="en-US" sz="1500" dirty="0" err="1" smtClean="0">
                <a:latin typeface="Comic Sans MS"/>
                <a:cs typeface="Comic Sans MS"/>
              </a:rPr>
              <a:t>osteoclastos</a:t>
            </a:r>
            <a:r>
              <a:rPr lang="en-US" sz="1500" dirty="0" smtClean="0">
                <a:latin typeface="Comic Sans MS"/>
                <a:cs typeface="Comic Sans MS"/>
              </a:rPr>
              <a:t> y </a:t>
            </a:r>
            <a:r>
              <a:rPr lang="en-US" sz="1500" dirty="0" err="1" smtClean="0">
                <a:latin typeface="Comic Sans MS"/>
                <a:cs typeface="Comic Sans MS"/>
              </a:rPr>
              <a:t>sus</a:t>
            </a:r>
            <a:r>
              <a:rPr lang="en-US" sz="1500" dirty="0" smtClean="0">
                <a:latin typeface="Comic Sans MS"/>
                <a:cs typeface="Comic Sans MS"/>
              </a:rPr>
              <a:t> </a:t>
            </a:r>
            <a:r>
              <a:rPr lang="en-US" sz="1500" dirty="0" err="1" smtClean="0">
                <a:latin typeface="Comic Sans MS"/>
                <a:cs typeface="Comic Sans MS"/>
              </a:rPr>
              <a:t>precursores</a:t>
            </a:r>
            <a:r>
              <a:rPr lang="en-US" sz="1500" dirty="0" smtClean="0">
                <a:latin typeface="Comic Sans MS"/>
                <a:cs typeface="Comic Sans MS"/>
              </a:rPr>
              <a:t>. El </a:t>
            </a:r>
            <a:r>
              <a:rPr lang="en-US" sz="1500" dirty="0" err="1" smtClean="0">
                <a:latin typeface="Comic Sans MS"/>
                <a:cs typeface="Comic Sans MS"/>
              </a:rPr>
              <a:t>bloqueo</a:t>
            </a:r>
            <a:r>
              <a:rPr lang="en-US" sz="1500" dirty="0" smtClean="0">
                <a:latin typeface="Comic Sans MS"/>
                <a:cs typeface="Comic Sans MS"/>
              </a:rPr>
              <a:t> de la </a:t>
            </a:r>
            <a:r>
              <a:rPr lang="en-US" sz="1500" dirty="0" err="1" smtClean="0">
                <a:latin typeface="Comic Sans MS"/>
                <a:cs typeface="Comic Sans MS"/>
              </a:rPr>
              <a:t>interacción</a:t>
            </a:r>
            <a:r>
              <a:rPr lang="en-US" sz="1500" dirty="0" smtClean="0">
                <a:latin typeface="Comic Sans MS"/>
                <a:cs typeface="Comic Sans MS"/>
              </a:rPr>
              <a:t> RANKL</a:t>
            </a:r>
            <a:r>
              <a:rPr lang="en-US" sz="1500" dirty="0">
                <a:latin typeface="Comic Sans MS"/>
                <a:cs typeface="Comic Sans MS"/>
              </a:rPr>
              <a:t>/RANK </a:t>
            </a:r>
            <a:r>
              <a:rPr lang="en-US" sz="1500" dirty="0" err="1" smtClean="0">
                <a:latin typeface="Comic Sans MS"/>
                <a:cs typeface="Comic Sans MS"/>
              </a:rPr>
              <a:t>inhibe</a:t>
            </a:r>
            <a:r>
              <a:rPr lang="en-US" sz="1500" dirty="0" smtClean="0">
                <a:latin typeface="Comic Sans MS"/>
                <a:cs typeface="Comic Sans MS"/>
              </a:rPr>
              <a:t> la </a:t>
            </a:r>
            <a:r>
              <a:rPr lang="en-US" sz="1500" dirty="0" err="1" smtClean="0">
                <a:latin typeface="Comic Sans MS"/>
                <a:cs typeface="Comic Sans MS"/>
              </a:rPr>
              <a:t>formación</a:t>
            </a:r>
            <a:r>
              <a:rPr lang="en-US" sz="1500" dirty="0" smtClean="0">
                <a:latin typeface="Comic Sans MS"/>
                <a:cs typeface="Comic Sans MS"/>
              </a:rPr>
              <a:t> de </a:t>
            </a:r>
            <a:r>
              <a:rPr lang="en-US" sz="1500" dirty="0" err="1" smtClean="0">
                <a:latin typeface="Comic Sans MS"/>
                <a:cs typeface="Comic Sans MS"/>
              </a:rPr>
              <a:t>osteoclastos</a:t>
            </a:r>
            <a:r>
              <a:rPr lang="en-US" sz="1500" dirty="0" smtClean="0">
                <a:latin typeface="Comic Sans MS"/>
                <a:cs typeface="Comic Sans MS"/>
              </a:rPr>
              <a:t>, </a:t>
            </a:r>
            <a:r>
              <a:rPr lang="en-US" sz="1500" dirty="0" err="1" smtClean="0">
                <a:latin typeface="Comic Sans MS"/>
                <a:cs typeface="Comic Sans MS"/>
              </a:rPr>
              <a:t>su</a:t>
            </a:r>
            <a:r>
              <a:rPr lang="en-US" sz="1500" dirty="0" smtClean="0">
                <a:latin typeface="Comic Sans MS"/>
                <a:cs typeface="Comic Sans MS"/>
              </a:rPr>
              <a:t> </a:t>
            </a:r>
            <a:r>
              <a:rPr lang="en-US" sz="1500" dirty="0" err="1" smtClean="0">
                <a:latin typeface="Comic Sans MS"/>
                <a:cs typeface="Comic Sans MS"/>
              </a:rPr>
              <a:t>función</a:t>
            </a:r>
            <a:r>
              <a:rPr lang="en-US" sz="1500" dirty="0" smtClean="0">
                <a:latin typeface="Comic Sans MS"/>
                <a:cs typeface="Comic Sans MS"/>
              </a:rPr>
              <a:t> y </a:t>
            </a:r>
            <a:r>
              <a:rPr lang="en-US" sz="1500" dirty="0" err="1" smtClean="0">
                <a:latin typeface="Comic Sans MS"/>
                <a:cs typeface="Comic Sans MS"/>
              </a:rPr>
              <a:t>supervivencia</a:t>
            </a:r>
            <a:r>
              <a:rPr lang="en-US" sz="1500" dirty="0" smtClean="0">
                <a:latin typeface="Comic Sans MS"/>
                <a:cs typeface="Comic Sans MS"/>
              </a:rPr>
              <a:t>, </a:t>
            </a:r>
            <a:r>
              <a:rPr lang="en-US" sz="1500" dirty="0" err="1" smtClean="0">
                <a:latin typeface="Comic Sans MS"/>
                <a:cs typeface="Comic Sans MS"/>
              </a:rPr>
              <a:t>disminuye</a:t>
            </a:r>
            <a:r>
              <a:rPr lang="en-US" sz="1500" dirty="0" smtClean="0">
                <a:latin typeface="Comic Sans MS"/>
                <a:cs typeface="Comic Sans MS"/>
              </a:rPr>
              <a:t> la </a:t>
            </a:r>
            <a:r>
              <a:rPr lang="en-US" sz="1500" dirty="0" err="1" smtClean="0">
                <a:latin typeface="Comic Sans MS"/>
                <a:cs typeface="Comic Sans MS"/>
              </a:rPr>
              <a:t>resorción</a:t>
            </a:r>
            <a:r>
              <a:rPr lang="en-US" sz="1500" dirty="0" smtClean="0">
                <a:latin typeface="Comic Sans MS"/>
                <a:cs typeface="Comic Sans MS"/>
              </a:rPr>
              <a:t> </a:t>
            </a:r>
            <a:r>
              <a:rPr lang="en-US" sz="1500" dirty="0" err="1" smtClean="0">
                <a:latin typeface="Comic Sans MS"/>
                <a:cs typeface="Comic Sans MS"/>
              </a:rPr>
              <a:t>ósea</a:t>
            </a:r>
            <a:r>
              <a:rPr lang="en-US" sz="1500" dirty="0" smtClean="0">
                <a:latin typeface="Comic Sans MS"/>
                <a:cs typeface="Comic Sans MS"/>
              </a:rPr>
              <a:t> y </a:t>
            </a:r>
            <a:r>
              <a:rPr lang="en-US" sz="1500" dirty="0" err="1" smtClean="0">
                <a:latin typeface="Comic Sans MS"/>
                <a:cs typeface="Comic Sans MS"/>
              </a:rPr>
              <a:t>aumenta</a:t>
            </a:r>
            <a:r>
              <a:rPr lang="en-US" sz="1500" dirty="0" smtClean="0">
                <a:latin typeface="Comic Sans MS"/>
                <a:cs typeface="Comic Sans MS"/>
              </a:rPr>
              <a:t> la </a:t>
            </a:r>
            <a:r>
              <a:rPr lang="en-US" sz="1500" dirty="0" err="1" smtClean="0">
                <a:latin typeface="Comic Sans MS"/>
                <a:cs typeface="Comic Sans MS"/>
              </a:rPr>
              <a:t>masa</a:t>
            </a:r>
            <a:r>
              <a:rPr lang="en-US" sz="1500" dirty="0" smtClean="0">
                <a:latin typeface="Comic Sans MS"/>
                <a:cs typeface="Comic Sans MS"/>
              </a:rPr>
              <a:t> </a:t>
            </a:r>
            <a:r>
              <a:rPr lang="en-US" sz="1500" dirty="0" err="1" smtClean="0">
                <a:latin typeface="Comic Sans MS"/>
                <a:cs typeface="Comic Sans MS"/>
              </a:rPr>
              <a:t>óseas</a:t>
            </a:r>
            <a:r>
              <a:rPr lang="en-US" sz="1500" dirty="0" smtClean="0">
                <a:latin typeface="Comic Sans MS"/>
                <a:cs typeface="Comic Sans MS"/>
              </a:rPr>
              <a:t> y la </a:t>
            </a:r>
            <a:r>
              <a:rPr lang="en-US" sz="1500" dirty="0" err="1" smtClean="0">
                <a:latin typeface="Comic Sans MS"/>
                <a:cs typeface="Comic Sans MS"/>
              </a:rPr>
              <a:t>fuerza</a:t>
            </a:r>
            <a:r>
              <a:rPr lang="en-US" sz="1500" dirty="0" smtClean="0">
                <a:latin typeface="Comic Sans MS"/>
                <a:cs typeface="Comic Sans MS"/>
              </a:rPr>
              <a:t> </a:t>
            </a:r>
            <a:r>
              <a:rPr lang="en-US" sz="1500" dirty="0" err="1" smtClean="0">
                <a:latin typeface="Comic Sans MS"/>
                <a:cs typeface="Comic Sans MS"/>
              </a:rPr>
              <a:t>tanto</a:t>
            </a:r>
            <a:r>
              <a:rPr lang="en-US" sz="1500" dirty="0" smtClean="0">
                <a:latin typeface="Comic Sans MS"/>
                <a:cs typeface="Comic Sans MS"/>
              </a:rPr>
              <a:t> del </a:t>
            </a:r>
            <a:r>
              <a:rPr lang="en-US" sz="1500" dirty="0" err="1" smtClean="0">
                <a:latin typeface="Comic Sans MS"/>
                <a:cs typeface="Comic Sans MS"/>
              </a:rPr>
              <a:t>hueso</a:t>
            </a:r>
            <a:r>
              <a:rPr lang="en-US" sz="1500" dirty="0" smtClean="0">
                <a:latin typeface="Comic Sans MS"/>
                <a:cs typeface="Comic Sans MS"/>
              </a:rPr>
              <a:t> cortical </a:t>
            </a:r>
            <a:r>
              <a:rPr lang="en-US" sz="1500" dirty="0" err="1" smtClean="0">
                <a:latin typeface="Comic Sans MS"/>
                <a:cs typeface="Comic Sans MS"/>
              </a:rPr>
              <a:t>como</a:t>
            </a:r>
            <a:r>
              <a:rPr lang="en-US" sz="1500" dirty="0" smtClean="0">
                <a:latin typeface="Comic Sans MS"/>
                <a:cs typeface="Comic Sans MS"/>
              </a:rPr>
              <a:t> </a:t>
            </a:r>
            <a:r>
              <a:rPr lang="en-US" sz="1500" dirty="0" err="1" smtClean="0">
                <a:latin typeface="Comic Sans MS"/>
                <a:cs typeface="Comic Sans MS"/>
              </a:rPr>
              <a:t>trabecullar</a:t>
            </a:r>
            <a:endParaRPr lang="en-US" sz="1500" dirty="0">
              <a:latin typeface="Comic Sans MS"/>
              <a:cs typeface="Comic Sans MS"/>
            </a:endParaRPr>
          </a:p>
        </p:txBody>
      </p:sp>
      <p:cxnSp>
        <p:nvCxnSpPr>
          <p:cNvPr id="10" name="Straight Arrow Connector 9"/>
          <p:cNvCxnSpPr/>
          <p:nvPr/>
        </p:nvCxnSpPr>
        <p:spPr>
          <a:xfrm flipH="1">
            <a:off x="6111875" y="1049338"/>
            <a:ext cx="249238" cy="438150"/>
          </a:xfrm>
          <a:prstGeom prst="straightConnector1">
            <a:avLst/>
          </a:prstGeom>
          <a:ln w="38100" cmpd="sng">
            <a:solidFill>
              <a:schemeClr val="accent1"/>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3892550" y="1268413"/>
            <a:ext cx="249238" cy="438150"/>
          </a:xfrm>
          <a:prstGeom prst="straightConnector1">
            <a:avLst/>
          </a:prstGeom>
          <a:ln w="38100" cmpd="sng">
            <a:solidFill>
              <a:srgbClr val="70010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284920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4050" name="Rectangle 2"/>
          <p:cNvSpPr>
            <a:spLocks noGrp="1" noChangeArrowheads="1"/>
          </p:cNvSpPr>
          <p:nvPr>
            <p:ph type="title"/>
          </p:nvPr>
        </p:nvSpPr>
        <p:spPr/>
        <p:txBody>
          <a:bodyPr/>
          <a:lstStyle/>
          <a:p>
            <a:pPr>
              <a:defRPr/>
            </a:pPr>
            <a:r>
              <a:rPr lang="es-ES_tradnl" sz="2800" dirty="0" smtClean="0">
                <a:solidFill>
                  <a:schemeClr val="accent2">
                    <a:lumMod val="75000"/>
                  </a:schemeClr>
                </a:solidFill>
              </a:rPr>
              <a:t>Desarrollo clínico de los </a:t>
            </a:r>
            <a:r>
              <a:rPr lang="es-ES_tradnl" sz="2800" dirty="0" err="1" smtClean="0">
                <a:solidFill>
                  <a:schemeClr val="accent2">
                    <a:lumMod val="75000"/>
                  </a:schemeClr>
                </a:solidFill>
              </a:rPr>
              <a:t>bisfosfonatos</a:t>
            </a:r>
            <a:endParaRPr lang="es-ES_tradnl" sz="2800" dirty="0" smtClean="0">
              <a:solidFill>
                <a:schemeClr val="accent2">
                  <a:lumMod val="75000"/>
                </a:schemeClr>
              </a:solidFill>
            </a:endParaRPr>
          </a:p>
        </p:txBody>
      </p:sp>
      <p:sp>
        <p:nvSpPr>
          <p:cNvPr id="1154051" name="Rectangle 3"/>
          <p:cNvSpPr>
            <a:spLocks noGrp="1" noChangeArrowheads="1"/>
          </p:cNvSpPr>
          <p:nvPr>
            <p:ph idx="1"/>
          </p:nvPr>
        </p:nvSpPr>
        <p:spPr>
          <a:xfrm>
            <a:off x="249381" y="1415472"/>
            <a:ext cx="8229600" cy="4525963"/>
          </a:xfrm>
          <a:prstGeom prst="rect">
            <a:avLst/>
          </a:prstGeom>
        </p:spPr>
        <p:txBody>
          <a:bodyPr/>
          <a:lstStyle/>
          <a:p>
            <a:pPr marL="742950" lvl="1" indent="-285750">
              <a:defRPr/>
            </a:pPr>
            <a:endParaRPr lang="es-ES_tradnl" dirty="0" smtClean="0">
              <a:solidFill>
                <a:srgbClr val="330066"/>
              </a:solidFill>
            </a:endParaRPr>
          </a:p>
          <a:p>
            <a:pPr marL="742950" lvl="1" indent="-285750">
              <a:defRPr/>
            </a:pPr>
            <a:endParaRPr lang="es-ES_tradnl" dirty="0" smtClean="0">
              <a:solidFill>
                <a:srgbClr val="330066"/>
              </a:solidFill>
            </a:endParaRPr>
          </a:p>
        </p:txBody>
      </p:sp>
      <p:sp>
        <p:nvSpPr>
          <p:cNvPr id="1154052" name="Rectangle 4"/>
          <p:cNvSpPr>
            <a:spLocks noChangeArrowheads="1"/>
          </p:cNvSpPr>
          <p:nvPr/>
        </p:nvSpPr>
        <p:spPr bwMode="auto">
          <a:xfrm>
            <a:off x="4142508" y="1126836"/>
            <a:ext cx="7008989" cy="1143000"/>
          </a:xfrm>
          <a:prstGeom prst="rect">
            <a:avLst/>
          </a:prstGeom>
          <a:noFill/>
          <a:ln w="9525">
            <a:noFill/>
            <a:miter lim="800000"/>
            <a:headEnd/>
            <a:tailEnd/>
          </a:ln>
          <a:effectLst/>
        </p:spPr>
        <p:txBody>
          <a:bodyPr lIns="92075" tIns="46038" rIns="92075" bIns="46038" anchor="ctr"/>
          <a:lstStyle/>
          <a:p>
            <a:pPr>
              <a:defRPr/>
            </a:pPr>
            <a:r>
              <a:rPr lang="es-ES_tradnl" sz="2400" dirty="0">
                <a:solidFill>
                  <a:srgbClr val="FFFF00"/>
                </a:solidFill>
                <a:effectLst>
                  <a:outerShdw blurRad="38100" dist="38100" dir="2700000" algn="tl">
                    <a:srgbClr val="000000"/>
                  </a:outerShdw>
                </a:effectLst>
                <a:latin typeface="Arial" pitchFamily="34" charset="0"/>
              </a:rPr>
              <a:t> </a:t>
            </a:r>
            <a:r>
              <a:rPr lang="es-ES_tradnl" sz="3200" dirty="0">
                <a:solidFill>
                  <a:srgbClr val="330066"/>
                </a:solidFill>
                <a:effectLst>
                  <a:outerShdw blurRad="38100" dist="38100" dir="2700000" algn="tl">
                    <a:srgbClr val="000000"/>
                  </a:outerShdw>
                </a:effectLst>
                <a:latin typeface="Arial" pitchFamily="34" charset="0"/>
              </a:rPr>
              <a:t>Estructura Molecular</a:t>
            </a:r>
          </a:p>
        </p:txBody>
      </p:sp>
      <p:sp>
        <p:nvSpPr>
          <p:cNvPr id="1154053" name="Rectangle 5"/>
          <p:cNvSpPr>
            <a:spLocks noChangeArrowheads="1"/>
          </p:cNvSpPr>
          <p:nvPr/>
        </p:nvSpPr>
        <p:spPr bwMode="auto">
          <a:xfrm>
            <a:off x="967637" y="2080635"/>
            <a:ext cx="3263900" cy="3230562"/>
          </a:xfrm>
          <a:prstGeom prst="rect">
            <a:avLst/>
          </a:prstGeom>
          <a:noFill/>
          <a:ln w="9525">
            <a:noFill/>
            <a:miter lim="800000"/>
            <a:headEnd/>
            <a:tailEnd/>
          </a:ln>
          <a:effectLst/>
        </p:spPr>
        <p:txBody>
          <a:bodyPr lIns="92075" tIns="46038" rIns="92075" bIns="46038"/>
          <a:lstStyle/>
          <a:p>
            <a:pPr marL="342900" indent="-342900" algn="just">
              <a:spcBef>
                <a:spcPct val="40000"/>
              </a:spcBef>
              <a:buClr>
                <a:srgbClr val="330066"/>
              </a:buClr>
              <a:buSzPct val="115000"/>
              <a:buFont typeface="Wingdings" pitchFamily="2" charset="2"/>
              <a:buChar char="§"/>
              <a:defRPr/>
            </a:pPr>
            <a:r>
              <a:rPr lang="es-ES_tradnl" sz="2400" dirty="0">
                <a:solidFill>
                  <a:srgbClr val="330066"/>
                </a:solidFill>
                <a:effectLst>
                  <a:outerShdw blurRad="38100" dist="38100" dir="2700000" algn="tl">
                    <a:srgbClr val="000000"/>
                  </a:outerShdw>
                </a:effectLst>
                <a:latin typeface="Arial" pitchFamily="34" charset="0"/>
              </a:rPr>
              <a:t>ETIDRONATO</a:t>
            </a:r>
          </a:p>
          <a:p>
            <a:pPr marL="342900" indent="-342900" algn="just">
              <a:spcBef>
                <a:spcPct val="40000"/>
              </a:spcBef>
              <a:buClr>
                <a:srgbClr val="330066"/>
              </a:buClr>
              <a:buSzPct val="115000"/>
              <a:buFont typeface="Wingdings" pitchFamily="2" charset="2"/>
              <a:buChar char="§"/>
              <a:defRPr/>
            </a:pPr>
            <a:r>
              <a:rPr lang="es-ES_tradnl" sz="2400" dirty="0">
                <a:solidFill>
                  <a:srgbClr val="330066"/>
                </a:solidFill>
                <a:effectLst>
                  <a:outerShdw blurRad="38100" dist="38100" dir="2700000" algn="tl">
                    <a:srgbClr val="000000"/>
                  </a:outerShdw>
                </a:effectLst>
                <a:latin typeface="Arial" pitchFamily="34" charset="0"/>
              </a:rPr>
              <a:t>CLODRONATO</a:t>
            </a:r>
          </a:p>
          <a:p>
            <a:pPr marL="342900" indent="-342900" algn="just">
              <a:spcBef>
                <a:spcPct val="40000"/>
              </a:spcBef>
              <a:buClr>
                <a:srgbClr val="330066"/>
              </a:buClr>
              <a:buSzPct val="115000"/>
              <a:buFont typeface="Wingdings" pitchFamily="2" charset="2"/>
              <a:buChar char="§"/>
              <a:defRPr/>
            </a:pPr>
            <a:r>
              <a:rPr lang="es-ES_tradnl" sz="2400" dirty="0">
                <a:solidFill>
                  <a:srgbClr val="330066"/>
                </a:solidFill>
                <a:effectLst>
                  <a:outerShdw blurRad="38100" dist="38100" dir="2700000" algn="tl">
                    <a:srgbClr val="000000"/>
                  </a:outerShdw>
                </a:effectLst>
                <a:latin typeface="Arial" pitchFamily="34" charset="0"/>
              </a:rPr>
              <a:t>PAMIDRONATO</a:t>
            </a:r>
          </a:p>
          <a:p>
            <a:pPr marL="342900" indent="-342900" algn="just">
              <a:spcBef>
                <a:spcPct val="40000"/>
              </a:spcBef>
              <a:buClr>
                <a:srgbClr val="330066"/>
              </a:buClr>
              <a:buSzPct val="115000"/>
              <a:buFont typeface="Wingdings" pitchFamily="2" charset="2"/>
              <a:buChar char="§"/>
              <a:defRPr/>
            </a:pPr>
            <a:r>
              <a:rPr lang="es-ES_tradnl" sz="2400" dirty="0">
                <a:solidFill>
                  <a:srgbClr val="330066"/>
                </a:solidFill>
                <a:effectLst>
                  <a:outerShdw blurRad="38100" dist="38100" dir="2700000" algn="tl">
                    <a:srgbClr val="000000"/>
                  </a:outerShdw>
                </a:effectLst>
                <a:latin typeface="Arial" pitchFamily="34" charset="0"/>
              </a:rPr>
              <a:t>IBANDRONATO</a:t>
            </a:r>
          </a:p>
          <a:p>
            <a:pPr marL="342900" indent="-342900" algn="just">
              <a:spcBef>
                <a:spcPct val="40000"/>
              </a:spcBef>
              <a:buClr>
                <a:srgbClr val="330066"/>
              </a:buClr>
              <a:buSzPct val="115000"/>
              <a:buFont typeface="Wingdings" pitchFamily="2" charset="2"/>
              <a:buChar char="§"/>
              <a:defRPr/>
            </a:pPr>
            <a:r>
              <a:rPr lang="es-ES_tradnl" sz="2400" dirty="0">
                <a:solidFill>
                  <a:srgbClr val="330066"/>
                </a:solidFill>
                <a:effectLst>
                  <a:outerShdw blurRad="38100" dist="38100" dir="2700000" algn="tl">
                    <a:srgbClr val="000000"/>
                  </a:outerShdw>
                </a:effectLst>
                <a:latin typeface="Arial" pitchFamily="34" charset="0"/>
              </a:rPr>
              <a:t>RISENDRONATO</a:t>
            </a:r>
          </a:p>
          <a:p>
            <a:pPr marL="342900" indent="-342900" algn="just">
              <a:spcBef>
                <a:spcPct val="40000"/>
              </a:spcBef>
              <a:buClr>
                <a:srgbClr val="330066"/>
              </a:buClr>
              <a:buSzPct val="115000"/>
              <a:buFont typeface="Wingdings" pitchFamily="2" charset="2"/>
              <a:buChar char="§"/>
              <a:defRPr/>
            </a:pPr>
            <a:r>
              <a:rPr lang="es-ES_tradnl" sz="2400" dirty="0">
                <a:solidFill>
                  <a:srgbClr val="330066"/>
                </a:solidFill>
                <a:effectLst>
                  <a:outerShdw blurRad="38100" dist="38100" dir="2700000" algn="tl">
                    <a:srgbClr val="000000"/>
                  </a:outerShdw>
                </a:effectLst>
                <a:latin typeface="Arial" pitchFamily="34" charset="0"/>
              </a:rPr>
              <a:t>ZOLEDRONATO</a:t>
            </a:r>
          </a:p>
        </p:txBody>
      </p:sp>
      <p:sp>
        <p:nvSpPr>
          <p:cNvPr id="22534" name="Line 6"/>
          <p:cNvSpPr>
            <a:spLocks noChangeShapeType="1"/>
          </p:cNvSpPr>
          <p:nvPr/>
        </p:nvSpPr>
        <p:spPr bwMode="auto">
          <a:xfrm>
            <a:off x="863215" y="2009197"/>
            <a:ext cx="2822" cy="3276600"/>
          </a:xfrm>
          <a:prstGeom prst="line">
            <a:avLst/>
          </a:prstGeom>
          <a:noFill/>
          <a:ln w="57150">
            <a:solidFill>
              <a:srgbClr val="FF0000"/>
            </a:solidFill>
            <a:round/>
            <a:headEnd type="none" w="sm" len="sm"/>
            <a:tailEnd type="stealth" w="med" len="med"/>
          </a:ln>
        </p:spPr>
        <p:txBody>
          <a:bodyPr/>
          <a:lstStyle/>
          <a:p>
            <a:endParaRPr lang="es-ES">
              <a:solidFill>
                <a:srgbClr val="330066"/>
              </a:solidFill>
            </a:endParaRPr>
          </a:p>
        </p:txBody>
      </p:sp>
      <p:sp>
        <p:nvSpPr>
          <p:cNvPr id="22535" name="Rectangle 7"/>
          <p:cNvSpPr>
            <a:spLocks noChangeArrowheads="1"/>
          </p:cNvSpPr>
          <p:nvPr/>
        </p:nvSpPr>
        <p:spPr bwMode="auto">
          <a:xfrm>
            <a:off x="317115" y="2085398"/>
            <a:ext cx="321733" cy="3047630"/>
          </a:xfrm>
          <a:prstGeom prst="rect">
            <a:avLst/>
          </a:prstGeom>
          <a:noFill/>
          <a:ln w="9525">
            <a:noFill/>
            <a:miter lim="800000"/>
            <a:headEnd/>
            <a:tailEnd/>
          </a:ln>
        </p:spPr>
        <p:txBody>
          <a:bodyPr lIns="92075" tIns="46038" rIns="92075" bIns="46038">
            <a:spAutoFit/>
          </a:bodyPr>
          <a:lstStyle/>
          <a:p>
            <a:pPr algn="ctr"/>
            <a:r>
              <a:rPr lang="es-ES_tradnl" sz="2400" dirty="0">
                <a:solidFill>
                  <a:srgbClr val="330066"/>
                </a:solidFill>
                <a:latin typeface="Arial" pitchFamily="34" charset="0"/>
              </a:rPr>
              <a:t>POTENCIA</a:t>
            </a:r>
          </a:p>
        </p:txBody>
      </p:sp>
      <p:sp>
        <p:nvSpPr>
          <p:cNvPr id="1154056" name="Rectangle 8"/>
          <p:cNvSpPr>
            <a:spLocks noChangeArrowheads="1"/>
          </p:cNvSpPr>
          <p:nvPr/>
        </p:nvSpPr>
        <p:spPr bwMode="auto">
          <a:xfrm>
            <a:off x="5607371" y="3957060"/>
            <a:ext cx="2195345" cy="462307"/>
          </a:xfrm>
          <a:prstGeom prst="rect">
            <a:avLst/>
          </a:prstGeom>
          <a:noFill/>
          <a:ln w="9525">
            <a:noFill/>
            <a:miter lim="800000"/>
            <a:headEnd/>
            <a:tailEnd/>
          </a:ln>
          <a:effectLst/>
        </p:spPr>
        <p:txBody>
          <a:bodyPr wrap="none" lIns="92075" tIns="46038" rIns="92075" bIns="46038">
            <a:spAutoFit/>
          </a:bodyPr>
          <a:lstStyle/>
          <a:p>
            <a:pPr algn="l">
              <a:defRPr/>
            </a:pPr>
            <a:r>
              <a:rPr lang="es-ES_tradnl" sz="2400">
                <a:solidFill>
                  <a:srgbClr val="330066"/>
                </a:solidFill>
                <a:effectLst>
                  <a:outerShdw blurRad="38100" dist="38100" dir="2700000" algn="tl">
                    <a:srgbClr val="000000"/>
                  </a:outerShdw>
                </a:effectLst>
                <a:latin typeface="Arial" pitchFamily="34" charset="0"/>
              </a:rPr>
              <a:t>O = P-C-P = O</a:t>
            </a:r>
          </a:p>
        </p:txBody>
      </p:sp>
      <p:sp>
        <p:nvSpPr>
          <p:cNvPr id="1154057" name="Rectangle 9"/>
          <p:cNvSpPr>
            <a:spLocks noChangeArrowheads="1"/>
          </p:cNvSpPr>
          <p:nvPr/>
        </p:nvSpPr>
        <p:spPr bwMode="auto">
          <a:xfrm>
            <a:off x="6369370" y="3256972"/>
            <a:ext cx="477695" cy="462307"/>
          </a:xfrm>
          <a:prstGeom prst="rect">
            <a:avLst/>
          </a:prstGeom>
          <a:noFill/>
          <a:ln w="9525">
            <a:noFill/>
            <a:miter lim="800000"/>
            <a:headEnd/>
            <a:tailEnd/>
          </a:ln>
          <a:effectLst/>
        </p:spPr>
        <p:txBody>
          <a:bodyPr wrap="none" lIns="92075" tIns="46038" rIns="92075" bIns="46038">
            <a:spAutoFit/>
          </a:bodyPr>
          <a:lstStyle/>
          <a:p>
            <a:pPr algn="l">
              <a:defRPr/>
            </a:pPr>
            <a:r>
              <a:rPr lang="es-ES_tradnl" sz="2400">
                <a:solidFill>
                  <a:srgbClr val="330066"/>
                </a:solidFill>
                <a:effectLst>
                  <a:outerShdw blurRad="38100" dist="38100" dir="2700000" algn="tl">
                    <a:srgbClr val="000000"/>
                  </a:outerShdw>
                </a:effectLst>
                <a:latin typeface="Arial" pitchFamily="34" charset="0"/>
              </a:rPr>
              <a:t>R’</a:t>
            </a:r>
          </a:p>
        </p:txBody>
      </p:sp>
      <p:sp>
        <p:nvSpPr>
          <p:cNvPr id="1154058" name="Rectangle 10"/>
          <p:cNvSpPr>
            <a:spLocks noChangeArrowheads="1"/>
          </p:cNvSpPr>
          <p:nvPr/>
        </p:nvSpPr>
        <p:spPr bwMode="auto">
          <a:xfrm>
            <a:off x="6407470" y="4642860"/>
            <a:ext cx="541046" cy="462307"/>
          </a:xfrm>
          <a:prstGeom prst="rect">
            <a:avLst/>
          </a:prstGeom>
          <a:noFill/>
          <a:ln w="9525">
            <a:noFill/>
            <a:miter lim="800000"/>
            <a:headEnd/>
            <a:tailEnd/>
          </a:ln>
          <a:effectLst/>
        </p:spPr>
        <p:txBody>
          <a:bodyPr wrap="none" lIns="92075" tIns="46038" rIns="92075" bIns="46038">
            <a:spAutoFit/>
          </a:bodyPr>
          <a:lstStyle/>
          <a:p>
            <a:pPr algn="l">
              <a:defRPr/>
            </a:pPr>
            <a:r>
              <a:rPr lang="es-ES_tradnl" sz="2400">
                <a:solidFill>
                  <a:srgbClr val="330066"/>
                </a:solidFill>
                <a:effectLst>
                  <a:outerShdw blurRad="38100" dist="38100" dir="2700000" algn="tl">
                    <a:srgbClr val="000000"/>
                  </a:outerShdw>
                </a:effectLst>
                <a:latin typeface="Arial" pitchFamily="34" charset="0"/>
              </a:rPr>
              <a:t>R’’</a:t>
            </a:r>
          </a:p>
        </p:txBody>
      </p:sp>
      <p:sp>
        <p:nvSpPr>
          <p:cNvPr id="1154059" name="Rectangle 11"/>
          <p:cNvSpPr>
            <a:spLocks noChangeArrowheads="1"/>
          </p:cNvSpPr>
          <p:nvPr/>
        </p:nvSpPr>
        <p:spPr bwMode="auto">
          <a:xfrm>
            <a:off x="6688282" y="2215572"/>
            <a:ext cx="1750479" cy="646973"/>
          </a:xfrm>
          <a:prstGeom prst="rect">
            <a:avLst/>
          </a:prstGeom>
          <a:noFill/>
          <a:ln w="9525">
            <a:solidFill>
              <a:srgbClr val="99FF33"/>
            </a:solidFill>
            <a:miter lim="800000"/>
            <a:headEnd/>
            <a:tailEnd/>
          </a:ln>
          <a:effectLst/>
        </p:spPr>
        <p:txBody>
          <a:bodyPr wrap="none" lIns="92075" tIns="46038" rIns="92075" bIns="46038">
            <a:spAutoFit/>
          </a:bodyPr>
          <a:lstStyle/>
          <a:p>
            <a:pPr>
              <a:defRPr/>
            </a:pPr>
            <a:r>
              <a:rPr lang="es-ES_tradnl">
                <a:solidFill>
                  <a:srgbClr val="330066"/>
                </a:solidFill>
                <a:effectLst>
                  <a:outerShdw blurRad="38100" dist="38100" dir="2700000" algn="tl">
                    <a:srgbClr val="000000"/>
                  </a:outerShdw>
                </a:effectLst>
                <a:latin typeface="Arial" pitchFamily="34" charset="0"/>
              </a:rPr>
              <a:t>Grupo hidroxilo</a:t>
            </a:r>
          </a:p>
          <a:p>
            <a:pPr>
              <a:defRPr/>
            </a:pPr>
            <a:r>
              <a:rPr lang="es-ES_tradnl">
                <a:solidFill>
                  <a:srgbClr val="330066"/>
                </a:solidFill>
                <a:effectLst>
                  <a:outerShdw blurRad="38100" dist="38100" dir="2700000" algn="tl">
                    <a:srgbClr val="000000"/>
                  </a:outerShdw>
                </a:effectLst>
                <a:latin typeface="Arial" pitchFamily="34" charset="0"/>
              </a:rPr>
              <a:t>Afinidad ósea</a:t>
            </a:r>
          </a:p>
        </p:txBody>
      </p:sp>
      <p:sp>
        <p:nvSpPr>
          <p:cNvPr id="1154060" name="Rectangle 12"/>
          <p:cNvSpPr>
            <a:spLocks noChangeArrowheads="1"/>
          </p:cNvSpPr>
          <p:nvPr/>
        </p:nvSpPr>
        <p:spPr bwMode="auto">
          <a:xfrm>
            <a:off x="5192504" y="5249285"/>
            <a:ext cx="2853267" cy="646973"/>
          </a:xfrm>
          <a:prstGeom prst="rect">
            <a:avLst/>
          </a:prstGeom>
          <a:noFill/>
          <a:ln w="9525">
            <a:solidFill>
              <a:srgbClr val="FF9900"/>
            </a:solidFill>
            <a:miter lim="800000"/>
            <a:headEnd/>
            <a:tailEnd/>
          </a:ln>
          <a:effectLst/>
        </p:spPr>
        <p:txBody>
          <a:bodyPr lIns="92075" tIns="46038" rIns="92075" bIns="46038">
            <a:spAutoFit/>
          </a:bodyPr>
          <a:lstStyle/>
          <a:p>
            <a:pPr>
              <a:defRPr/>
            </a:pPr>
            <a:r>
              <a:rPr lang="es-ES_tradnl">
                <a:solidFill>
                  <a:srgbClr val="330066"/>
                </a:solidFill>
                <a:effectLst>
                  <a:outerShdw blurRad="38100" dist="38100" dir="2700000" algn="tl">
                    <a:srgbClr val="000000"/>
                  </a:outerShdw>
                </a:effectLst>
                <a:latin typeface="Arial" pitchFamily="34" charset="0"/>
              </a:rPr>
              <a:t>Grupo amino </a:t>
            </a:r>
          </a:p>
          <a:p>
            <a:pPr>
              <a:defRPr/>
            </a:pPr>
            <a:r>
              <a:rPr lang="es-ES_tradnl">
                <a:solidFill>
                  <a:srgbClr val="330066"/>
                </a:solidFill>
                <a:effectLst>
                  <a:outerShdw blurRad="38100" dist="38100" dir="2700000" algn="tl">
                    <a:srgbClr val="000000"/>
                  </a:outerShdw>
                </a:effectLst>
                <a:latin typeface="Arial" pitchFamily="34" charset="0"/>
              </a:rPr>
              <a:t>Potencia Antirresortiva</a:t>
            </a:r>
          </a:p>
        </p:txBody>
      </p:sp>
      <p:sp>
        <p:nvSpPr>
          <p:cNvPr id="22541" name="Line 13"/>
          <p:cNvSpPr>
            <a:spLocks noChangeShapeType="1"/>
          </p:cNvSpPr>
          <p:nvPr/>
        </p:nvSpPr>
        <p:spPr bwMode="auto">
          <a:xfrm>
            <a:off x="6559870" y="3687185"/>
            <a:ext cx="0" cy="304800"/>
          </a:xfrm>
          <a:prstGeom prst="line">
            <a:avLst/>
          </a:prstGeom>
          <a:noFill/>
          <a:ln w="38100">
            <a:solidFill>
              <a:srgbClr val="C00000"/>
            </a:solidFill>
            <a:round/>
            <a:headEnd type="none" w="sm" len="sm"/>
            <a:tailEnd type="none" w="sm" len="sm"/>
          </a:ln>
        </p:spPr>
        <p:txBody>
          <a:bodyPr/>
          <a:lstStyle/>
          <a:p>
            <a:endParaRPr lang="es-ES">
              <a:solidFill>
                <a:srgbClr val="330066"/>
              </a:solidFill>
            </a:endParaRPr>
          </a:p>
        </p:txBody>
      </p:sp>
      <p:sp>
        <p:nvSpPr>
          <p:cNvPr id="22542" name="Line 14"/>
          <p:cNvSpPr>
            <a:spLocks noChangeShapeType="1"/>
          </p:cNvSpPr>
          <p:nvPr/>
        </p:nvSpPr>
        <p:spPr bwMode="auto">
          <a:xfrm>
            <a:off x="6559870" y="4372985"/>
            <a:ext cx="0" cy="304800"/>
          </a:xfrm>
          <a:prstGeom prst="line">
            <a:avLst/>
          </a:prstGeom>
          <a:noFill/>
          <a:ln w="38100">
            <a:solidFill>
              <a:srgbClr val="C00000"/>
            </a:solidFill>
            <a:round/>
            <a:headEnd type="none" w="sm" len="sm"/>
            <a:tailEnd type="none" w="sm" len="sm"/>
          </a:ln>
        </p:spPr>
        <p:txBody>
          <a:bodyPr/>
          <a:lstStyle/>
          <a:p>
            <a:endParaRPr lang="es-ES">
              <a:solidFill>
                <a:srgbClr val="330066"/>
              </a:solidFill>
            </a:endParaRPr>
          </a:p>
        </p:txBody>
      </p:sp>
      <p:sp>
        <p:nvSpPr>
          <p:cNvPr id="1154063" name="Rectangle 15"/>
          <p:cNvSpPr>
            <a:spLocks noChangeArrowheads="1"/>
          </p:cNvSpPr>
          <p:nvPr/>
        </p:nvSpPr>
        <p:spPr bwMode="auto">
          <a:xfrm>
            <a:off x="5289870" y="3377622"/>
            <a:ext cx="647613" cy="462307"/>
          </a:xfrm>
          <a:prstGeom prst="rect">
            <a:avLst/>
          </a:prstGeom>
          <a:noFill/>
          <a:ln w="9525">
            <a:noFill/>
            <a:miter lim="800000"/>
            <a:headEnd/>
            <a:tailEnd/>
          </a:ln>
          <a:effectLst/>
        </p:spPr>
        <p:txBody>
          <a:bodyPr wrap="none" lIns="92075" tIns="46038" rIns="92075" bIns="46038">
            <a:spAutoFit/>
          </a:bodyPr>
          <a:lstStyle/>
          <a:p>
            <a:pPr algn="l">
              <a:defRPr/>
            </a:pPr>
            <a:r>
              <a:rPr lang="es-ES_tradnl" sz="2400">
                <a:solidFill>
                  <a:srgbClr val="330066"/>
                </a:solidFill>
                <a:effectLst>
                  <a:outerShdw blurRad="38100" dist="38100" dir="2700000" algn="tl">
                    <a:srgbClr val="000000"/>
                  </a:outerShdw>
                </a:effectLst>
                <a:latin typeface="Arial" pitchFamily="34" charset="0"/>
              </a:rPr>
              <a:t>OH</a:t>
            </a:r>
          </a:p>
        </p:txBody>
      </p:sp>
      <p:sp>
        <p:nvSpPr>
          <p:cNvPr id="1154064" name="Rectangle 16"/>
          <p:cNvSpPr>
            <a:spLocks noChangeArrowheads="1"/>
          </p:cNvSpPr>
          <p:nvPr/>
        </p:nvSpPr>
        <p:spPr bwMode="auto">
          <a:xfrm>
            <a:off x="5289870" y="4615872"/>
            <a:ext cx="647613" cy="462307"/>
          </a:xfrm>
          <a:prstGeom prst="rect">
            <a:avLst/>
          </a:prstGeom>
          <a:noFill/>
          <a:ln w="9525">
            <a:noFill/>
            <a:miter lim="800000"/>
            <a:headEnd/>
            <a:tailEnd/>
          </a:ln>
          <a:effectLst/>
        </p:spPr>
        <p:txBody>
          <a:bodyPr wrap="none" lIns="92075" tIns="46038" rIns="92075" bIns="46038">
            <a:spAutoFit/>
          </a:bodyPr>
          <a:lstStyle/>
          <a:p>
            <a:pPr algn="l">
              <a:defRPr/>
            </a:pPr>
            <a:r>
              <a:rPr lang="es-ES_tradnl" sz="2400">
                <a:solidFill>
                  <a:srgbClr val="330066"/>
                </a:solidFill>
                <a:effectLst>
                  <a:outerShdw blurRad="38100" dist="38100" dir="2700000" algn="tl">
                    <a:srgbClr val="000000"/>
                  </a:outerShdw>
                </a:effectLst>
                <a:latin typeface="Arial" pitchFamily="34" charset="0"/>
              </a:rPr>
              <a:t>OH</a:t>
            </a:r>
          </a:p>
        </p:txBody>
      </p:sp>
      <p:sp>
        <p:nvSpPr>
          <p:cNvPr id="1154065" name="Rectangle 17"/>
          <p:cNvSpPr>
            <a:spLocks noChangeArrowheads="1"/>
          </p:cNvSpPr>
          <p:nvPr/>
        </p:nvSpPr>
        <p:spPr bwMode="auto">
          <a:xfrm>
            <a:off x="7677470" y="4411085"/>
            <a:ext cx="647613" cy="462307"/>
          </a:xfrm>
          <a:prstGeom prst="rect">
            <a:avLst/>
          </a:prstGeom>
          <a:noFill/>
          <a:ln w="9525">
            <a:noFill/>
            <a:miter lim="800000"/>
            <a:headEnd/>
            <a:tailEnd/>
          </a:ln>
          <a:effectLst/>
        </p:spPr>
        <p:txBody>
          <a:bodyPr wrap="none" lIns="92075" tIns="46038" rIns="92075" bIns="46038">
            <a:spAutoFit/>
          </a:bodyPr>
          <a:lstStyle/>
          <a:p>
            <a:pPr algn="l">
              <a:defRPr/>
            </a:pPr>
            <a:r>
              <a:rPr lang="es-ES_tradnl" sz="2400">
                <a:solidFill>
                  <a:srgbClr val="330066"/>
                </a:solidFill>
                <a:effectLst>
                  <a:outerShdw blurRad="38100" dist="38100" dir="2700000" algn="tl">
                    <a:srgbClr val="000000"/>
                  </a:outerShdw>
                </a:effectLst>
                <a:latin typeface="Arial" pitchFamily="34" charset="0"/>
              </a:rPr>
              <a:t>OH</a:t>
            </a:r>
          </a:p>
        </p:txBody>
      </p:sp>
      <p:sp>
        <p:nvSpPr>
          <p:cNvPr id="1154066" name="Rectangle 18"/>
          <p:cNvSpPr>
            <a:spLocks noChangeArrowheads="1"/>
          </p:cNvSpPr>
          <p:nvPr/>
        </p:nvSpPr>
        <p:spPr bwMode="auto">
          <a:xfrm>
            <a:off x="7639370" y="3491922"/>
            <a:ext cx="647613" cy="462307"/>
          </a:xfrm>
          <a:prstGeom prst="rect">
            <a:avLst/>
          </a:prstGeom>
          <a:noFill/>
          <a:ln w="9525">
            <a:noFill/>
            <a:miter lim="800000"/>
            <a:headEnd/>
            <a:tailEnd/>
          </a:ln>
          <a:effectLst/>
        </p:spPr>
        <p:txBody>
          <a:bodyPr wrap="none" lIns="92075" tIns="46038" rIns="92075" bIns="46038">
            <a:spAutoFit/>
          </a:bodyPr>
          <a:lstStyle/>
          <a:p>
            <a:pPr algn="l">
              <a:defRPr/>
            </a:pPr>
            <a:r>
              <a:rPr lang="es-ES_tradnl" sz="2400">
                <a:solidFill>
                  <a:srgbClr val="330066"/>
                </a:solidFill>
                <a:effectLst>
                  <a:outerShdw blurRad="38100" dist="38100" dir="2700000" algn="tl">
                    <a:srgbClr val="000000"/>
                  </a:outerShdw>
                </a:effectLst>
                <a:latin typeface="Arial" pitchFamily="34" charset="0"/>
              </a:rPr>
              <a:t>OH</a:t>
            </a:r>
          </a:p>
        </p:txBody>
      </p:sp>
      <p:sp>
        <p:nvSpPr>
          <p:cNvPr id="22547" name="Line 19"/>
          <p:cNvSpPr>
            <a:spLocks noChangeShapeType="1"/>
          </p:cNvSpPr>
          <p:nvPr/>
        </p:nvSpPr>
        <p:spPr bwMode="auto">
          <a:xfrm flipH="1">
            <a:off x="5799282" y="4387272"/>
            <a:ext cx="279400" cy="285750"/>
          </a:xfrm>
          <a:prstGeom prst="line">
            <a:avLst/>
          </a:prstGeom>
          <a:noFill/>
          <a:ln w="38100">
            <a:solidFill>
              <a:srgbClr val="C00000"/>
            </a:solidFill>
            <a:round/>
            <a:headEnd type="none" w="sm" len="sm"/>
            <a:tailEnd type="none" w="sm" len="sm"/>
          </a:ln>
        </p:spPr>
        <p:txBody>
          <a:bodyPr/>
          <a:lstStyle/>
          <a:p>
            <a:endParaRPr lang="es-ES">
              <a:solidFill>
                <a:srgbClr val="330066"/>
              </a:solidFill>
            </a:endParaRPr>
          </a:p>
        </p:txBody>
      </p:sp>
      <p:sp>
        <p:nvSpPr>
          <p:cNvPr id="22548" name="Line 20"/>
          <p:cNvSpPr>
            <a:spLocks noChangeShapeType="1"/>
          </p:cNvSpPr>
          <p:nvPr/>
        </p:nvSpPr>
        <p:spPr bwMode="auto">
          <a:xfrm>
            <a:off x="5761181" y="3825297"/>
            <a:ext cx="304800" cy="228600"/>
          </a:xfrm>
          <a:prstGeom prst="line">
            <a:avLst/>
          </a:prstGeom>
          <a:noFill/>
          <a:ln w="38100">
            <a:solidFill>
              <a:srgbClr val="C00000"/>
            </a:solidFill>
            <a:round/>
            <a:headEnd type="none" w="sm" len="sm"/>
            <a:tailEnd type="none" w="sm" len="sm"/>
          </a:ln>
        </p:spPr>
        <p:txBody>
          <a:bodyPr/>
          <a:lstStyle/>
          <a:p>
            <a:endParaRPr lang="es-ES">
              <a:solidFill>
                <a:srgbClr val="330066"/>
              </a:solidFill>
            </a:endParaRPr>
          </a:p>
        </p:txBody>
      </p:sp>
      <p:sp>
        <p:nvSpPr>
          <p:cNvPr id="22549" name="Line 21"/>
          <p:cNvSpPr>
            <a:spLocks noChangeShapeType="1"/>
          </p:cNvSpPr>
          <p:nvPr/>
        </p:nvSpPr>
        <p:spPr bwMode="auto">
          <a:xfrm flipH="1">
            <a:off x="7182170" y="3780847"/>
            <a:ext cx="457200" cy="225425"/>
          </a:xfrm>
          <a:prstGeom prst="line">
            <a:avLst/>
          </a:prstGeom>
          <a:noFill/>
          <a:ln w="38100">
            <a:solidFill>
              <a:srgbClr val="C00000"/>
            </a:solidFill>
            <a:round/>
            <a:headEnd type="none" w="sm" len="sm"/>
            <a:tailEnd type="none" w="sm" len="sm"/>
          </a:ln>
        </p:spPr>
        <p:txBody>
          <a:bodyPr/>
          <a:lstStyle/>
          <a:p>
            <a:endParaRPr lang="es-ES">
              <a:solidFill>
                <a:srgbClr val="330066"/>
              </a:solidFill>
            </a:endParaRPr>
          </a:p>
        </p:txBody>
      </p:sp>
      <p:sp>
        <p:nvSpPr>
          <p:cNvPr id="22550" name="Line 22"/>
          <p:cNvSpPr>
            <a:spLocks noChangeShapeType="1"/>
          </p:cNvSpPr>
          <p:nvPr/>
        </p:nvSpPr>
        <p:spPr bwMode="auto">
          <a:xfrm>
            <a:off x="7169470" y="4387273"/>
            <a:ext cx="519289" cy="239713"/>
          </a:xfrm>
          <a:prstGeom prst="line">
            <a:avLst/>
          </a:prstGeom>
          <a:noFill/>
          <a:ln w="38100">
            <a:solidFill>
              <a:srgbClr val="C00000"/>
            </a:solidFill>
            <a:round/>
            <a:headEnd type="none" w="sm" len="sm"/>
            <a:tailEnd type="none" w="sm" len="sm"/>
          </a:ln>
        </p:spPr>
        <p:txBody>
          <a:bodyPr/>
          <a:lstStyle/>
          <a:p>
            <a:endParaRPr lang="es-ES">
              <a:solidFill>
                <a:srgbClr val="330066"/>
              </a:solidFill>
            </a:endParaRPr>
          </a:p>
        </p:txBody>
      </p:sp>
      <p:sp>
        <p:nvSpPr>
          <p:cNvPr id="1154071" name="Rectangle 23"/>
          <p:cNvSpPr>
            <a:spLocks noChangeArrowheads="1"/>
          </p:cNvSpPr>
          <p:nvPr/>
        </p:nvSpPr>
        <p:spPr bwMode="auto">
          <a:xfrm>
            <a:off x="554181" y="1186872"/>
            <a:ext cx="526344" cy="920765"/>
          </a:xfrm>
          <a:prstGeom prst="rect">
            <a:avLst/>
          </a:prstGeom>
          <a:noFill/>
          <a:ln w="12700" algn="ctr">
            <a:noFill/>
            <a:miter lim="800000"/>
            <a:headEnd/>
            <a:tailEnd/>
          </a:ln>
          <a:effectLst/>
        </p:spPr>
        <p:txBody>
          <a:bodyPr wrap="square" lIns="90488" tIns="44450" rIns="90488" bIns="44450">
            <a:spAutoFit/>
          </a:bodyPr>
          <a:lstStyle/>
          <a:p>
            <a:pPr marL="182563" indent="-182563" algn="l">
              <a:spcBef>
                <a:spcPct val="100000"/>
              </a:spcBef>
              <a:buClr>
                <a:srgbClr val="9D0529"/>
              </a:buClr>
              <a:buSzPct val="90000"/>
              <a:buFont typeface="Zapf Dingbats" charset="2"/>
              <a:buNone/>
              <a:defRPr/>
            </a:pPr>
            <a:r>
              <a:rPr lang="en-US" sz="5400" dirty="0">
                <a:solidFill>
                  <a:srgbClr val="330066"/>
                </a:solidFill>
                <a:effectLst>
                  <a:outerShdw blurRad="38100" dist="38100" dir="2700000" algn="tl">
                    <a:srgbClr val="000000"/>
                  </a:outerShdw>
                </a:effectLst>
                <a:latin typeface="News Gothic MT" pitchFamily="34" charset="0"/>
              </a:rPr>
              <a:t>-</a:t>
            </a:r>
          </a:p>
        </p:txBody>
      </p:sp>
      <p:sp>
        <p:nvSpPr>
          <p:cNvPr id="1154072" name="Rectangle 24"/>
          <p:cNvSpPr>
            <a:spLocks noChangeArrowheads="1"/>
          </p:cNvSpPr>
          <p:nvPr/>
        </p:nvSpPr>
        <p:spPr bwMode="auto">
          <a:xfrm>
            <a:off x="499149" y="5201660"/>
            <a:ext cx="423194" cy="582211"/>
          </a:xfrm>
          <a:prstGeom prst="rect">
            <a:avLst/>
          </a:prstGeom>
          <a:noFill/>
          <a:ln w="12700" algn="ctr">
            <a:noFill/>
            <a:miter lim="800000"/>
            <a:headEnd/>
            <a:tailEnd/>
          </a:ln>
          <a:effectLst/>
        </p:spPr>
        <p:txBody>
          <a:bodyPr wrap="none" lIns="90488" tIns="44450" rIns="90488" bIns="44450">
            <a:spAutoFit/>
          </a:bodyPr>
          <a:lstStyle/>
          <a:p>
            <a:pPr marL="182563" indent="-182563" algn="l">
              <a:spcBef>
                <a:spcPct val="100000"/>
              </a:spcBef>
              <a:buClr>
                <a:srgbClr val="9D0529"/>
              </a:buClr>
              <a:buSzPct val="90000"/>
              <a:buFont typeface="Zapf Dingbats" charset="2"/>
              <a:buNone/>
              <a:defRPr/>
            </a:pPr>
            <a:r>
              <a:rPr lang="en-US" sz="3200">
                <a:solidFill>
                  <a:srgbClr val="330066"/>
                </a:solidFill>
                <a:effectLst>
                  <a:outerShdw blurRad="38100" dist="38100" dir="2700000" algn="tl">
                    <a:srgbClr val="000000"/>
                  </a:outerShdw>
                </a:effectLst>
                <a:latin typeface="News Gothic MT" pitchFamily="34" charset="0"/>
              </a:rPr>
              <a:t>+</a:t>
            </a:r>
          </a:p>
        </p:txBody>
      </p:sp>
      <p:sp>
        <p:nvSpPr>
          <p:cNvPr id="1154073" name="Rectangle 25"/>
          <p:cNvSpPr>
            <a:spLocks noChangeArrowheads="1"/>
          </p:cNvSpPr>
          <p:nvPr/>
        </p:nvSpPr>
        <p:spPr bwMode="auto">
          <a:xfrm>
            <a:off x="3767281" y="2344160"/>
            <a:ext cx="2289088" cy="646973"/>
          </a:xfrm>
          <a:prstGeom prst="rect">
            <a:avLst/>
          </a:prstGeom>
          <a:noFill/>
          <a:ln w="9525">
            <a:solidFill>
              <a:srgbClr val="330066"/>
            </a:solidFill>
            <a:miter lim="800000"/>
            <a:headEnd/>
            <a:tailEnd/>
          </a:ln>
          <a:effectLst/>
        </p:spPr>
        <p:txBody>
          <a:bodyPr wrap="none" lIns="92075" tIns="46038" rIns="92075" bIns="46038">
            <a:spAutoFit/>
          </a:bodyPr>
          <a:lstStyle/>
          <a:p>
            <a:pPr>
              <a:defRPr/>
            </a:pPr>
            <a:r>
              <a:rPr lang="es-ES_tradnl">
                <a:solidFill>
                  <a:srgbClr val="330066"/>
                </a:solidFill>
                <a:effectLst>
                  <a:outerShdw blurRad="38100" dist="38100" dir="2700000" algn="tl">
                    <a:srgbClr val="000000"/>
                  </a:outerShdw>
                </a:effectLst>
                <a:latin typeface="Arial" pitchFamily="34" charset="0"/>
              </a:rPr>
              <a:t>Adherencia al hueso</a:t>
            </a:r>
          </a:p>
          <a:p>
            <a:pPr>
              <a:defRPr/>
            </a:pPr>
            <a:r>
              <a:rPr lang="es-ES_tradnl">
                <a:solidFill>
                  <a:srgbClr val="330066"/>
                </a:solidFill>
                <a:effectLst>
                  <a:outerShdw blurRad="38100" dist="38100" dir="2700000" algn="tl">
                    <a:srgbClr val="000000"/>
                  </a:outerShdw>
                </a:effectLst>
                <a:latin typeface="Arial" pitchFamily="34" charset="0"/>
              </a:rPr>
              <a:t>P-C-P</a:t>
            </a:r>
          </a:p>
        </p:txBody>
      </p:sp>
      <p:sp>
        <p:nvSpPr>
          <p:cNvPr id="22555" name="Line 28"/>
          <p:cNvSpPr>
            <a:spLocks noChangeShapeType="1"/>
          </p:cNvSpPr>
          <p:nvPr/>
        </p:nvSpPr>
        <p:spPr bwMode="auto">
          <a:xfrm>
            <a:off x="6049048" y="3052186"/>
            <a:ext cx="270933" cy="885825"/>
          </a:xfrm>
          <a:prstGeom prst="line">
            <a:avLst/>
          </a:prstGeom>
          <a:noFill/>
          <a:ln w="38100">
            <a:solidFill>
              <a:schemeClr val="tx2">
                <a:lumMod val="60000"/>
                <a:lumOff val="40000"/>
              </a:schemeClr>
            </a:solidFill>
            <a:round/>
            <a:headEnd/>
            <a:tailEnd type="triangle" w="med" len="med"/>
          </a:ln>
        </p:spPr>
        <p:txBody>
          <a:bodyPr/>
          <a:lstStyle/>
          <a:p>
            <a:endParaRPr lang="es-ES">
              <a:solidFill>
                <a:srgbClr val="330066"/>
              </a:solidFill>
            </a:endParaRPr>
          </a:p>
        </p:txBody>
      </p:sp>
      <p:sp>
        <p:nvSpPr>
          <p:cNvPr id="22556" name="Line 30"/>
          <p:cNvSpPr>
            <a:spLocks noChangeShapeType="1"/>
          </p:cNvSpPr>
          <p:nvPr/>
        </p:nvSpPr>
        <p:spPr bwMode="auto">
          <a:xfrm flipH="1">
            <a:off x="6617726" y="2922011"/>
            <a:ext cx="231422" cy="390525"/>
          </a:xfrm>
          <a:prstGeom prst="line">
            <a:avLst/>
          </a:prstGeom>
          <a:noFill/>
          <a:ln w="38100">
            <a:solidFill>
              <a:srgbClr val="00FF00"/>
            </a:solidFill>
            <a:round/>
            <a:headEnd/>
            <a:tailEnd type="triangle" w="med" len="med"/>
          </a:ln>
        </p:spPr>
        <p:txBody>
          <a:bodyPr/>
          <a:lstStyle/>
          <a:p>
            <a:endParaRPr lang="es-ES">
              <a:solidFill>
                <a:srgbClr val="330066"/>
              </a:solidFill>
            </a:endParaRPr>
          </a:p>
        </p:txBody>
      </p:sp>
      <p:sp>
        <p:nvSpPr>
          <p:cNvPr id="28" name="Rectangle 27"/>
          <p:cNvSpPr>
            <a:spLocks noChangeArrowheads="1"/>
          </p:cNvSpPr>
          <p:nvPr/>
        </p:nvSpPr>
        <p:spPr bwMode="auto">
          <a:xfrm>
            <a:off x="0" y="6604000"/>
            <a:ext cx="150388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dirty="0" err="1" smtClean="0">
                <a:latin typeface="Comic Sans MS"/>
                <a:cs typeface="Comic Sans MS"/>
              </a:rPr>
              <a:t>Cortesía</a:t>
            </a:r>
            <a:r>
              <a:rPr lang="en-US" sz="1000" dirty="0" smtClean="0">
                <a:latin typeface="Comic Sans MS"/>
                <a:cs typeface="Comic Sans MS"/>
              </a:rPr>
              <a:t> Dr. M Martín</a:t>
            </a:r>
            <a:endParaRPr lang="en-US" sz="1000" dirty="0">
              <a:latin typeface="Comic Sans MS"/>
              <a:cs typeface="Comic Sans MS"/>
            </a:endParaRPr>
          </a:p>
        </p:txBody>
      </p:sp>
    </p:spTree>
    <p:extLst>
      <p:ext uri="{BB962C8B-B14F-4D97-AF65-F5344CB8AC3E}">
        <p14:creationId xmlns:p14="http://schemas.microsoft.com/office/powerpoint/2010/main" val="35947047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9"/>
          <p:cNvSpPr>
            <a:spLocks noGrp="1" noChangeArrowheads="1"/>
          </p:cNvSpPr>
          <p:nvPr>
            <p:ph type="title"/>
          </p:nvPr>
        </p:nvSpPr>
        <p:spPr bwMode="auto">
          <a:xfrm>
            <a:off x="457200" y="251973"/>
            <a:ext cx="8229600" cy="509449"/>
          </a:xfrm>
          <a:prstGeom prst="rect">
            <a:avLst/>
          </a:prstGeom>
          <a:noFill/>
          <a:ln>
            <a:miter lim="800000"/>
            <a:headEnd/>
            <a:tailEnd/>
          </a:ln>
        </p:spPr>
        <p:txBody>
          <a:bodyPr/>
          <a:lstStyle/>
          <a:p>
            <a:r>
              <a:rPr lang="en-US" sz="2400" dirty="0" err="1" smtClean="0">
                <a:solidFill>
                  <a:srgbClr val="BF4D00"/>
                </a:solidFill>
              </a:rPr>
              <a:t>Efecto</a:t>
            </a:r>
            <a:r>
              <a:rPr lang="en-US" sz="2400" dirty="0" smtClean="0">
                <a:solidFill>
                  <a:srgbClr val="BF4D00"/>
                </a:solidFill>
              </a:rPr>
              <a:t> de los </a:t>
            </a:r>
            <a:r>
              <a:rPr lang="en-US" sz="2400" dirty="0" err="1" smtClean="0">
                <a:solidFill>
                  <a:srgbClr val="BF4D00"/>
                </a:solidFill>
              </a:rPr>
              <a:t>bifosfonatos</a:t>
            </a:r>
            <a:r>
              <a:rPr lang="en-US" sz="2400" dirty="0" smtClean="0">
                <a:solidFill>
                  <a:srgbClr val="BF4D00"/>
                </a:solidFill>
              </a:rPr>
              <a:t> </a:t>
            </a:r>
            <a:r>
              <a:rPr lang="en-US" sz="2400" dirty="0" err="1" smtClean="0">
                <a:solidFill>
                  <a:srgbClr val="BF4D00"/>
                </a:solidFill>
              </a:rPr>
              <a:t>sobre</a:t>
            </a:r>
            <a:r>
              <a:rPr lang="en-US" sz="2400" dirty="0" smtClean="0">
                <a:solidFill>
                  <a:srgbClr val="BF4D00"/>
                </a:solidFill>
              </a:rPr>
              <a:t> el </a:t>
            </a:r>
            <a:r>
              <a:rPr lang="en-US" sz="2400" dirty="0" err="1" smtClean="0">
                <a:solidFill>
                  <a:srgbClr val="BF4D00"/>
                </a:solidFill>
              </a:rPr>
              <a:t>circulo</a:t>
            </a:r>
            <a:r>
              <a:rPr lang="en-US" sz="2400" dirty="0" smtClean="0">
                <a:solidFill>
                  <a:srgbClr val="BF4D00"/>
                </a:solidFill>
              </a:rPr>
              <a:t> </a:t>
            </a:r>
            <a:r>
              <a:rPr lang="en-US" sz="2400" dirty="0" err="1" smtClean="0">
                <a:solidFill>
                  <a:srgbClr val="BF4D00"/>
                </a:solidFill>
              </a:rPr>
              <a:t>vicioso</a:t>
            </a:r>
            <a:r>
              <a:rPr lang="en-US" sz="2400" dirty="0" smtClean="0">
                <a:solidFill>
                  <a:srgbClr val="BF4D00"/>
                </a:solidFill>
              </a:rPr>
              <a:t> de </a:t>
            </a:r>
            <a:r>
              <a:rPr lang="en-US" sz="2400" dirty="0" err="1" smtClean="0">
                <a:solidFill>
                  <a:srgbClr val="BF4D00"/>
                </a:solidFill>
              </a:rPr>
              <a:t>destrucción</a:t>
            </a:r>
            <a:r>
              <a:rPr lang="en-US" sz="2400" dirty="0" smtClean="0">
                <a:solidFill>
                  <a:srgbClr val="BF4D00"/>
                </a:solidFill>
              </a:rPr>
              <a:t> </a:t>
            </a:r>
            <a:r>
              <a:rPr lang="en-US" sz="2400" dirty="0" err="1" smtClean="0">
                <a:solidFill>
                  <a:srgbClr val="BF4D00"/>
                </a:solidFill>
              </a:rPr>
              <a:t>ósea</a:t>
            </a:r>
            <a:endParaRPr lang="en-US" sz="2400" dirty="0" smtClean="0">
              <a:solidFill>
                <a:srgbClr val="BF4D00"/>
              </a:solidFill>
            </a:endParaRPr>
          </a:p>
        </p:txBody>
      </p:sp>
      <p:sp>
        <p:nvSpPr>
          <p:cNvPr id="51203" name="Rectangle 56"/>
          <p:cNvSpPr>
            <a:spLocks noChangeArrowheads="1"/>
          </p:cNvSpPr>
          <p:nvPr/>
        </p:nvSpPr>
        <p:spPr bwMode="auto">
          <a:xfrm>
            <a:off x="4691063" y="1524000"/>
            <a:ext cx="4452937" cy="3648075"/>
          </a:xfrm>
          <a:prstGeom prst="rect">
            <a:avLst/>
          </a:prstGeom>
          <a:noFill/>
          <a:ln w="9525">
            <a:noFill/>
            <a:miter lim="800000"/>
            <a:headEnd/>
            <a:tailEnd/>
          </a:ln>
        </p:spPr>
        <p:txBody>
          <a:bodyPr/>
          <a:lstStyle/>
          <a:p>
            <a:pPr marL="342900" indent="-342900" eaLnBrk="0" hangingPunct="0">
              <a:spcBef>
                <a:spcPct val="50000"/>
              </a:spcBef>
              <a:spcAft>
                <a:spcPts val="700"/>
              </a:spcAft>
              <a:buClr>
                <a:srgbClr val="8B3D9A"/>
              </a:buClr>
              <a:buFont typeface="Wingdings" pitchFamily="2" charset="2"/>
              <a:buChar char="§"/>
              <a:defRPr/>
            </a:pPr>
            <a:endParaRPr lang="en-US" sz="2400" dirty="0">
              <a:solidFill>
                <a:srgbClr val="330066"/>
              </a:solidFill>
            </a:endParaRPr>
          </a:p>
        </p:txBody>
      </p:sp>
      <p:sp>
        <p:nvSpPr>
          <p:cNvPr id="95236" name="Arc 3"/>
          <p:cNvSpPr>
            <a:spLocks/>
          </p:cNvSpPr>
          <p:nvPr/>
        </p:nvSpPr>
        <p:spPr bwMode="auto">
          <a:xfrm rot="8103891" flipV="1">
            <a:off x="1261571" y="2503782"/>
            <a:ext cx="1692275" cy="2000250"/>
          </a:xfrm>
          <a:custGeom>
            <a:avLst/>
            <a:gdLst>
              <a:gd name="T0" fmla="*/ 0 w 24866"/>
              <a:gd name="T1" fmla="*/ 0 h 28258"/>
              <a:gd name="T2" fmla="*/ 0 w 24866"/>
              <a:gd name="T3" fmla="*/ 0 h 28258"/>
              <a:gd name="T4" fmla="*/ 0 w 24866"/>
              <a:gd name="T5" fmla="*/ 0 h 28258"/>
              <a:gd name="T6" fmla="*/ 0 60000 65536"/>
              <a:gd name="T7" fmla="*/ 0 60000 65536"/>
              <a:gd name="T8" fmla="*/ 0 60000 65536"/>
              <a:gd name="T9" fmla="*/ 0 w 24866"/>
              <a:gd name="T10" fmla="*/ 0 h 28258"/>
              <a:gd name="T11" fmla="*/ 24866 w 24866"/>
              <a:gd name="T12" fmla="*/ 28258 h 28258"/>
            </a:gdLst>
            <a:ahLst/>
            <a:cxnLst>
              <a:cxn ang="T6">
                <a:pos x="T0" y="T1"/>
              </a:cxn>
              <a:cxn ang="T7">
                <a:pos x="T2" y="T3"/>
              </a:cxn>
              <a:cxn ang="T8">
                <a:pos x="T4" y="T5"/>
              </a:cxn>
            </a:cxnLst>
            <a:rect l="T9" t="T10" r="T11" b="T12"/>
            <a:pathLst>
              <a:path w="24866" h="28258" fill="none" extrusionOk="0">
                <a:moveTo>
                  <a:pt x="0" y="248"/>
                </a:moveTo>
                <a:cubicBezTo>
                  <a:pt x="1080" y="83"/>
                  <a:pt x="2172" y="-1"/>
                  <a:pt x="3266" y="0"/>
                </a:cubicBezTo>
                <a:cubicBezTo>
                  <a:pt x="15195" y="0"/>
                  <a:pt x="24866" y="9670"/>
                  <a:pt x="24866" y="21600"/>
                </a:cubicBezTo>
                <a:cubicBezTo>
                  <a:pt x="24866" y="23860"/>
                  <a:pt x="24511" y="26107"/>
                  <a:pt x="23814" y="28258"/>
                </a:cubicBezTo>
              </a:path>
              <a:path w="24866" h="28258" stroke="0" extrusionOk="0">
                <a:moveTo>
                  <a:pt x="0" y="248"/>
                </a:moveTo>
                <a:cubicBezTo>
                  <a:pt x="1080" y="83"/>
                  <a:pt x="2172" y="-1"/>
                  <a:pt x="3266" y="0"/>
                </a:cubicBezTo>
                <a:cubicBezTo>
                  <a:pt x="15195" y="0"/>
                  <a:pt x="24866" y="9670"/>
                  <a:pt x="24866" y="21600"/>
                </a:cubicBezTo>
                <a:cubicBezTo>
                  <a:pt x="24866" y="23860"/>
                  <a:pt x="24511" y="26107"/>
                  <a:pt x="23814" y="28258"/>
                </a:cubicBezTo>
                <a:lnTo>
                  <a:pt x="3266" y="21600"/>
                </a:lnTo>
                <a:close/>
              </a:path>
            </a:pathLst>
          </a:custGeom>
          <a:noFill/>
          <a:ln w="12700">
            <a:solidFill>
              <a:srgbClr val="666699"/>
            </a:solidFill>
            <a:round/>
            <a:headEnd/>
            <a:tailEnd type="triangle" w="med" len="med"/>
          </a:ln>
        </p:spPr>
        <p:txBody>
          <a:bodyPr wrap="none" anchor="ctr"/>
          <a:lstStyle/>
          <a:p>
            <a:endParaRPr lang="es-ES">
              <a:solidFill>
                <a:srgbClr val="330066"/>
              </a:solidFill>
            </a:endParaRPr>
          </a:p>
        </p:txBody>
      </p:sp>
      <p:sp>
        <p:nvSpPr>
          <p:cNvPr id="95237" name="Text Box 77"/>
          <p:cNvSpPr txBox="1">
            <a:spLocks noChangeArrowheads="1"/>
          </p:cNvSpPr>
          <p:nvPr/>
        </p:nvSpPr>
        <p:spPr bwMode="auto">
          <a:xfrm>
            <a:off x="739284" y="2222795"/>
            <a:ext cx="792162" cy="563562"/>
          </a:xfrm>
          <a:prstGeom prst="rect">
            <a:avLst/>
          </a:prstGeom>
          <a:noFill/>
          <a:ln w="28575">
            <a:noFill/>
            <a:miter lim="800000"/>
            <a:headEnd type="none" w="sm" len="sm"/>
            <a:tailEnd type="none" w="sm" len="sm"/>
          </a:ln>
        </p:spPr>
        <p:txBody>
          <a:bodyPr>
            <a:spAutoFit/>
          </a:bodyPr>
          <a:lstStyle/>
          <a:p>
            <a:pPr algn="ctr" eaLnBrk="0" hangingPunct="0">
              <a:spcBef>
                <a:spcPct val="50000"/>
              </a:spcBef>
              <a:buFont typeface="Arial" pitchFamily="34" charset="0"/>
              <a:buNone/>
            </a:pPr>
            <a:r>
              <a:rPr lang="en-US" sz="1200">
                <a:solidFill>
                  <a:srgbClr val="330066"/>
                </a:solidFill>
                <a:ea typeface="ＭＳ Ｐゴシック" pitchFamily="34" charset="-128"/>
              </a:rPr>
              <a:t>PTHrP</a:t>
            </a:r>
          </a:p>
          <a:p>
            <a:pPr algn="ctr" eaLnBrk="0" hangingPunct="0">
              <a:spcBef>
                <a:spcPct val="50000"/>
              </a:spcBef>
              <a:buFont typeface="Arial" pitchFamily="34" charset="0"/>
              <a:buNone/>
            </a:pPr>
            <a:endParaRPr lang="en-US" sz="1200">
              <a:solidFill>
                <a:srgbClr val="330066"/>
              </a:solidFill>
              <a:ea typeface="ＭＳ Ｐゴシック" pitchFamily="34" charset="-128"/>
            </a:endParaRPr>
          </a:p>
        </p:txBody>
      </p:sp>
      <p:sp>
        <p:nvSpPr>
          <p:cNvPr id="95238" name="Arc 6"/>
          <p:cNvSpPr>
            <a:spLocks/>
          </p:cNvSpPr>
          <p:nvPr/>
        </p:nvSpPr>
        <p:spPr bwMode="auto">
          <a:xfrm rot="14843336" flipV="1">
            <a:off x="2254553" y="2544263"/>
            <a:ext cx="2368550" cy="2125663"/>
          </a:xfrm>
          <a:custGeom>
            <a:avLst/>
            <a:gdLst>
              <a:gd name="T0" fmla="*/ 0 w 29451"/>
              <a:gd name="T1" fmla="*/ 0 h 21600"/>
              <a:gd name="T2" fmla="*/ 0 w 29451"/>
              <a:gd name="T3" fmla="*/ 0 h 21600"/>
              <a:gd name="T4" fmla="*/ 0 w 29451"/>
              <a:gd name="T5" fmla="*/ 0 h 21600"/>
              <a:gd name="T6" fmla="*/ 0 60000 65536"/>
              <a:gd name="T7" fmla="*/ 0 60000 65536"/>
              <a:gd name="T8" fmla="*/ 0 60000 65536"/>
              <a:gd name="T9" fmla="*/ 0 w 29451"/>
              <a:gd name="T10" fmla="*/ 0 h 21600"/>
              <a:gd name="T11" fmla="*/ 29451 w 29451"/>
              <a:gd name="T12" fmla="*/ 21600 h 21600"/>
            </a:gdLst>
            <a:ahLst/>
            <a:cxnLst>
              <a:cxn ang="T6">
                <a:pos x="T0" y="T1"/>
              </a:cxn>
              <a:cxn ang="T7">
                <a:pos x="T2" y="T3"/>
              </a:cxn>
              <a:cxn ang="T8">
                <a:pos x="T4" y="T5"/>
              </a:cxn>
            </a:cxnLst>
            <a:rect l="T9" t="T10" r="T11" b="T12"/>
            <a:pathLst>
              <a:path w="29451" h="21600" fill="none" extrusionOk="0">
                <a:moveTo>
                  <a:pt x="-1" y="13485"/>
                </a:moveTo>
                <a:cubicBezTo>
                  <a:pt x="3304" y="5334"/>
                  <a:pt x="11221" y="-1"/>
                  <a:pt x="20018" y="0"/>
                </a:cubicBezTo>
                <a:cubicBezTo>
                  <a:pt x="23285" y="0"/>
                  <a:pt x="26511" y="741"/>
                  <a:pt x="29451" y="2168"/>
                </a:cubicBezTo>
              </a:path>
              <a:path w="29451" h="21600" stroke="0" extrusionOk="0">
                <a:moveTo>
                  <a:pt x="-1" y="13485"/>
                </a:moveTo>
                <a:cubicBezTo>
                  <a:pt x="3304" y="5334"/>
                  <a:pt x="11221" y="-1"/>
                  <a:pt x="20018" y="0"/>
                </a:cubicBezTo>
                <a:cubicBezTo>
                  <a:pt x="23285" y="0"/>
                  <a:pt x="26511" y="741"/>
                  <a:pt x="29451" y="2168"/>
                </a:cubicBezTo>
                <a:lnTo>
                  <a:pt x="20018" y="21600"/>
                </a:lnTo>
                <a:close/>
              </a:path>
            </a:pathLst>
          </a:custGeom>
          <a:noFill/>
          <a:ln w="12700">
            <a:solidFill>
              <a:srgbClr val="666699"/>
            </a:solidFill>
            <a:round/>
            <a:headEnd/>
            <a:tailEnd type="triangle" w="med" len="med"/>
          </a:ln>
        </p:spPr>
        <p:txBody>
          <a:bodyPr wrap="none" anchor="ctr"/>
          <a:lstStyle/>
          <a:p>
            <a:endParaRPr lang="es-ES">
              <a:solidFill>
                <a:srgbClr val="330066"/>
              </a:solidFill>
            </a:endParaRPr>
          </a:p>
        </p:txBody>
      </p:sp>
      <p:sp>
        <p:nvSpPr>
          <p:cNvPr id="95239" name="Freeform 8" descr="Granite"/>
          <p:cNvSpPr>
            <a:spLocks/>
          </p:cNvSpPr>
          <p:nvPr/>
        </p:nvSpPr>
        <p:spPr bwMode="auto">
          <a:xfrm>
            <a:off x="642446" y="4637382"/>
            <a:ext cx="4670425" cy="1560513"/>
          </a:xfrm>
          <a:custGeom>
            <a:avLst/>
            <a:gdLst>
              <a:gd name="T0" fmla="*/ 2147483647 w 6129"/>
              <a:gd name="T1" fmla="*/ 2147483647 h 1305"/>
              <a:gd name="T2" fmla="*/ 2147483647 w 6129"/>
              <a:gd name="T3" fmla="*/ 2147483647 h 1305"/>
              <a:gd name="T4" fmla="*/ 2147483647 w 6129"/>
              <a:gd name="T5" fmla="*/ 2147483647 h 1305"/>
              <a:gd name="T6" fmla="*/ 2147483647 w 6129"/>
              <a:gd name="T7" fmla="*/ 2147483647 h 1305"/>
              <a:gd name="T8" fmla="*/ 2147483647 w 6129"/>
              <a:gd name="T9" fmla="*/ 2147483647 h 1305"/>
              <a:gd name="T10" fmla="*/ 2147483647 w 6129"/>
              <a:gd name="T11" fmla="*/ 2147483647 h 1305"/>
              <a:gd name="T12" fmla="*/ 2147483647 w 6129"/>
              <a:gd name="T13" fmla="*/ 2147483647 h 1305"/>
              <a:gd name="T14" fmla="*/ 2147483647 w 6129"/>
              <a:gd name="T15" fmla="*/ 2147483647 h 1305"/>
              <a:gd name="T16" fmla="*/ 2147483647 w 6129"/>
              <a:gd name="T17" fmla="*/ 2147483647 h 1305"/>
              <a:gd name="T18" fmla="*/ 2147483647 w 6129"/>
              <a:gd name="T19" fmla="*/ 2147483647 h 1305"/>
              <a:gd name="T20" fmla="*/ 2147483647 w 6129"/>
              <a:gd name="T21" fmla="*/ 2147483647 h 1305"/>
              <a:gd name="T22" fmla="*/ 2147483647 w 6129"/>
              <a:gd name="T23" fmla="*/ 2147483647 h 1305"/>
              <a:gd name="T24" fmla="*/ 2147483647 w 6129"/>
              <a:gd name="T25" fmla="*/ 2147483647 h 1305"/>
              <a:gd name="T26" fmla="*/ 2147483647 w 6129"/>
              <a:gd name="T27" fmla="*/ 2147483647 h 1305"/>
              <a:gd name="T28" fmla="*/ 2147483647 w 6129"/>
              <a:gd name="T29" fmla="*/ 2147483647 h 1305"/>
              <a:gd name="T30" fmla="*/ 2147483647 w 6129"/>
              <a:gd name="T31" fmla="*/ 2147483647 h 130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129"/>
              <a:gd name="T49" fmla="*/ 0 h 1305"/>
              <a:gd name="T50" fmla="*/ 6129 w 6129"/>
              <a:gd name="T51" fmla="*/ 1305 h 130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129" h="1305">
                <a:moveTo>
                  <a:pt x="215" y="670"/>
                </a:moveTo>
                <a:cubicBezTo>
                  <a:pt x="223" y="538"/>
                  <a:pt x="266" y="466"/>
                  <a:pt x="343" y="421"/>
                </a:cubicBezTo>
                <a:cubicBezTo>
                  <a:pt x="420" y="376"/>
                  <a:pt x="518" y="404"/>
                  <a:pt x="678" y="400"/>
                </a:cubicBezTo>
                <a:cubicBezTo>
                  <a:pt x="839" y="397"/>
                  <a:pt x="1103" y="393"/>
                  <a:pt x="1304" y="400"/>
                </a:cubicBezTo>
                <a:cubicBezTo>
                  <a:pt x="1505" y="407"/>
                  <a:pt x="1614" y="403"/>
                  <a:pt x="1886" y="445"/>
                </a:cubicBezTo>
                <a:cubicBezTo>
                  <a:pt x="2158" y="487"/>
                  <a:pt x="2594" y="658"/>
                  <a:pt x="2934" y="652"/>
                </a:cubicBezTo>
                <a:cubicBezTo>
                  <a:pt x="3274" y="646"/>
                  <a:pt x="3607" y="446"/>
                  <a:pt x="3925" y="406"/>
                </a:cubicBezTo>
                <a:cubicBezTo>
                  <a:pt x="4243" y="366"/>
                  <a:pt x="4604" y="441"/>
                  <a:pt x="4844" y="412"/>
                </a:cubicBezTo>
                <a:cubicBezTo>
                  <a:pt x="5084" y="383"/>
                  <a:pt x="5180" y="275"/>
                  <a:pt x="5365" y="231"/>
                </a:cubicBezTo>
                <a:cubicBezTo>
                  <a:pt x="5550" y="187"/>
                  <a:pt x="5837" y="0"/>
                  <a:pt x="5952" y="150"/>
                </a:cubicBezTo>
                <a:cubicBezTo>
                  <a:pt x="6067" y="300"/>
                  <a:pt x="6129" y="956"/>
                  <a:pt x="6055" y="1131"/>
                </a:cubicBezTo>
                <a:cubicBezTo>
                  <a:pt x="5982" y="1305"/>
                  <a:pt x="5788" y="1185"/>
                  <a:pt x="5507" y="1198"/>
                </a:cubicBezTo>
                <a:cubicBezTo>
                  <a:pt x="5227" y="1212"/>
                  <a:pt x="4911" y="1217"/>
                  <a:pt x="4372" y="1212"/>
                </a:cubicBezTo>
                <a:cubicBezTo>
                  <a:pt x="3833" y="1207"/>
                  <a:pt x="2942" y="1175"/>
                  <a:pt x="2271" y="1164"/>
                </a:cubicBezTo>
                <a:cubicBezTo>
                  <a:pt x="1600" y="1153"/>
                  <a:pt x="686" y="1227"/>
                  <a:pt x="343" y="1145"/>
                </a:cubicBezTo>
                <a:cubicBezTo>
                  <a:pt x="0" y="1063"/>
                  <a:pt x="242" y="769"/>
                  <a:pt x="215" y="670"/>
                </a:cubicBezTo>
                <a:close/>
              </a:path>
            </a:pathLst>
          </a:custGeom>
          <a:blipFill dpi="0" rotWithShape="1">
            <a:blip r:embed="rId3" cstate="print"/>
            <a:srcRect/>
            <a:tile tx="0" ty="0" sx="100000" sy="100000" flip="none" algn="tl"/>
          </a:blipFill>
          <a:ln w="9525">
            <a:noFill/>
            <a:round/>
            <a:headEnd/>
            <a:tailEnd/>
          </a:ln>
        </p:spPr>
        <p:txBody>
          <a:bodyPr/>
          <a:lstStyle/>
          <a:p>
            <a:endParaRPr lang="es-ES">
              <a:solidFill>
                <a:srgbClr val="330066"/>
              </a:solidFill>
            </a:endParaRPr>
          </a:p>
        </p:txBody>
      </p:sp>
      <p:sp>
        <p:nvSpPr>
          <p:cNvPr id="95240" name="Freeform 28"/>
          <p:cNvSpPr>
            <a:spLocks/>
          </p:cNvSpPr>
          <p:nvPr/>
        </p:nvSpPr>
        <p:spPr bwMode="auto">
          <a:xfrm rot="18777273">
            <a:off x="2337896" y="1817982"/>
            <a:ext cx="552450" cy="660400"/>
          </a:xfrm>
          <a:custGeom>
            <a:avLst/>
            <a:gdLst>
              <a:gd name="T0" fmla="*/ 2147483647 w 236"/>
              <a:gd name="T1" fmla="*/ 2147483647 h 277"/>
              <a:gd name="T2" fmla="*/ 2147483647 w 236"/>
              <a:gd name="T3" fmla="*/ 2147483647 h 277"/>
              <a:gd name="T4" fmla="*/ 2147483647 w 236"/>
              <a:gd name="T5" fmla="*/ 2147483647 h 277"/>
              <a:gd name="T6" fmla="*/ 2147483647 w 236"/>
              <a:gd name="T7" fmla="*/ 2147483647 h 277"/>
              <a:gd name="T8" fmla="*/ 2147483647 w 236"/>
              <a:gd name="T9" fmla="*/ 2147483647 h 277"/>
              <a:gd name="T10" fmla="*/ 2147483647 w 236"/>
              <a:gd name="T11" fmla="*/ 2147483647 h 277"/>
              <a:gd name="T12" fmla="*/ 2147483647 w 236"/>
              <a:gd name="T13" fmla="*/ 2147483647 h 277"/>
              <a:gd name="T14" fmla="*/ 2147483647 w 236"/>
              <a:gd name="T15" fmla="*/ 2147483647 h 277"/>
              <a:gd name="T16" fmla="*/ 2147483647 w 236"/>
              <a:gd name="T17" fmla="*/ 2147483647 h 277"/>
              <a:gd name="T18" fmla="*/ 2147483647 w 236"/>
              <a:gd name="T19" fmla="*/ 2147483647 h 277"/>
              <a:gd name="T20" fmla="*/ 2147483647 w 236"/>
              <a:gd name="T21" fmla="*/ 2147483647 h 277"/>
              <a:gd name="T22" fmla="*/ 2147483647 w 236"/>
              <a:gd name="T23" fmla="*/ 2147483647 h 277"/>
              <a:gd name="T24" fmla="*/ 2147483647 w 236"/>
              <a:gd name="T25" fmla="*/ 2147483647 h 2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6"/>
              <a:gd name="T40" fmla="*/ 0 h 277"/>
              <a:gd name="T41" fmla="*/ 236 w 236"/>
              <a:gd name="T42" fmla="*/ 277 h 27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6" h="277">
                <a:moveTo>
                  <a:pt x="62" y="140"/>
                </a:moveTo>
                <a:cubicBezTo>
                  <a:pt x="65" y="120"/>
                  <a:pt x="17" y="58"/>
                  <a:pt x="23" y="44"/>
                </a:cubicBezTo>
                <a:cubicBezTo>
                  <a:pt x="29" y="30"/>
                  <a:pt x="84" y="63"/>
                  <a:pt x="100" y="57"/>
                </a:cubicBezTo>
                <a:cubicBezTo>
                  <a:pt x="116" y="51"/>
                  <a:pt x="105" y="12"/>
                  <a:pt x="119" y="6"/>
                </a:cubicBezTo>
                <a:cubicBezTo>
                  <a:pt x="133" y="0"/>
                  <a:pt x="176" y="0"/>
                  <a:pt x="183" y="19"/>
                </a:cubicBezTo>
                <a:cubicBezTo>
                  <a:pt x="190" y="38"/>
                  <a:pt x="156" y="94"/>
                  <a:pt x="164" y="121"/>
                </a:cubicBezTo>
                <a:cubicBezTo>
                  <a:pt x="172" y="148"/>
                  <a:pt x="232" y="162"/>
                  <a:pt x="234" y="179"/>
                </a:cubicBezTo>
                <a:cubicBezTo>
                  <a:pt x="236" y="196"/>
                  <a:pt x="195" y="207"/>
                  <a:pt x="177" y="223"/>
                </a:cubicBezTo>
                <a:cubicBezTo>
                  <a:pt x="159" y="239"/>
                  <a:pt x="141" y="277"/>
                  <a:pt x="126" y="275"/>
                </a:cubicBezTo>
                <a:cubicBezTo>
                  <a:pt x="111" y="273"/>
                  <a:pt x="102" y="223"/>
                  <a:pt x="87" y="211"/>
                </a:cubicBezTo>
                <a:cubicBezTo>
                  <a:pt x="72" y="199"/>
                  <a:pt x="50" y="211"/>
                  <a:pt x="36" y="204"/>
                </a:cubicBezTo>
                <a:cubicBezTo>
                  <a:pt x="22" y="197"/>
                  <a:pt x="0" y="175"/>
                  <a:pt x="4" y="166"/>
                </a:cubicBezTo>
                <a:cubicBezTo>
                  <a:pt x="8" y="157"/>
                  <a:pt x="59" y="160"/>
                  <a:pt x="62" y="140"/>
                </a:cubicBezTo>
                <a:close/>
              </a:path>
            </a:pathLst>
          </a:custGeom>
          <a:gradFill rotWithShape="1">
            <a:gsLst>
              <a:gs pos="0">
                <a:srgbClr val="2F1800"/>
              </a:gs>
              <a:gs pos="50000">
                <a:srgbClr val="663300"/>
              </a:gs>
              <a:gs pos="100000">
                <a:srgbClr val="2F1800"/>
              </a:gs>
            </a:gsLst>
            <a:lin ang="5400000" scaled="1"/>
          </a:gradFill>
          <a:ln w="9525">
            <a:noFill/>
            <a:round/>
            <a:headEnd/>
            <a:tailEnd/>
          </a:ln>
          <a:effectLst>
            <a:prstShdw prst="shdw17" dist="17961" dir="13500000">
              <a:srgbClr val="3D1F00"/>
            </a:prstShdw>
          </a:effectLst>
        </p:spPr>
        <p:txBody>
          <a:bodyPr/>
          <a:lstStyle/>
          <a:p>
            <a:endParaRPr lang="es-ES">
              <a:solidFill>
                <a:srgbClr val="330066"/>
              </a:solidFill>
            </a:endParaRPr>
          </a:p>
        </p:txBody>
      </p:sp>
      <p:sp>
        <p:nvSpPr>
          <p:cNvPr id="95241" name="Oval 29"/>
          <p:cNvSpPr>
            <a:spLocks noChangeArrowheads="1"/>
          </p:cNvSpPr>
          <p:nvPr/>
        </p:nvSpPr>
        <p:spPr bwMode="auto">
          <a:xfrm rot="12466123">
            <a:off x="2480771" y="2081507"/>
            <a:ext cx="244475" cy="136525"/>
          </a:xfrm>
          <a:prstGeom prst="ellipse">
            <a:avLst/>
          </a:prstGeom>
          <a:gradFill rotWithShape="1">
            <a:gsLst>
              <a:gs pos="0">
                <a:srgbClr val="996633"/>
              </a:gs>
              <a:gs pos="100000">
                <a:srgbClr val="462F17"/>
              </a:gs>
            </a:gsLst>
            <a:path path="shape">
              <a:fillToRect l="50000" t="50000" r="50000" b="50000"/>
            </a:path>
          </a:gradFill>
          <a:ln w="9525">
            <a:noFill/>
            <a:round/>
            <a:headEnd/>
            <a:tailEnd/>
          </a:ln>
          <a:effectLst>
            <a:prstShdw prst="shdw17" dist="17961" dir="13500000">
              <a:srgbClr val="5C3D1F"/>
            </a:prstShdw>
          </a:effectLst>
        </p:spPr>
        <p:txBody>
          <a:bodyPr wrap="none" anchor="ctr"/>
          <a:lstStyle/>
          <a:p>
            <a:endParaRPr lang="es-ES" sz="1600">
              <a:solidFill>
                <a:srgbClr val="330066"/>
              </a:solidFill>
            </a:endParaRPr>
          </a:p>
        </p:txBody>
      </p:sp>
      <p:sp>
        <p:nvSpPr>
          <p:cNvPr id="95242" name="Text Box 136"/>
          <p:cNvSpPr txBox="1">
            <a:spLocks noChangeArrowheads="1"/>
          </p:cNvSpPr>
          <p:nvPr/>
        </p:nvSpPr>
        <p:spPr bwMode="auto">
          <a:xfrm rot="9411">
            <a:off x="1744798" y="1211559"/>
            <a:ext cx="2321469" cy="461665"/>
          </a:xfrm>
          <a:prstGeom prst="rect">
            <a:avLst/>
          </a:prstGeom>
          <a:noFill/>
          <a:ln w="63500">
            <a:noFill/>
            <a:miter lim="800000"/>
            <a:headEnd/>
            <a:tailEnd/>
          </a:ln>
        </p:spPr>
        <p:txBody>
          <a:bodyPr wrap="none" anchor="ctr">
            <a:spAutoFit/>
          </a:bodyPr>
          <a:lstStyle/>
          <a:p>
            <a:pPr algn="ctr" eaLnBrk="0" hangingPunct="0">
              <a:buFont typeface="Arial" pitchFamily="34" charset="0"/>
              <a:buNone/>
            </a:pPr>
            <a:r>
              <a:rPr lang="en-US" sz="2400" b="1" dirty="0" err="1" smtClean="0">
                <a:solidFill>
                  <a:srgbClr val="330066"/>
                </a:solidFill>
                <a:ea typeface="ＭＳ Ｐゴシック" pitchFamily="34" charset="-128"/>
              </a:rPr>
              <a:t>Célula</a:t>
            </a:r>
            <a:r>
              <a:rPr lang="en-US" sz="2400" b="1" dirty="0" smtClean="0">
                <a:solidFill>
                  <a:srgbClr val="330066"/>
                </a:solidFill>
                <a:ea typeface="ＭＳ Ｐゴシック" pitchFamily="34" charset="-128"/>
              </a:rPr>
              <a:t> </a:t>
            </a:r>
            <a:r>
              <a:rPr lang="en-US" sz="2400" b="1" dirty="0" err="1" smtClean="0">
                <a:solidFill>
                  <a:srgbClr val="330066"/>
                </a:solidFill>
                <a:ea typeface="ＭＳ Ｐゴシック" pitchFamily="34" charset="-128"/>
              </a:rPr>
              <a:t>tumoral</a:t>
            </a:r>
            <a:endParaRPr lang="en-US" sz="2400" b="1" dirty="0">
              <a:solidFill>
                <a:srgbClr val="330066"/>
              </a:solidFill>
              <a:ea typeface="ＭＳ Ｐゴシック" pitchFamily="34" charset="-128"/>
            </a:endParaRPr>
          </a:p>
        </p:txBody>
      </p:sp>
      <p:sp>
        <p:nvSpPr>
          <p:cNvPr id="95243" name="Arc 45"/>
          <p:cNvSpPr>
            <a:spLocks/>
          </p:cNvSpPr>
          <p:nvPr/>
        </p:nvSpPr>
        <p:spPr bwMode="auto">
          <a:xfrm rot="8103891" flipV="1">
            <a:off x="1266334" y="2494257"/>
            <a:ext cx="1692275" cy="2000250"/>
          </a:xfrm>
          <a:custGeom>
            <a:avLst/>
            <a:gdLst>
              <a:gd name="T0" fmla="*/ 0 w 24866"/>
              <a:gd name="T1" fmla="*/ 0 h 28258"/>
              <a:gd name="T2" fmla="*/ 0 w 24866"/>
              <a:gd name="T3" fmla="*/ 0 h 28258"/>
              <a:gd name="T4" fmla="*/ 0 w 24866"/>
              <a:gd name="T5" fmla="*/ 0 h 28258"/>
              <a:gd name="T6" fmla="*/ 0 60000 65536"/>
              <a:gd name="T7" fmla="*/ 0 60000 65536"/>
              <a:gd name="T8" fmla="*/ 0 60000 65536"/>
              <a:gd name="T9" fmla="*/ 0 w 24866"/>
              <a:gd name="T10" fmla="*/ 0 h 28258"/>
              <a:gd name="T11" fmla="*/ 24866 w 24866"/>
              <a:gd name="T12" fmla="*/ 28258 h 28258"/>
            </a:gdLst>
            <a:ahLst/>
            <a:cxnLst>
              <a:cxn ang="T6">
                <a:pos x="T0" y="T1"/>
              </a:cxn>
              <a:cxn ang="T7">
                <a:pos x="T2" y="T3"/>
              </a:cxn>
              <a:cxn ang="T8">
                <a:pos x="T4" y="T5"/>
              </a:cxn>
            </a:cxnLst>
            <a:rect l="T9" t="T10" r="T11" b="T12"/>
            <a:pathLst>
              <a:path w="24866" h="28258" fill="none" extrusionOk="0">
                <a:moveTo>
                  <a:pt x="0" y="248"/>
                </a:moveTo>
                <a:cubicBezTo>
                  <a:pt x="1080" y="83"/>
                  <a:pt x="2172" y="-1"/>
                  <a:pt x="3266" y="0"/>
                </a:cubicBezTo>
                <a:cubicBezTo>
                  <a:pt x="15195" y="0"/>
                  <a:pt x="24866" y="9670"/>
                  <a:pt x="24866" y="21600"/>
                </a:cubicBezTo>
                <a:cubicBezTo>
                  <a:pt x="24866" y="23860"/>
                  <a:pt x="24511" y="26107"/>
                  <a:pt x="23814" y="28258"/>
                </a:cubicBezTo>
              </a:path>
              <a:path w="24866" h="28258" stroke="0" extrusionOk="0">
                <a:moveTo>
                  <a:pt x="0" y="248"/>
                </a:moveTo>
                <a:cubicBezTo>
                  <a:pt x="1080" y="83"/>
                  <a:pt x="2172" y="-1"/>
                  <a:pt x="3266" y="0"/>
                </a:cubicBezTo>
                <a:cubicBezTo>
                  <a:pt x="15195" y="0"/>
                  <a:pt x="24866" y="9670"/>
                  <a:pt x="24866" y="21600"/>
                </a:cubicBezTo>
                <a:cubicBezTo>
                  <a:pt x="24866" y="23860"/>
                  <a:pt x="24511" y="26107"/>
                  <a:pt x="23814" y="28258"/>
                </a:cubicBezTo>
                <a:lnTo>
                  <a:pt x="3266" y="21600"/>
                </a:lnTo>
                <a:close/>
              </a:path>
            </a:pathLst>
          </a:custGeom>
          <a:noFill/>
          <a:ln w="28575">
            <a:solidFill>
              <a:schemeClr val="tx1"/>
            </a:solidFill>
            <a:round/>
            <a:headEnd/>
            <a:tailEnd type="triangle" w="med" len="med"/>
          </a:ln>
        </p:spPr>
        <p:txBody>
          <a:bodyPr wrap="none" anchor="ctr"/>
          <a:lstStyle/>
          <a:p>
            <a:endParaRPr lang="es-ES">
              <a:solidFill>
                <a:srgbClr val="330066"/>
              </a:solidFill>
            </a:endParaRPr>
          </a:p>
        </p:txBody>
      </p:sp>
      <p:sp>
        <p:nvSpPr>
          <p:cNvPr id="95244" name="Text Box 77"/>
          <p:cNvSpPr txBox="1">
            <a:spLocks noChangeArrowheads="1"/>
          </p:cNvSpPr>
          <p:nvPr/>
        </p:nvSpPr>
        <p:spPr bwMode="auto">
          <a:xfrm>
            <a:off x="802784" y="2181520"/>
            <a:ext cx="792162" cy="1828193"/>
          </a:xfrm>
          <a:prstGeom prst="rect">
            <a:avLst/>
          </a:prstGeom>
          <a:noFill/>
          <a:ln w="28575">
            <a:noFill/>
            <a:miter lim="800000"/>
            <a:headEnd type="none" w="sm" len="sm"/>
            <a:tailEnd type="none" w="sm" len="sm"/>
          </a:ln>
        </p:spPr>
        <p:txBody>
          <a:bodyPr>
            <a:spAutoFit/>
          </a:bodyPr>
          <a:lstStyle/>
          <a:p>
            <a:pPr eaLnBrk="0" hangingPunct="0">
              <a:spcBef>
                <a:spcPct val="50000"/>
              </a:spcBef>
              <a:buFont typeface="Arial" pitchFamily="34" charset="0"/>
              <a:buNone/>
            </a:pPr>
            <a:endParaRPr lang="en-US" sz="1200">
              <a:solidFill>
                <a:srgbClr val="330066"/>
              </a:solidFill>
              <a:ea typeface="ＭＳ Ｐゴシック" pitchFamily="34" charset="-128"/>
            </a:endParaRPr>
          </a:p>
          <a:p>
            <a:pPr eaLnBrk="0" hangingPunct="0">
              <a:spcBef>
                <a:spcPct val="50000"/>
              </a:spcBef>
              <a:buFont typeface="Arial" pitchFamily="34" charset="0"/>
              <a:buNone/>
            </a:pPr>
            <a:r>
              <a:rPr lang="en-US" sz="1200">
                <a:solidFill>
                  <a:srgbClr val="330066"/>
                </a:solidFill>
                <a:ea typeface="ＭＳ Ｐゴシック" pitchFamily="34" charset="-128"/>
              </a:rPr>
              <a:t>IL-6</a:t>
            </a:r>
          </a:p>
          <a:p>
            <a:pPr eaLnBrk="0" hangingPunct="0">
              <a:lnSpc>
                <a:spcPct val="135000"/>
              </a:lnSpc>
              <a:buFont typeface="Arial" pitchFamily="34" charset="0"/>
              <a:buNone/>
            </a:pPr>
            <a:r>
              <a:rPr lang="en-US" sz="1200">
                <a:solidFill>
                  <a:srgbClr val="330066"/>
                </a:solidFill>
                <a:ea typeface="ＭＳ Ｐゴシック" pitchFamily="34" charset="-128"/>
              </a:rPr>
              <a:t>IL-8 PGE</a:t>
            </a:r>
            <a:r>
              <a:rPr lang="en-US" sz="1200" baseline="-25000">
                <a:solidFill>
                  <a:srgbClr val="330066"/>
                </a:solidFill>
                <a:ea typeface="ＭＳ Ｐゴシック" pitchFamily="34" charset="-128"/>
              </a:rPr>
              <a:t>2</a:t>
            </a:r>
            <a:r>
              <a:rPr lang="en-US" sz="1200">
                <a:solidFill>
                  <a:srgbClr val="330066"/>
                </a:solidFill>
                <a:ea typeface="ＭＳ Ｐゴシック" pitchFamily="34" charset="-128"/>
              </a:rPr>
              <a:t> TNF-</a:t>
            </a:r>
            <a:r>
              <a:rPr lang="en-US" sz="1200">
                <a:solidFill>
                  <a:srgbClr val="330066"/>
                </a:solidFill>
                <a:latin typeface="Symbol" pitchFamily="18" charset="2"/>
                <a:ea typeface="ＭＳ Ｐゴシック" pitchFamily="34" charset="-128"/>
                <a:sym typeface="Symbol" pitchFamily="18" charset="2"/>
              </a:rPr>
              <a:t></a:t>
            </a:r>
            <a:r>
              <a:rPr lang="en-US" sz="1200">
                <a:solidFill>
                  <a:srgbClr val="330066"/>
                </a:solidFill>
                <a:ea typeface="ＭＳ Ｐゴシック" pitchFamily="34" charset="-128"/>
              </a:rPr>
              <a:t> CSF-1</a:t>
            </a:r>
          </a:p>
          <a:p>
            <a:pPr eaLnBrk="0" hangingPunct="0">
              <a:spcBef>
                <a:spcPct val="50000"/>
              </a:spcBef>
              <a:buFont typeface="Arial" pitchFamily="34" charset="0"/>
              <a:buNone/>
            </a:pPr>
            <a:endParaRPr lang="en-US" sz="1200">
              <a:solidFill>
                <a:srgbClr val="330066"/>
              </a:solidFill>
              <a:ea typeface="ＭＳ Ｐゴシック" pitchFamily="34" charset="-128"/>
            </a:endParaRPr>
          </a:p>
        </p:txBody>
      </p:sp>
      <p:sp>
        <p:nvSpPr>
          <p:cNvPr id="95245" name="Arc 48"/>
          <p:cNvSpPr>
            <a:spLocks/>
          </p:cNvSpPr>
          <p:nvPr/>
        </p:nvSpPr>
        <p:spPr bwMode="auto">
          <a:xfrm rot="14843336" flipV="1">
            <a:off x="2261697" y="2549819"/>
            <a:ext cx="2366962" cy="2125663"/>
          </a:xfrm>
          <a:custGeom>
            <a:avLst/>
            <a:gdLst>
              <a:gd name="T0" fmla="*/ 0 w 29451"/>
              <a:gd name="T1" fmla="*/ 0 h 21600"/>
              <a:gd name="T2" fmla="*/ 0 w 29451"/>
              <a:gd name="T3" fmla="*/ 0 h 21600"/>
              <a:gd name="T4" fmla="*/ 0 w 29451"/>
              <a:gd name="T5" fmla="*/ 0 h 21600"/>
              <a:gd name="T6" fmla="*/ 0 60000 65536"/>
              <a:gd name="T7" fmla="*/ 0 60000 65536"/>
              <a:gd name="T8" fmla="*/ 0 60000 65536"/>
              <a:gd name="T9" fmla="*/ 0 w 29451"/>
              <a:gd name="T10" fmla="*/ 0 h 21600"/>
              <a:gd name="T11" fmla="*/ 29451 w 29451"/>
              <a:gd name="T12" fmla="*/ 21600 h 21600"/>
            </a:gdLst>
            <a:ahLst/>
            <a:cxnLst>
              <a:cxn ang="T6">
                <a:pos x="T0" y="T1"/>
              </a:cxn>
              <a:cxn ang="T7">
                <a:pos x="T2" y="T3"/>
              </a:cxn>
              <a:cxn ang="T8">
                <a:pos x="T4" y="T5"/>
              </a:cxn>
            </a:cxnLst>
            <a:rect l="T9" t="T10" r="T11" b="T12"/>
            <a:pathLst>
              <a:path w="29451" h="21600" fill="none" extrusionOk="0">
                <a:moveTo>
                  <a:pt x="-1" y="13485"/>
                </a:moveTo>
                <a:cubicBezTo>
                  <a:pt x="3304" y="5334"/>
                  <a:pt x="11221" y="-1"/>
                  <a:pt x="20018" y="0"/>
                </a:cubicBezTo>
                <a:cubicBezTo>
                  <a:pt x="23285" y="0"/>
                  <a:pt x="26511" y="741"/>
                  <a:pt x="29451" y="2168"/>
                </a:cubicBezTo>
              </a:path>
              <a:path w="29451" h="21600" stroke="0" extrusionOk="0">
                <a:moveTo>
                  <a:pt x="-1" y="13485"/>
                </a:moveTo>
                <a:cubicBezTo>
                  <a:pt x="3304" y="5334"/>
                  <a:pt x="11221" y="-1"/>
                  <a:pt x="20018" y="0"/>
                </a:cubicBezTo>
                <a:cubicBezTo>
                  <a:pt x="23285" y="0"/>
                  <a:pt x="26511" y="741"/>
                  <a:pt x="29451" y="2168"/>
                </a:cubicBezTo>
                <a:lnTo>
                  <a:pt x="20018" y="21600"/>
                </a:lnTo>
                <a:close/>
              </a:path>
            </a:pathLst>
          </a:custGeom>
          <a:noFill/>
          <a:ln w="28575">
            <a:solidFill>
              <a:schemeClr val="tx1"/>
            </a:solidFill>
            <a:round/>
            <a:headEnd/>
            <a:tailEnd type="triangle" w="med" len="med"/>
          </a:ln>
        </p:spPr>
        <p:txBody>
          <a:bodyPr wrap="none" anchor="ctr"/>
          <a:lstStyle/>
          <a:p>
            <a:endParaRPr lang="es-ES">
              <a:solidFill>
                <a:srgbClr val="330066"/>
              </a:solidFill>
            </a:endParaRPr>
          </a:p>
        </p:txBody>
      </p:sp>
      <p:sp>
        <p:nvSpPr>
          <p:cNvPr id="95246" name="Text Box 109"/>
          <p:cNvSpPr txBox="1">
            <a:spLocks noChangeArrowheads="1"/>
          </p:cNvSpPr>
          <p:nvPr/>
        </p:nvSpPr>
        <p:spPr bwMode="auto">
          <a:xfrm>
            <a:off x="4252421" y="2745082"/>
            <a:ext cx="898525" cy="1384995"/>
          </a:xfrm>
          <a:prstGeom prst="rect">
            <a:avLst/>
          </a:prstGeom>
          <a:noFill/>
          <a:ln w="28575">
            <a:noFill/>
            <a:miter lim="800000"/>
            <a:headEnd type="none" w="sm" len="sm"/>
            <a:tailEnd type="none" w="sm" len="sm"/>
          </a:ln>
        </p:spPr>
        <p:txBody>
          <a:bodyPr>
            <a:spAutoFit/>
          </a:bodyPr>
          <a:lstStyle/>
          <a:p>
            <a:pPr algn="ctr" eaLnBrk="0" hangingPunct="0">
              <a:spcBef>
                <a:spcPct val="50000"/>
              </a:spcBef>
              <a:buFont typeface="Arial" pitchFamily="34" charset="0"/>
              <a:buNone/>
            </a:pPr>
            <a:r>
              <a:rPr lang="en-US" sz="1200">
                <a:solidFill>
                  <a:srgbClr val="330066"/>
                </a:solidFill>
                <a:ea typeface="ＭＳ Ｐゴシック" pitchFamily="34" charset="-128"/>
              </a:rPr>
              <a:t>BMP</a:t>
            </a:r>
          </a:p>
          <a:p>
            <a:pPr algn="ctr" eaLnBrk="0" hangingPunct="0">
              <a:spcBef>
                <a:spcPct val="50000"/>
              </a:spcBef>
              <a:buFont typeface="Arial" pitchFamily="34" charset="0"/>
              <a:buNone/>
            </a:pPr>
            <a:r>
              <a:rPr lang="en-US" sz="1200">
                <a:solidFill>
                  <a:srgbClr val="330066"/>
                </a:solidFill>
                <a:ea typeface="ＭＳ Ｐゴシック" pitchFamily="34" charset="-128"/>
              </a:rPr>
              <a:t>PDGF</a:t>
            </a:r>
          </a:p>
          <a:p>
            <a:pPr algn="ctr" eaLnBrk="0" hangingPunct="0">
              <a:spcBef>
                <a:spcPct val="50000"/>
              </a:spcBef>
              <a:buFont typeface="Arial" pitchFamily="34" charset="0"/>
              <a:buNone/>
            </a:pPr>
            <a:r>
              <a:rPr lang="en-US" sz="1200">
                <a:solidFill>
                  <a:srgbClr val="330066"/>
                </a:solidFill>
                <a:ea typeface="ＭＳ Ｐゴシック" pitchFamily="34" charset="-128"/>
              </a:rPr>
              <a:t>FGFs</a:t>
            </a:r>
          </a:p>
          <a:p>
            <a:pPr algn="ctr" eaLnBrk="0" hangingPunct="0">
              <a:spcBef>
                <a:spcPct val="50000"/>
              </a:spcBef>
              <a:buFont typeface="Arial" pitchFamily="34" charset="0"/>
              <a:buNone/>
            </a:pPr>
            <a:r>
              <a:rPr lang="en-US" sz="1200">
                <a:solidFill>
                  <a:srgbClr val="330066"/>
                </a:solidFill>
                <a:ea typeface="ＭＳ Ｐゴシック" pitchFamily="34" charset="-128"/>
              </a:rPr>
              <a:t>IGFs</a:t>
            </a:r>
          </a:p>
          <a:p>
            <a:pPr algn="ctr" eaLnBrk="0" hangingPunct="0">
              <a:spcBef>
                <a:spcPct val="50000"/>
              </a:spcBef>
              <a:buFont typeface="Arial" pitchFamily="34" charset="0"/>
              <a:buNone/>
            </a:pPr>
            <a:r>
              <a:rPr lang="en-US" sz="1200">
                <a:solidFill>
                  <a:srgbClr val="330066"/>
                </a:solidFill>
                <a:ea typeface="ＭＳ Ｐゴシック" pitchFamily="34" charset="-128"/>
              </a:rPr>
              <a:t>TGF-</a:t>
            </a:r>
            <a:r>
              <a:rPr lang="el-GR" sz="1200">
                <a:solidFill>
                  <a:srgbClr val="330066"/>
                </a:solidFill>
                <a:latin typeface="Lucida Grande"/>
                <a:cs typeface="Arial" pitchFamily="34" charset="0"/>
              </a:rPr>
              <a:t>β</a:t>
            </a:r>
            <a:endParaRPr lang="el-GR" sz="1200">
              <a:solidFill>
                <a:srgbClr val="330066"/>
              </a:solidFill>
              <a:cs typeface="Arial" pitchFamily="34" charset="0"/>
            </a:endParaRPr>
          </a:p>
        </p:txBody>
      </p:sp>
      <p:sp>
        <p:nvSpPr>
          <p:cNvPr id="95247" name="Freeform 62"/>
          <p:cNvSpPr>
            <a:spLocks/>
          </p:cNvSpPr>
          <p:nvPr/>
        </p:nvSpPr>
        <p:spPr bwMode="auto">
          <a:xfrm>
            <a:off x="2345834" y="5361282"/>
            <a:ext cx="822325" cy="182563"/>
          </a:xfrm>
          <a:custGeom>
            <a:avLst/>
            <a:gdLst>
              <a:gd name="T0" fmla="*/ 0 w 979"/>
              <a:gd name="T1" fmla="*/ 0 h 328"/>
              <a:gd name="T2" fmla="*/ 2147483647 w 979"/>
              <a:gd name="T3" fmla="*/ 0 h 328"/>
              <a:gd name="T4" fmla="*/ 2147483647 w 979"/>
              <a:gd name="T5" fmla="*/ 0 h 328"/>
              <a:gd name="T6" fmla="*/ 2147483647 w 979"/>
              <a:gd name="T7" fmla="*/ 0 h 328"/>
              <a:gd name="T8" fmla="*/ 2147483647 w 979"/>
              <a:gd name="T9" fmla="*/ 0 h 328"/>
              <a:gd name="T10" fmla="*/ 2147483647 w 979"/>
              <a:gd name="T11" fmla="*/ 0 h 328"/>
              <a:gd name="T12" fmla="*/ 2147483647 w 979"/>
              <a:gd name="T13" fmla="*/ 0 h 328"/>
              <a:gd name="T14" fmla="*/ 2147483647 w 979"/>
              <a:gd name="T15" fmla="*/ 0 h 328"/>
              <a:gd name="T16" fmla="*/ 2147483647 w 979"/>
              <a:gd name="T17" fmla="*/ 0 h 328"/>
              <a:gd name="T18" fmla="*/ 2147483647 w 979"/>
              <a:gd name="T19" fmla="*/ 0 h 328"/>
              <a:gd name="T20" fmla="*/ 2147483647 w 979"/>
              <a:gd name="T21" fmla="*/ 0 h 328"/>
              <a:gd name="T22" fmla="*/ 2147483647 w 979"/>
              <a:gd name="T23" fmla="*/ 0 h 328"/>
              <a:gd name="T24" fmla="*/ 2147483647 w 979"/>
              <a:gd name="T25" fmla="*/ 0 h 328"/>
              <a:gd name="T26" fmla="*/ 2147483647 w 979"/>
              <a:gd name="T27" fmla="*/ 0 h 328"/>
              <a:gd name="T28" fmla="*/ 2147483647 w 979"/>
              <a:gd name="T29" fmla="*/ 0 h 328"/>
              <a:gd name="T30" fmla="*/ 2147483647 w 979"/>
              <a:gd name="T31" fmla="*/ 0 h 328"/>
              <a:gd name="T32" fmla="*/ 2147483647 w 979"/>
              <a:gd name="T33" fmla="*/ 0 h 3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79"/>
              <a:gd name="T52" fmla="*/ 0 h 328"/>
              <a:gd name="T53" fmla="*/ 979 w 979"/>
              <a:gd name="T54" fmla="*/ 328 h 3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79" h="328">
                <a:moveTo>
                  <a:pt x="0" y="0"/>
                </a:moveTo>
                <a:cubicBezTo>
                  <a:pt x="36" y="130"/>
                  <a:pt x="72" y="261"/>
                  <a:pt x="96" y="275"/>
                </a:cubicBezTo>
                <a:cubicBezTo>
                  <a:pt x="120" y="289"/>
                  <a:pt x="128" y="94"/>
                  <a:pt x="147" y="83"/>
                </a:cubicBezTo>
                <a:cubicBezTo>
                  <a:pt x="166" y="72"/>
                  <a:pt x="195" y="175"/>
                  <a:pt x="211" y="211"/>
                </a:cubicBezTo>
                <a:cubicBezTo>
                  <a:pt x="227" y="247"/>
                  <a:pt x="230" y="328"/>
                  <a:pt x="243" y="301"/>
                </a:cubicBezTo>
                <a:cubicBezTo>
                  <a:pt x="256" y="274"/>
                  <a:pt x="271" y="65"/>
                  <a:pt x="288" y="51"/>
                </a:cubicBezTo>
                <a:cubicBezTo>
                  <a:pt x="305" y="37"/>
                  <a:pt x="317" y="215"/>
                  <a:pt x="346" y="218"/>
                </a:cubicBezTo>
                <a:cubicBezTo>
                  <a:pt x="375" y="221"/>
                  <a:pt x="432" y="75"/>
                  <a:pt x="461" y="70"/>
                </a:cubicBezTo>
                <a:cubicBezTo>
                  <a:pt x="490" y="65"/>
                  <a:pt x="503" y="148"/>
                  <a:pt x="518" y="186"/>
                </a:cubicBezTo>
                <a:cubicBezTo>
                  <a:pt x="533" y="224"/>
                  <a:pt x="539" y="323"/>
                  <a:pt x="550" y="301"/>
                </a:cubicBezTo>
                <a:cubicBezTo>
                  <a:pt x="561" y="279"/>
                  <a:pt x="566" y="62"/>
                  <a:pt x="582" y="51"/>
                </a:cubicBezTo>
                <a:cubicBezTo>
                  <a:pt x="598" y="40"/>
                  <a:pt x="624" y="230"/>
                  <a:pt x="646" y="237"/>
                </a:cubicBezTo>
                <a:cubicBezTo>
                  <a:pt x="668" y="244"/>
                  <a:pt x="687" y="92"/>
                  <a:pt x="717" y="96"/>
                </a:cubicBezTo>
                <a:cubicBezTo>
                  <a:pt x="747" y="100"/>
                  <a:pt x="802" y="260"/>
                  <a:pt x="826" y="262"/>
                </a:cubicBezTo>
                <a:cubicBezTo>
                  <a:pt x="850" y="264"/>
                  <a:pt x="841" y="111"/>
                  <a:pt x="864" y="109"/>
                </a:cubicBezTo>
                <a:cubicBezTo>
                  <a:pt x="887" y="107"/>
                  <a:pt x="953" y="267"/>
                  <a:pt x="966" y="250"/>
                </a:cubicBezTo>
                <a:cubicBezTo>
                  <a:pt x="979" y="233"/>
                  <a:pt x="944" y="47"/>
                  <a:pt x="941" y="6"/>
                </a:cubicBezTo>
              </a:path>
            </a:pathLst>
          </a:custGeom>
          <a:solidFill>
            <a:schemeClr val="bg1"/>
          </a:solidFill>
          <a:ln w="9525">
            <a:noFill/>
            <a:round/>
            <a:headEnd/>
            <a:tailEnd/>
          </a:ln>
        </p:spPr>
        <p:txBody>
          <a:bodyPr/>
          <a:lstStyle/>
          <a:p>
            <a:endParaRPr lang="es-ES">
              <a:solidFill>
                <a:srgbClr val="330066"/>
              </a:solidFill>
            </a:endParaRPr>
          </a:p>
        </p:txBody>
      </p:sp>
      <p:sp>
        <p:nvSpPr>
          <p:cNvPr id="95248" name="AutoShape 63"/>
          <p:cNvSpPr>
            <a:spLocks noChangeArrowheads="1"/>
          </p:cNvSpPr>
          <p:nvPr/>
        </p:nvSpPr>
        <p:spPr bwMode="auto">
          <a:xfrm>
            <a:off x="2355359" y="5269207"/>
            <a:ext cx="474662" cy="111125"/>
          </a:xfrm>
          <a:prstGeom prst="roundRect">
            <a:avLst>
              <a:gd name="adj" fmla="val 16667"/>
            </a:avLst>
          </a:prstGeom>
          <a:solidFill>
            <a:schemeClr val="bg1"/>
          </a:solidFill>
          <a:ln w="9525" algn="ctr">
            <a:noFill/>
            <a:round/>
            <a:headEnd/>
            <a:tailEnd/>
          </a:ln>
        </p:spPr>
        <p:txBody>
          <a:bodyPr wrap="none" lIns="0" tIns="0" rIns="0" bIns="0" anchor="ctr"/>
          <a:lstStyle/>
          <a:p>
            <a:endParaRPr lang="es-ES" sz="1600">
              <a:solidFill>
                <a:srgbClr val="330066"/>
              </a:solidFill>
            </a:endParaRPr>
          </a:p>
        </p:txBody>
      </p:sp>
      <p:sp>
        <p:nvSpPr>
          <p:cNvPr id="95249" name="AutoShape 64"/>
          <p:cNvSpPr>
            <a:spLocks noChangeArrowheads="1"/>
          </p:cNvSpPr>
          <p:nvPr/>
        </p:nvSpPr>
        <p:spPr bwMode="auto">
          <a:xfrm>
            <a:off x="2812559" y="5261270"/>
            <a:ext cx="330200" cy="122237"/>
          </a:xfrm>
          <a:prstGeom prst="roundRect">
            <a:avLst>
              <a:gd name="adj" fmla="val 16667"/>
            </a:avLst>
          </a:prstGeom>
          <a:solidFill>
            <a:schemeClr val="bg1"/>
          </a:solidFill>
          <a:ln w="9525" algn="ctr">
            <a:noFill/>
            <a:round/>
            <a:headEnd/>
            <a:tailEnd/>
          </a:ln>
        </p:spPr>
        <p:txBody>
          <a:bodyPr wrap="none" lIns="0" tIns="0" rIns="0" bIns="0" anchor="ctr"/>
          <a:lstStyle/>
          <a:p>
            <a:endParaRPr lang="es-ES" sz="1600">
              <a:solidFill>
                <a:srgbClr val="330066"/>
              </a:solidFill>
            </a:endParaRPr>
          </a:p>
        </p:txBody>
      </p:sp>
      <p:sp>
        <p:nvSpPr>
          <p:cNvPr id="95250" name="Freeform 48"/>
          <p:cNvSpPr>
            <a:spLocks/>
          </p:cNvSpPr>
          <p:nvPr/>
        </p:nvSpPr>
        <p:spPr bwMode="auto">
          <a:xfrm rot="34874">
            <a:off x="2283921" y="4781845"/>
            <a:ext cx="952500" cy="509587"/>
          </a:xfrm>
          <a:custGeom>
            <a:avLst/>
            <a:gdLst>
              <a:gd name="T0" fmla="*/ 0 w 2056"/>
              <a:gd name="T1" fmla="*/ 0 h 816"/>
              <a:gd name="T2" fmla="*/ 0 w 2056"/>
              <a:gd name="T3" fmla="*/ 0 h 816"/>
              <a:gd name="T4" fmla="*/ 0 w 2056"/>
              <a:gd name="T5" fmla="*/ 0 h 816"/>
              <a:gd name="T6" fmla="*/ 0 w 2056"/>
              <a:gd name="T7" fmla="*/ 0 h 816"/>
              <a:gd name="T8" fmla="*/ 0 w 2056"/>
              <a:gd name="T9" fmla="*/ 0 h 816"/>
              <a:gd name="T10" fmla="*/ 0 w 2056"/>
              <a:gd name="T11" fmla="*/ 0 h 816"/>
              <a:gd name="T12" fmla="*/ 0 w 2056"/>
              <a:gd name="T13" fmla="*/ 0 h 816"/>
              <a:gd name="T14" fmla="*/ 0 w 2056"/>
              <a:gd name="T15" fmla="*/ 0 h 816"/>
              <a:gd name="T16" fmla="*/ 0 w 2056"/>
              <a:gd name="T17" fmla="*/ 0 h 8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56"/>
              <a:gd name="T28" fmla="*/ 0 h 816"/>
              <a:gd name="T29" fmla="*/ 2056 w 2056"/>
              <a:gd name="T30" fmla="*/ 816 h 8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56" h="816">
                <a:moveTo>
                  <a:pt x="0" y="816"/>
                </a:moveTo>
                <a:cubicBezTo>
                  <a:pt x="12" y="704"/>
                  <a:pt x="24" y="592"/>
                  <a:pt x="96" y="480"/>
                </a:cubicBezTo>
                <a:cubicBezTo>
                  <a:pt x="168" y="368"/>
                  <a:pt x="320" y="216"/>
                  <a:pt x="432" y="144"/>
                </a:cubicBezTo>
                <a:cubicBezTo>
                  <a:pt x="544" y="72"/>
                  <a:pt x="664" y="72"/>
                  <a:pt x="768" y="48"/>
                </a:cubicBezTo>
                <a:cubicBezTo>
                  <a:pt x="872" y="24"/>
                  <a:pt x="952" y="0"/>
                  <a:pt x="1056" y="0"/>
                </a:cubicBezTo>
                <a:cubicBezTo>
                  <a:pt x="1160" y="0"/>
                  <a:pt x="1272" y="8"/>
                  <a:pt x="1392" y="48"/>
                </a:cubicBezTo>
                <a:cubicBezTo>
                  <a:pt x="1512" y="88"/>
                  <a:pt x="1672" y="160"/>
                  <a:pt x="1776" y="240"/>
                </a:cubicBezTo>
                <a:cubicBezTo>
                  <a:pt x="1880" y="320"/>
                  <a:pt x="1976" y="432"/>
                  <a:pt x="2016" y="528"/>
                </a:cubicBezTo>
                <a:cubicBezTo>
                  <a:pt x="2056" y="624"/>
                  <a:pt x="2036" y="720"/>
                  <a:pt x="2016" y="816"/>
                </a:cubicBezTo>
              </a:path>
            </a:pathLst>
          </a:custGeom>
          <a:solidFill>
            <a:srgbClr val="996633"/>
          </a:solidFill>
          <a:ln w="9525">
            <a:noFill/>
            <a:round/>
            <a:headEnd/>
            <a:tailEnd/>
          </a:ln>
        </p:spPr>
        <p:txBody>
          <a:bodyPr wrap="none" anchor="ctr"/>
          <a:lstStyle/>
          <a:p>
            <a:endParaRPr lang="es-ES">
              <a:solidFill>
                <a:srgbClr val="330066"/>
              </a:solidFill>
            </a:endParaRPr>
          </a:p>
        </p:txBody>
      </p:sp>
      <p:sp>
        <p:nvSpPr>
          <p:cNvPr id="310339" name="Freeform 47"/>
          <p:cNvSpPr>
            <a:spLocks/>
          </p:cNvSpPr>
          <p:nvPr/>
        </p:nvSpPr>
        <p:spPr bwMode="auto">
          <a:xfrm rot="34874">
            <a:off x="2290271" y="5266032"/>
            <a:ext cx="917575" cy="115888"/>
          </a:xfrm>
          <a:custGeom>
            <a:avLst/>
            <a:gdLst>
              <a:gd name="T0" fmla="*/ 0 w 1968"/>
              <a:gd name="T1" fmla="*/ 40 h 312"/>
              <a:gd name="T2" fmla="*/ 48 w 1968"/>
              <a:gd name="T3" fmla="*/ 232 h 312"/>
              <a:gd name="T4" fmla="*/ 96 w 1968"/>
              <a:gd name="T5" fmla="*/ 232 h 312"/>
              <a:gd name="T6" fmla="*/ 144 w 1968"/>
              <a:gd name="T7" fmla="*/ 40 h 312"/>
              <a:gd name="T8" fmla="*/ 192 w 1968"/>
              <a:gd name="T9" fmla="*/ 40 h 312"/>
              <a:gd name="T10" fmla="*/ 240 w 1968"/>
              <a:gd name="T11" fmla="*/ 232 h 312"/>
              <a:gd name="T12" fmla="*/ 288 w 1968"/>
              <a:gd name="T13" fmla="*/ 232 h 312"/>
              <a:gd name="T14" fmla="*/ 336 w 1968"/>
              <a:gd name="T15" fmla="*/ 40 h 312"/>
              <a:gd name="T16" fmla="*/ 432 w 1968"/>
              <a:gd name="T17" fmla="*/ 40 h 312"/>
              <a:gd name="T18" fmla="*/ 480 w 1968"/>
              <a:gd name="T19" fmla="*/ 232 h 312"/>
              <a:gd name="T20" fmla="*/ 528 w 1968"/>
              <a:gd name="T21" fmla="*/ 232 h 312"/>
              <a:gd name="T22" fmla="*/ 576 w 1968"/>
              <a:gd name="T23" fmla="*/ 40 h 312"/>
              <a:gd name="T24" fmla="*/ 672 w 1968"/>
              <a:gd name="T25" fmla="*/ 40 h 312"/>
              <a:gd name="T26" fmla="*/ 720 w 1968"/>
              <a:gd name="T27" fmla="*/ 232 h 312"/>
              <a:gd name="T28" fmla="*/ 768 w 1968"/>
              <a:gd name="T29" fmla="*/ 232 h 312"/>
              <a:gd name="T30" fmla="*/ 816 w 1968"/>
              <a:gd name="T31" fmla="*/ 40 h 312"/>
              <a:gd name="T32" fmla="*/ 864 w 1968"/>
              <a:gd name="T33" fmla="*/ 40 h 312"/>
              <a:gd name="T34" fmla="*/ 912 w 1968"/>
              <a:gd name="T35" fmla="*/ 232 h 312"/>
              <a:gd name="T36" fmla="*/ 960 w 1968"/>
              <a:gd name="T37" fmla="*/ 232 h 312"/>
              <a:gd name="T38" fmla="*/ 1008 w 1968"/>
              <a:gd name="T39" fmla="*/ 40 h 312"/>
              <a:gd name="T40" fmla="*/ 1056 w 1968"/>
              <a:gd name="T41" fmla="*/ 40 h 312"/>
              <a:gd name="T42" fmla="*/ 1104 w 1968"/>
              <a:gd name="T43" fmla="*/ 232 h 312"/>
              <a:gd name="T44" fmla="*/ 1152 w 1968"/>
              <a:gd name="T45" fmla="*/ 232 h 312"/>
              <a:gd name="T46" fmla="*/ 1200 w 1968"/>
              <a:gd name="T47" fmla="*/ 40 h 312"/>
              <a:gd name="T48" fmla="*/ 1248 w 1968"/>
              <a:gd name="T49" fmla="*/ 40 h 312"/>
              <a:gd name="T50" fmla="*/ 1296 w 1968"/>
              <a:gd name="T51" fmla="*/ 232 h 312"/>
              <a:gd name="T52" fmla="*/ 1392 w 1968"/>
              <a:gd name="T53" fmla="*/ 40 h 312"/>
              <a:gd name="T54" fmla="*/ 1440 w 1968"/>
              <a:gd name="T55" fmla="*/ 40 h 312"/>
              <a:gd name="T56" fmla="*/ 1488 w 1968"/>
              <a:gd name="T57" fmla="*/ 232 h 312"/>
              <a:gd name="T58" fmla="*/ 1536 w 1968"/>
              <a:gd name="T59" fmla="*/ 232 h 312"/>
              <a:gd name="T60" fmla="*/ 1584 w 1968"/>
              <a:gd name="T61" fmla="*/ 40 h 312"/>
              <a:gd name="T62" fmla="*/ 1632 w 1968"/>
              <a:gd name="T63" fmla="*/ 40 h 312"/>
              <a:gd name="T64" fmla="*/ 1680 w 1968"/>
              <a:gd name="T65" fmla="*/ 280 h 312"/>
              <a:gd name="T66" fmla="*/ 1728 w 1968"/>
              <a:gd name="T67" fmla="*/ 232 h 312"/>
              <a:gd name="T68" fmla="*/ 1776 w 1968"/>
              <a:gd name="T69" fmla="*/ 40 h 312"/>
              <a:gd name="T70" fmla="*/ 1824 w 1968"/>
              <a:gd name="T71" fmla="*/ 40 h 312"/>
              <a:gd name="T72" fmla="*/ 1872 w 1968"/>
              <a:gd name="T73" fmla="*/ 232 h 312"/>
              <a:gd name="T74" fmla="*/ 1920 w 1968"/>
              <a:gd name="T75" fmla="*/ 232 h 312"/>
              <a:gd name="T76" fmla="*/ 1968 w 1968"/>
              <a:gd name="T77" fmla="*/ 40 h 31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968"/>
              <a:gd name="T118" fmla="*/ 0 h 312"/>
              <a:gd name="T119" fmla="*/ 1968 w 1968"/>
              <a:gd name="T120" fmla="*/ 312 h 31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968" h="312">
                <a:moveTo>
                  <a:pt x="0" y="40"/>
                </a:moveTo>
                <a:cubicBezTo>
                  <a:pt x="16" y="120"/>
                  <a:pt x="32" y="200"/>
                  <a:pt x="48" y="232"/>
                </a:cubicBezTo>
                <a:cubicBezTo>
                  <a:pt x="64" y="264"/>
                  <a:pt x="80" y="264"/>
                  <a:pt x="96" y="232"/>
                </a:cubicBezTo>
                <a:cubicBezTo>
                  <a:pt x="112" y="200"/>
                  <a:pt x="128" y="72"/>
                  <a:pt x="144" y="40"/>
                </a:cubicBezTo>
                <a:cubicBezTo>
                  <a:pt x="160" y="8"/>
                  <a:pt x="176" y="8"/>
                  <a:pt x="192" y="40"/>
                </a:cubicBezTo>
                <a:cubicBezTo>
                  <a:pt x="208" y="72"/>
                  <a:pt x="224" y="200"/>
                  <a:pt x="240" y="232"/>
                </a:cubicBezTo>
                <a:cubicBezTo>
                  <a:pt x="256" y="264"/>
                  <a:pt x="272" y="264"/>
                  <a:pt x="288" y="232"/>
                </a:cubicBezTo>
                <a:cubicBezTo>
                  <a:pt x="304" y="200"/>
                  <a:pt x="312" y="72"/>
                  <a:pt x="336" y="40"/>
                </a:cubicBezTo>
                <a:cubicBezTo>
                  <a:pt x="360" y="8"/>
                  <a:pt x="408" y="8"/>
                  <a:pt x="432" y="40"/>
                </a:cubicBezTo>
                <a:cubicBezTo>
                  <a:pt x="456" y="72"/>
                  <a:pt x="464" y="200"/>
                  <a:pt x="480" y="232"/>
                </a:cubicBezTo>
                <a:cubicBezTo>
                  <a:pt x="496" y="264"/>
                  <a:pt x="512" y="264"/>
                  <a:pt x="528" y="232"/>
                </a:cubicBezTo>
                <a:cubicBezTo>
                  <a:pt x="544" y="200"/>
                  <a:pt x="552" y="72"/>
                  <a:pt x="576" y="40"/>
                </a:cubicBezTo>
                <a:cubicBezTo>
                  <a:pt x="600" y="8"/>
                  <a:pt x="648" y="8"/>
                  <a:pt x="672" y="40"/>
                </a:cubicBezTo>
                <a:cubicBezTo>
                  <a:pt x="696" y="72"/>
                  <a:pt x="704" y="200"/>
                  <a:pt x="720" y="232"/>
                </a:cubicBezTo>
                <a:cubicBezTo>
                  <a:pt x="736" y="264"/>
                  <a:pt x="752" y="264"/>
                  <a:pt x="768" y="232"/>
                </a:cubicBezTo>
                <a:cubicBezTo>
                  <a:pt x="784" y="200"/>
                  <a:pt x="800" y="72"/>
                  <a:pt x="816" y="40"/>
                </a:cubicBezTo>
                <a:cubicBezTo>
                  <a:pt x="832" y="8"/>
                  <a:pt x="848" y="8"/>
                  <a:pt x="864" y="40"/>
                </a:cubicBezTo>
                <a:cubicBezTo>
                  <a:pt x="880" y="72"/>
                  <a:pt x="896" y="200"/>
                  <a:pt x="912" y="232"/>
                </a:cubicBezTo>
                <a:cubicBezTo>
                  <a:pt x="928" y="264"/>
                  <a:pt x="944" y="264"/>
                  <a:pt x="960" y="232"/>
                </a:cubicBezTo>
                <a:cubicBezTo>
                  <a:pt x="976" y="200"/>
                  <a:pt x="992" y="72"/>
                  <a:pt x="1008" y="40"/>
                </a:cubicBezTo>
                <a:cubicBezTo>
                  <a:pt x="1024" y="8"/>
                  <a:pt x="1040" y="8"/>
                  <a:pt x="1056" y="40"/>
                </a:cubicBezTo>
                <a:cubicBezTo>
                  <a:pt x="1072" y="72"/>
                  <a:pt x="1088" y="200"/>
                  <a:pt x="1104" y="232"/>
                </a:cubicBezTo>
                <a:cubicBezTo>
                  <a:pt x="1120" y="264"/>
                  <a:pt x="1136" y="264"/>
                  <a:pt x="1152" y="232"/>
                </a:cubicBezTo>
                <a:cubicBezTo>
                  <a:pt x="1168" y="200"/>
                  <a:pt x="1184" y="72"/>
                  <a:pt x="1200" y="40"/>
                </a:cubicBezTo>
                <a:cubicBezTo>
                  <a:pt x="1216" y="8"/>
                  <a:pt x="1232" y="8"/>
                  <a:pt x="1248" y="40"/>
                </a:cubicBezTo>
                <a:cubicBezTo>
                  <a:pt x="1264" y="72"/>
                  <a:pt x="1272" y="232"/>
                  <a:pt x="1296" y="232"/>
                </a:cubicBezTo>
                <a:cubicBezTo>
                  <a:pt x="1320" y="232"/>
                  <a:pt x="1368" y="72"/>
                  <a:pt x="1392" y="40"/>
                </a:cubicBezTo>
                <a:cubicBezTo>
                  <a:pt x="1416" y="8"/>
                  <a:pt x="1424" y="8"/>
                  <a:pt x="1440" y="40"/>
                </a:cubicBezTo>
                <a:cubicBezTo>
                  <a:pt x="1456" y="72"/>
                  <a:pt x="1472" y="200"/>
                  <a:pt x="1488" y="232"/>
                </a:cubicBezTo>
                <a:cubicBezTo>
                  <a:pt x="1504" y="264"/>
                  <a:pt x="1520" y="264"/>
                  <a:pt x="1536" y="232"/>
                </a:cubicBezTo>
                <a:cubicBezTo>
                  <a:pt x="1552" y="200"/>
                  <a:pt x="1568" y="72"/>
                  <a:pt x="1584" y="40"/>
                </a:cubicBezTo>
                <a:cubicBezTo>
                  <a:pt x="1600" y="8"/>
                  <a:pt x="1616" y="0"/>
                  <a:pt x="1632" y="40"/>
                </a:cubicBezTo>
                <a:cubicBezTo>
                  <a:pt x="1648" y="80"/>
                  <a:pt x="1664" y="248"/>
                  <a:pt x="1680" y="280"/>
                </a:cubicBezTo>
                <a:cubicBezTo>
                  <a:pt x="1696" y="312"/>
                  <a:pt x="1712" y="272"/>
                  <a:pt x="1728" y="232"/>
                </a:cubicBezTo>
                <a:cubicBezTo>
                  <a:pt x="1744" y="192"/>
                  <a:pt x="1760" y="72"/>
                  <a:pt x="1776" y="40"/>
                </a:cubicBezTo>
                <a:cubicBezTo>
                  <a:pt x="1792" y="8"/>
                  <a:pt x="1808" y="8"/>
                  <a:pt x="1824" y="40"/>
                </a:cubicBezTo>
                <a:cubicBezTo>
                  <a:pt x="1840" y="72"/>
                  <a:pt x="1856" y="200"/>
                  <a:pt x="1872" y="232"/>
                </a:cubicBezTo>
                <a:cubicBezTo>
                  <a:pt x="1888" y="264"/>
                  <a:pt x="1904" y="264"/>
                  <a:pt x="1920" y="232"/>
                </a:cubicBezTo>
                <a:cubicBezTo>
                  <a:pt x="1936" y="200"/>
                  <a:pt x="1960" y="72"/>
                  <a:pt x="1968" y="40"/>
                </a:cubicBezTo>
              </a:path>
            </a:pathLst>
          </a:custGeom>
          <a:solidFill>
            <a:srgbClr val="FA7D00"/>
          </a:solidFill>
          <a:ln w="19050">
            <a:solidFill>
              <a:srgbClr val="663300"/>
            </a:solidFill>
            <a:round/>
            <a:headEnd/>
            <a:tailEnd/>
          </a:ln>
          <a:effectLst>
            <a:outerShdw dist="12700" algn="ctr" rotWithShape="0">
              <a:srgbClr val="996633"/>
            </a:outerShdw>
          </a:effectLst>
        </p:spPr>
        <p:txBody>
          <a:bodyPr wrap="none" anchor="ctr"/>
          <a:lstStyle/>
          <a:p>
            <a:pPr>
              <a:buFont typeface="Arial" charset="0"/>
              <a:buChar char="•"/>
              <a:defRPr/>
            </a:pPr>
            <a:endParaRPr lang="en-US" sz="1400" dirty="0">
              <a:solidFill>
                <a:srgbClr val="330066"/>
              </a:solidFill>
              <a:latin typeface="Arial" charset="0"/>
              <a:ea typeface="ＭＳ Ｐゴシック" pitchFamily="-96" charset="-128"/>
            </a:endParaRPr>
          </a:p>
        </p:txBody>
      </p:sp>
      <p:sp>
        <p:nvSpPr>
          <p:cNvPr id="95252" name="Freeform 48"/>
          <p:cNvSpPr>
            <a:spLocks/>
          </p:cNvSpPr>
          <p:nvPr/>
        </p:nvSpPr>
        <p:spPr bwMode="auto">
          <a:xfrm rot="34874">
            <a:off x="2283921" y="4810420"/>
            <a:ext cx="935038" cy="477837"/>
          </a:xfrm>
          <a:custGeom>
            <a:avLst/>
            <a:gdLst>
              <a:gd name="T0" fmla="*/ 0 w 2056"/>
              <a:gd name="T1" fmla="*/ 0 h 816"/>
              <a:gd name="T2" fmla="*/ 0 w 2056"/>
              <a:gd name="T3" fmla="*/ 0 h 816"/>
              <a:gd name="T4" fmla="*/ 0 w 2056"/>
              <a:gd name="T5" fmla="*/ 0 h 816"/>
              <a:gd name="T6" fmla="*/ 0 w 2056"/>
              <a:gd name="T7" fmla="*/ 0 h 816"/>
              <a:gd name="T8" fmla="*/ 0 w 2056"/>
              <a:gd name="T9" fmla="*/ 0 h 816"/>
              <a:gd name="T10" fmla="*/ 0 w 2056"/>
              <a:gd name="T11" fmla="*/ 0 h 816"/>
              <a:gd name="T12" fmla="*/ 0 w 2056"/>
              <a:gd name="T13" fmla="*/ 0 h 816"/>
              <a:gd name="T14" fmla="*/ 0 w 2056"/>
              <a:gd name="T15" fmla="*/ 0 h 816"/>
              <a:gd name="T16" fmla="*/ 0 w 2056"/>
              <a:gd name="T17" fmla="*/ 0 h 8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56"/>
              <a:gd name="T28" fmla="*/ 0 h 816"/>
              <a:gd name="T29" fmla="*/ 2056 w 2056"/>
              <a:gd name="T30" fmla="*/ 816 h 8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56" h="816">
                <a:moveTo>
                  <a:pt x="0" y="816"/>
                </a:moveTo>
                <a:cubicBezTo>
                  <a:pt x="12" y="704"/>
                  <a:pt x="24" y="592"/>
                  <a:pt x="96" y="480"/>
                </a:cubicBezTo>
                <a:cubicBezTo>
                  <a:pt x="168" y="368"/>
                  <a:pt x="320" y="216"/>
                  <a:pt x="432" y="144"/>
                </a:cubicBezTo>
                <a:cubicBezTo>
                  <a:pt x="544" y="72"/>
                  <a:pt x="664" y="72"/>
                  <a:pt x="768" y="48"/>
                </a:cubicBezTo>
                <a:cubicBezTo>
                  <a:pt x="872" y="24"/>
                  <a:pt x="952" y="0"/>
                  <a:pt x="1056" y="0"/>
                </a:cubicBezTo>
                <a:cubicBezTo>
                  <a:pt x="1160" y="0"/>
                  <a:pt x="1272" y="8"/>
                  <a:pt x="1392" y="48"/>
                </a:cubicBezTo>
                <a:cubicBezTo>
                  <a:pt x="1512" y="88"/>
                  <a:pt x="1672" y="160"/>
                  <a:pt x="1776" y="240"/>
                </a:cubicBezTo>
                <a:cubicBezTo>
                  <a:pt x="1880" y="320"/>
                  <a:pt x="1976" y="432"/>
                  <a:pt x="2016" y="528"/>
                </a:cubicBezTo>
                <a:cubicBezTo>
                  <a:pt x="2056" y="624"/>
                  <a:pt x="2036" y="720"/>
                  <a:pt x="2016" y="816"/>
                </a:cubicBezTo>
              </a:path>
            </a:pathLst>
          </a:custGeom>
          <a:gradFill rotWithShape="1">
            <a:gsLst>
              <a:gs pos="0">
                <a:srgbClr val="663300"/>
              </a:gs>
              <a:gs pos="100000">
                <a:srgbClr val="FA7D00"/>
              </a:gs>
            </a:gsLst>
            <a:lin ang="5400000" scaled="1"/>
          </a:gradFill>
          <a:ln w="19050">
            <a:solidFill>
              <a:srgbClr val="663300"/>
            </a:solidFill>
            <a:round/>
            <a:headEnd/>
            <a:tailEnd/>
          </a:ln>
        </p:spPr>
        <p:txBody>
          <a:bodyPr wrap="none" anchor="ctr"/>
          <a:lstStyle/>
          <a:p>
            <a:endParaRPr lang="es-ES">
              <a:solidFill>
                <a:srgbClr val="330066"/>
              </a:solidFill>
            </a:endParaRPr>
          </a:p>
        </p:txBody>
      </p:sp>
      <p:sp>
        <p:nvSpPr>
          <p:cNvPr id="95253" name="Oval 49"/>
          <p:cNvSpPr>
            <a:spLocks noChangeArrowheads="1"/>
          </p:cNvSpPr>
          <p:nvPr/>
        </p:nvSpPr>
        <p:spPr bwMode="auto">
          <a:xfrm rot="34874">
            <a:off x="2968134" y="5012032"/>
            <a:ext cx="74612" cy="58738"/>
          </a:xfrm>
          <a:prstGeom prst="ellipse">
            <a:avLst/>
          </a:prstGeom>
          <a:gradFill rotWithShape="1">
            <a:gsLst>
              <a:gs pos="0">
                <a:srgbClr val="FA7D00"/>
              </a:gs>
              <a:gs pos="100000">
                <a:srgbClr val="743A00"/>
              </a:gs>
            </a:gsLst>
            <a:path path="shape">
              <a:fillToRect l="50000" t="50000" r="50000" b="50000"/>
            </a:path>
          </a:gradFill>
          <a:ln w="9525">
            <a:solidFill>
              <a:srgbClr val="663300"/>
            </a:solidFill>
            <a:round/>
            <a:headEnd/>
            <a:tailEnd/>
          </a:ln>
        </p:spPr>
        <p:txBody>
          <a:bodyPr wrap="none" anchor="ctr"/>
          <a:lstStyle/>
          <a:p>
            <a:endParaRPr lang="es-ES" sz="1400">
              <a:solidFill>
                <a:srgbClr val="330066"/>
              </a:solidFill>
              <a:ea typeface="ＭＳ Ｐゴシック" pitchFamily="34" charset="-128"/>
            </a:endParaRPr>
          </a:p>
        </p:txBody>
      </p:sp>
      <p:sp>
        <p:nvSpPr>
          <p:cNvPr id="95254" name="Oval 50"/>
          <p:cNvSpPr>
            <a:spLocks noChangeArrowheads="1"/>
          </p:cNvSpPr>
          <p:nvPr/>
        </p:nvSpPr>
        <p:spPr bwMode="auto">
          <a:xfrm rot="34874">
            <a:off x="2858596" y="5004095"/>
            <a:ext cx="76200" cy="58737"/>
          </a:xfrm>
          <a:prstGeom prst="ellipse">
            <a:avLst/>
          </a:prstGeom>
          <a:gradFill rotWithShape="1">
            <a:gsLst>
              <a:gs pos="0">
                <a:srgbClr val="FA7D00"/>
              </a:gs>
              <a:gs pos="100000">
                <a:srgbClr val="743A00"/>
              </a:gs>
            </a:gsLst>
            <a:path path="shape">
              <a:fillToRect l="50000" t="50000" r="50000" b="50000"/>
            </a:path>
          </a:gradFill>
          <a:ln w="9525">
            <a:solidFill>
              <a:srgbClr val="663300"/>
            </a:solidFill>
            <a:round/>
            <a:headEnd/>
            <a:tailEnd/>
          </a:ln>
        </p:spPr>
        <p:txBody>
          <a:bodyPr wrap="none" anchor="ctr"/>
          <a:lstStyle/>
          <a:p>
            <a:endParaRPr lang="es-ES" sz="1400">
              <a:solidFill>
                <a:srgbClr val="330066"/>
              </a:solidFill>
              <a:ea typeface="ＭＳ Ｐゴシック" pitchFamily="34" charset="-128"/>
            </a:endParaRPr>
          </a:p>
        </p:txBody>
      </p:sp>
      <p:sp>
        <p:nvSpPr>
          <p:cNvPr id="95255" name="Oval 51"/>
          <p:cNvSpPr>
            <a:spLocks noChangeArrowheads="1"/>
          </p:cNvSpPr>
          <p:nvPr/>
        </p:nvSpPr>
        <p:spPr bwMode="auto">
          <a:xfrm rot="34874">
            <a:off x="2368059" y="5077120"/>
            <a:ext cx="77787" cy="58737"/>
          </a:xfrm>
          <a:prstGeom prst="ellipse">
            <a:avLst/>
          </a:prstGeom>
          <a:gradFill rotWithShape="1">
            <a:gsLst>
              <a:gs pos="0">
                <a:srgbClr val="FA7D00"/>
              </a:gs>
              <a:gs pos="100000">
                <a:srgbClr val="743A00"/>
              </a:gs>
            </a:gsLst>
            <a:path path="shape">
              <a:fillToRect l="50000" t="50000" r="50000" b="50000"/>
            </a:path>
          </a:gradFill>
          <a:ln w="9525">
            <a:solidFill>
              <a:srgbClr val="663300"/>
            </a:solidFill>
            <a:round/>
            <a:headEnd/>
            <a:tailEnd/>
          </a:ln>
        </p:spPr>
        <p:txBody>
          <a:bodyPr wrap="none" anchor="ctr"/>
          <a:lstStyle/>
          <a:p>
            <a:endParaRPr lang="es-ES" sz="1400">
              <a:solidFill>
                <a:srgbClr val="330066"/>
              </a:solidFill>
              <a:ea typeface="ＭＳ Ｐゴシック" pitchFamily="34" charset="-128"/>
            </a:endParaRPr>
          </a:p>
        </p:txBody>
      </p:sp>
      <p:sp>
        <p:nvSpPr>
          <p:cNvPr id="95256" name="Oval 52"/>
          <p:cNvSpPr>
            <a:spLocks noChangeArrowheads="1"/>
          </p:cNvSpPr>
          <p:nvPr/>
        </p:nvSpPr>
        <p:spPr bwMode="auto">
          <a:xfrm rot="34874">
            <a:off x="2737946" y="4846932"/>
            <a:ext cx="76200" cy="58738"/>
          </a:xfrm>
          <a:prstGeom prst="ellipse">
            <a:avLst/>
          </a:prstGeom>
          <a:gradFill rotWithShape="1">
            <a:gsLst>
              <a:gs pos="0">
                <a:srgbClr val="FA7D00"/>
              </a:gs>
              <a:gs pos="100000">
                <a:srgbClr val="743A00"/>
              </a:gs>
            </a:gsLst>
            <a:path path="shape">
              <a:fillToRect l="50000" t="50000" r="50000" b="50000"/>
            </a:path>
          </a:gradFill>
          <a:ln w="9525">
            <a:solidFill>
              <a:srgbClr val="663300"/>
            </a:solidFill>
            <a:round/>
            <a:headEnd/>
            <a:tailEnd/>
          </a:ln>
        </p:spPr>
        <p:txBody>
          <a:bodyPr wrap="none" anchor="ctr"/>
          <a:lstStyle/>
          <a:p>
            <a:endParaRPr lang="es-ES" sz="1400">
              <a:solidFill>
                <a:srgbClr val="330066"/>
              </a:solidFill>
              <a:ea typeface="ＭＳ Ｐゴシック" pitchFamily="34" charset="-128"/>
            </a:endParaRPr>
          </a:p>
        </p:txBody>
      </p:sp>
      <p:sp>
        <p:nvSpPr>
          <p:cNvPr id="95257" name="Oval 53"/>
          <p:cNvSpPr>
            <a:spLocks noChangeArrowheads="1"/>
          </p:cNvSpPr>
          <p:nvPr/>
        </p:nvSpPr>
        <p:spPr bwMode="auto">
          <a:xfrm rot="34874">
            <a:off x="2585546" y="5040607"/>
            <a:ext cx="77788" cy="55563"/>
          </a:xfrm>
          <a:prstGeom prst="ellipse">
            <a:avLst/>
          </a:prstGeom>
          <a:gradFill rotWithShape="1">
            <a:gsLst>
              <a:gs pos="0">
                <a:srgbClr val="FA7D00"/>
              </a:gs>
              <a:gs pos="100000">
                <a:srgbClr val="743A00"/>
              </a:gs>
            </a:gsLst>
            <a:path path="shape">
              <a:fillToRect l="50000" t="50000" r="50000" b="50000"/>
            </a:path>
          </a:gradFill>
          <a:ln w="9525">
            <a:solidFill>
              <a:srgbClr val="663300"/>
            </a:solidFill>
            <a:round/>
            <a:headEnd/>
            <a:tailEnd/>
          </a:ln>
        </p:spPr>
        <p:txBody>
          <a:bodyPr wrap="none" anchor="ctr"/>
          <a:lstStyle/>
          <a:p>
            <a:endParaRPr lang="es-ES" sz="1400">
              <a:solidFill>
                <a:srgbClr val="330066"/>
              </a:solidFill>
              <a:ea typeface="ＭＳ Ｐゴシック" pitchFamily="34" charset="-128"/>
            </a:endParaRPr>
          </a:p>
        </p:txBody>
      </p:sp>
      <p:sp>
        <p:nvSpPr>
          <p:cNvPr id="95258" name="Oval 54"/>
          <p:cNvSpPr>
            <a:spLocks noChangeArrowheads="1"/>
          </p:cNvSpPr>
          <p:nvPr/>
        </p:nvSpPr>
        <p:spPr bwMode="auto">
          <a:xfrm rot="34874">
            <a:off x="2953846" y="5107282"/>
            <a:ext cx="77788" cy="55563"/>
          </a:xfrm>
          <a:prstGeom prst="ellipse">
            <a:avLst/>
          </a:prstGeom>
          <a:gradFill rotWithShape="1">
            <a:gsLst>
              <a:gs pos="0">
                <a:srgbClr val="FA7D00"/>
              </a:gs>
              <a:gs pos="100000">
                <a:srgbClr val="743A00"/>
              </a:gs>
            </a:gsLst>
            <a:path path="shape">
              <a:fillToRect l="50000" t="50000" r="50000" b="50000"/>
            </a:path>
          </a:gradFill>
          <a:ln w="9525">
            <a:solidFill>
              <a:srgbClr val="663300"/>
            </a:solidFill>
            <a:round/>
            <a:headEnd/>
            <a:tailEnd/>
          </a:ln>
        </p:spPr>
        <p:txBody>
          <a:bodyPr wrap="none" anchor="ctr"/>
          <a:lstStyle/>
          <a:p>
            <a:endParaRPr lang="es-ES" sz="1400">
              <a:solidFill>
                <a:srgbClr val="330066"/>
              </a:solidFill>
              <a:ea typeface="ＭＳ Ｐゴシック" pitchFamily="34" charset="-128"/>
            </a:endParaRPr>
          </a:p>
        </p:txBody>
      </p:sp>
      <p:sp>
        <p:nvSpPr>
          <p:cNvPr id="95259" name="Oval 55"/>
          <p:cNvSpPr>
            <a:spLocks noChangeArrowheads="1"/>
          </p:cNvSpPr>
          <p:nvPr/>
        </p:nvSpPr>
        <p:spPr bwMode="auto">
          <a:xfrm rot="34874">
            <a:off x="2809384" y="5169195"/>
            <a:ext cx="77787" cy="55562"/>
          </a:xfrm>
          <a:prstGeom prst="ellipse">
            <a:avLst/>
          </a:prstGeom>
          <a:gradFill rotWithShape="1">
            <a:gsLst>
              <a:gs pos="0">
                <a:srgbClr val="FA7D00"/>
              </a:gs>
              <a:gs pos="100000">
                <a:srgbClr val="743A00"/>
              </a:gs>
            </a:gsLst>
            <a:path path="shape">
              <a:fillToRect l="50000" t="50000" r="50000" b="50000"/>
            </a:path>
          </a:gradFill>
          <a:ln w="9525">
            <a:solidFill>
              <a:srgbClr val="663300"/>
            </a:solidFill>
            <a:round/>
            <a:headEnd/>
            <a:tailEnd/>
          </a:ln>
        </p:spPr>
        <p:txBody>
          <a:bodyPr wrap="none" anchor="ctr"/>
          <a:lstStyle/>
          <a:p>
            <a:endParaRPr lang="es-ES" sz="1400">
              <a:solidFill>
                <a:srgbClr val="330066"/>
              </a:solidFill>
              <a:ea typeface="ＭＳ Ｐゴシック" pitchFamily="34" charset="-128"/>
            </a:endParaRPr>
          </a:p>
        </p:txBody>
      </p:sp>
      <p:sp>
        <p:nvSpPr>
          <p:cNvPr id="95260" name="Oval 56"/>
          <p:cNvSpPr>
            <a:spLocks noChangeArrowheads="1"/>
          </p:cNvSpPr>
          <p:nvPr/>
        </p:nvSpPr>
        <p:spPr bwMode="auto">
          <a:xfrm rot="34874">
            <a:off x="2576021" y="4891382"/>
            <a:ext cx="76200" cy="55563"/>
          </a:xfrm>
          <a:prstGeom prst="ellipse">
            <a:avLst/>
          </a:prstGeom>
          <a:gradFill rotWithShape="1">
            <a:gsLst>
              <a:gs pos="0">
                <a:srgbClr val="FA7D00"/>
              </a:gs>
              <a:gs pos="100000">
                <a:srgbClr val="743A00"/>
              </a:gs>
            </a:gsLst>
            <a:path path="shape">
              <a:fillToRect l="50000" t="50000" r="50000" b="50000"/>
            </a:path>
          </a:gradFill>
          <a:ln w="9525">
            <a:solidFill>
              <a:srgbClr val="663300"/>
            </a:solidFill>
            <a:round/>
            <a:headEnd/>
            <a:tailEnd/>
          </a:ln>
        </p:spPr>
        <p:txBody>
          <a:bodyPr wrap="none" anchor="ctr"/>
          <a:lstStyle/>
          <a:p>
            <a:endParaRPr lang="es-ES" sz="1400">
              <a:solidFill>
                <a:srgbClr val="330066"/>
              </a:solidFill>
              <a:ea typeface="ＭＳ Ｐゴシック" pitchFamily="34" charset="-128"/>
            </a:endParaRPr>
          </a:p>
        </p:txBody>
      </p:sp>
      <p:sp>
        <p:nvSpPr>
          <p:cNvPr id="95261" name="Oval 57"/>
          <p:cNvSpPr>
            <a:spLocks noChangeArrowheads="1"/>
          </p:cNvSpPr>
          <p:nvPr/>
        </p:nvSpPr>
        <p:spPr bwMode="auto">
          <a:xfrm rot="34874">
            <a:off x="2850659" y="4912020"/>
            <a:ext cx="77787" cy="57150"/>
          </a:xfrm>
          <a:prstGeom prst="ellipse">
            <a:avLst/>
          </a:prstGeom>
          <a:gradFill rotWithShape="1">
            <a:gsLst>
              <a:gs pos="0">
                <a:srgbClr val="FA7D00"/>
              </a:gs>
              <a:gs pos="100000">
                <a:srgbClr val="743A00"/>
              </a:gs>
            </a:gsLst>
            <a:path path="shape">
              <a:fillToRect l="50000" t="50000" r="50000" b="50000"/>
            </a:path>
          </a:gradFill>
          <a:ln w="9525">
            <a:solidFill>
              <a:srgbClr val="663300"/>
            </a:solidFill>
            <a:round/>
            <a:headEnd/>
            <a:tailEnd/>
          </a:ln>
        </p:spPr>
        <p:txBody>
          <a:bodyPr wrap="none" anchor="ctr"/>
          <a:lstStyle/>
          <a:p>
            <a:endParaRPr lang="es-ES" sz="1400">
              <a:solidFill>
                <a:srgbClr val="330066"/>
              </a:solidFill>
              <a:ea typeface="ＭＳ Ｐゴシック" pitchFamily="34" charset="-128"/>
            </a:endParaRPr>
          </a:p>
        </p:txBody>
      </p:sp>
      <p:sp>
        <p:nvSpPr>
          <p:cNvPr id="95262" name="Oval 58"/>
          <p:cNvSpPr>
            <a:spLocks noChangeArrowheads="1"/>
          </p:cNvSpPr>
          <p:nvPr/>
        </p:nvSpPr>
        <p:spPr bwMode="auto">
          <a:xfrm rot="34874">
            <a:off x="2683971" y="4973932"/>
            <a:ext cx="74613" cy="58738"/>
          </a:xfrm>
          <a:prstGeom prst="ellipse">
            <a:avLst/>
          </a:prstGeom>
          <a:gradFill rotWithShape="1">
            <a:gsLst>
              <a:gs pos="0">
                <a:srgbClr val="FA7D00"/>
              </a:gs>
              <a:gs pos="100000">
                <a:srgbClr val="743A00"/>
              </a:gs>
            </a:gsLst>
            <a:path path="shape">
              <a:fillToRect l="50000" t="50000" r="50000" b="50000"/>
            </a:path>
          </a:gradFill>
          <a:ln w="9525">
            <a:solidFill>
              <a:srgbClr val="663300"/>
            </a:solidFill>
            <a:round/>
            <a:headEnd/>
            <a:tailEnd/>
          </a:ln>
        </p:spPr>
        <p:txBody>
          <a:bodyPr wrap="none" anchor="ctr"/>
          <a:lstStyle/>
          <a:p>
            <a:endParaRPr lang="es-ES" sz="1400">
              <a:solidFill>
                <a:srgbClr val="330066"/>
              </a:solidFill>
              <a:ea typeface="ＭＳ Ｐゴシック" pitchFamily="34" charset="-128"/>
            </a:endParaRPr>
          </a:p>
        </p:txBody>
      </p:sp>
      <p:sp>
        <p:nvSpPr>
          <p:cNvPr id="95263" name="Oval 59"/>
          <p:cNvSpPr>
            <a:spLocks noChangeArrowheads="1"/>
          </p:cNvSpPr>
          <p:nvPr/>
        </p:nvSpPr>
        <p:spPr bwMode="auto">
          <a:xfrm rot="34874">
            <a:off x="3031634" y="5185070"/>
            <a:ext cx="74612" cy="57150"/>
          </a:xfrm>
          <a:prstGeom prst="ellipse">
            <a:avLst/>
          </a:prstGeom>
          <a:gradFill rotWithShape="1">
            <a:gsLst>
              <a:gs pos="0">
                <a:srgbClr val="FA7D00"/>
              </a:gs>
              <a:gs pos="100000">
                <a:srgbClr val="743A00"/>
              </a:gs>
            </a:gsLst>
            <a:path path="shape">
              <a:fillToRect l="50000" t="50000" r="50000" b="50000"/>
            </a:path>
          </a:gradFill>
          <a:ln w="9525">
            <a:solidFill>
              <a:srgbClr val="663300"/>
            </a:solidFill>
            <a:round/>
            <a:headEnd/>
            <a:tailEnd/>
          </a:ln>
        </p:spPr>
        <p:txBody>
          <a:bodyPr wrap="none" anchor="ctr"/>
          <a:lstStyle/>
          <a:p>
            <a:endParaRPr lang="es-ES" sz="1400">
              <a:solidFill>
                <a:srgbClr val="330066"/>
              </a:solidFill>
              <a:ea typeface="ＭＳ Ｐゴシック" pitchFamily="34" charset="-128"/>
            </a:endParaRPr>
          </a:p>
        </p:txBody>
      </p:sp>
      <p:sp>
        <p:nvSpPr>
          <p:cNvPr id="95264" name="Oval 60"/>
          <p:cNvSpPr>
            <a:spLocks noChangeArrowheads="1"/>
          </p:cNvSpPr>
          <p:nvPr/>
        </p:nvSpPr>
        <p:spPr bwMode="auto">
          <a:xfrm rot="34874">
            <a:off x="2793509" y="5058070"/>
            <a:ext cx="76200" cy="55562"/>
          </a:xfrm>
          <a:prstGeom prst="ellipse">
            <a:avLst/>
          </a:prstGeom>
          <a:gradFill rotWithShape="1">
            <a:gsLst>
              <a:gs pos="0">
                <a:srgbClr val="FA7D00"/>
              </a:gs>
              <a:gs pos="100000">
                <a:srgbClr val="743A00"/>
              </a:gs>
            </a:gsLst>
            <a:path path="shape">
              <a:fillToRect l="50000" t="50000" r="50000" b="50000"/>
            </a:path>
          </a:gradFill>
          <a:ln w="9525">
            <a:solidFill>
              <a:srgbClr val="663300"/>
            </a:solidFill>
            <a:round/>
            <a:headEnd/>
            <a:tailEnd/>
          </a:ln>
        </p:spPr>
        <p:txBody>
          <a:bodyPr wrap="none" anchor="ctr"/>
          <a:lstStyle/>
          <a:p>
            <a:endParaRPr lang="es-ES" sz="1400">
              <a:solidFill>
                <a:srgbClr val="330066"/>
              </a:solidFill>
              <a:ea typeface="ＭＳ Ｐゴシック" pitchFamily="34" charset="-128"/>
            </a:endParaRPr>
          </a:p>
        </p:txBody>
      </p:sp>
      <p:sp>
        <p:nvSpPr>
          <p:cNvPr id="95265" name="Oval 61"/>
          <p:cNvSpPr>
            <a:spLocks noChangeArrowheads="1"/>
          </p:cNvSpPr>
          <p:nvPr/>
        </p:nvSpPr>
        <p:spPr bwMode="auto">
          <a:xfrm rot="34874">
            <a:off x="2485534" y="4994570"/>
            <a:ext cx="77787" cy="55562"/>
          </a:xfrm>
          <a:prstGeom prst="ellipse">
            <a:avLst/>
          </a:prstGeom>
          <a:gradFill rotWithShape="1">
            <a:gsLst>
              <a:gs pos="0">
                <a:srgbClr val="FA7D00"/>
              </a:gs>
              <a:gs pos="100000">
                <a:srgbClr val="743A00"/>
              </a:gs>
            </a:gsLst>
            <a:path path="shape">
              <a:fillToRect l="50000" t="50000" r="50000" b="50000"/>
            </a:path>
          </a:gradFill>
          <a:ln w="9525">
            <a:solidFill>
              <a:srgbClr val="663300"/>
            </a:solidFill>
            <a:round/>
            <a:headEnd/>
            <a:tailEnd/>
          </a:ln>
        </p:spPr>
        <p:txBody>
          <a:bodyPr wrap="none" anchor="ctr"/>
          <a:lstStyle/>
          <a:p>
            <a:endParaRPr lang="es-ES" sz="1400">
              <a:solidFill>
                <a:srgbClr val="330066"/>
              </a:solidFill>
              <a:ea typeface="ＭＳ Ｐゴシック" pitchFamily="34" charset="-128"/>
            </a:endParaRPr>
          </a:p>
        </p:txBody>
      </p:sp>
      <p:sp>
        <p:nvSpPr>
          <p:cNvPr id="95266" name="Oval 62"/>
          <p:cNvSpPr>
            <a:spLocks noChangeArrowheads="1"/>
          </p:cNvSpPr>
          <p:nvPr/>
        </p:nvSpPr>
        <p:spPr bwMode="auto">
          <a:xfrm rot="34874">
            <a:off x="2488709" y="5070770"/>
            <a:ext cx="77787" cy="57150"/>
          </a:xfrm>
          <a:prstGeom prst="ellipse">
            <a:avLst/>
          </a:prstGeom>
          <a:gradFill rotWithShape="1">
            <a:gsLst>
              <a:gs pos="0">
                <a:srgbClr val="FA7D00"/>
              </a:gs>
              <a:gs pos="100000">
                <a:srgbClr val="743A00"/>
              </a:gs>
            </a:gsLst>
            <a:path path="shape">
              <a:fillToRect l="50000" t="50000" r="50000" b="50000"/>
            </a:path>
          </a:gradFill>
          <a:ln w="9525">
            <a:solidFill>
              <a:srgbClr val="663300"/>
            </a:solidFill>
            <a:round/>
            <a:headEnd/>
            <a:tailEnd/>
          </a:ln>
        </p:spPr>
        <p:txBody>
          <a:bodyPr wrap="none" anchor="ctr"/>
          <a:lstStyle/>
          <a:p>
            <a:endParaRPr lang="es-ES" sz="1400">
              <a:solidFill>
                <a:srgbClr val="330066"/>
              </a:solidFill>
              <a:ea typeface="ＭＳ Ｐゴシック" pitchFamily="34" charset="-128"/>
            </a:endParaRPr>
          </a:p>
        </p:txBody>
      </p:sp>
      <p:sp>
        <p:nvSpPr>
          <p:cNvPr id="95267" name="Oval 63"/>
          <p:cNvSpPr>
            <a:spLocks noChangeArrowheads="1"/>
          </p:cNvSpPr>
          <p:nvPr/>
        </p:nvSpPr>
        <p:spPr bwMode="auto">
          <a:xfrm rot="34874">
            <a:off x="2590309" y="5151732"/>
            <a:ext cx="77787" cy="55563"/>
          </a:xfrm>
          <a:prstGeom prst="ellipse">
            <a:avLst/>
          </a:prstGeom>
          <a:gradFill rotWithShape="1">
            <a:gsLst>
              <a:gs pos="0">
                <a:srgbClr val="FA7D00"/>
              </a:gs>
              <a:gs pos="100000">
                <a:srgbClr val="743A00"/>
              </a:gs>
            </a:gsLst>
            <a:path path="shape">
              <a:fillToRect l="50000" t="50000" r="50000" b="50000"/>
            </a:path>
          </a:gradFill>
          <a:ln w="9525">
            <a:solidFill>
              <a:srgbClr val="663300"/>
            </a:solidFill>
            <a:round/>
            <a:headEnd/>
            <a:tailEnd/>
          </a:ln>
        </p:spPr>
        <p:txBody>
          <a:bodyPr wrap="none" anchor="ctr"/>
          <a:lstStyle/>
          <a:p>
            <a:endParaRPr lang="es-ES" sz="1400">
              <a:solidFill>
                <a:srgbClr val="330066"/>
              </a:solidFill>
              <a:ea typeface="ＭＳ Ｐゴシック" pitchFamily="34" charset="-128"/>
            </a:endParaRPr>
          </a:p>
        </p:txBody>
      </p:sp>
      <p:sp>
        <p:nvSpPr>
          <p:cNvPr id="95268" name="Oval 64"/>
          <p:cNvSpPr>
            <a:spLocks noChangeArrowheads="1"/>
          </p:cNvSpPr>
          <p:nvPr/>
        </p:nvSpPr>
        <p:spPr bwMode="auto">
          <a:xfrm rot="34874">
            <a:off x="2688734" y="5086645"/>
            <a:ext cx="76200" cy="53975"/>
          </a:xfrm>
          <a:prstGeom prst="ellipse">
            <a:avLst/>
          </a:prstGeom>
          <a:gradFill rotWithShape="1">
            <a:gsLst>
              <a:gs pos="0">
                <a:srgbClr val="FA7D00"/>
              </a:gs>
              <a:gs pos="100000">
                <a:srgbClr val="743A00"/>
              </a:gs>
            </a:gsLst>
            <a:path path="shape">
              <a:fillToRect l="50000" t="50000" r="50000" b="50000"/>
            </a:path>
          </a:gradFill>
          <a:ln w="9525">
            <a:solidFill>
              <a:srgbClr val="663300"/>
            </a:solidFill>
            <a:round/>
            <a:headEnd/>
            <a:tailEnd/>
          </a:ln>
        </p:spPr>
        <p:txBody>
          <a:bodyPr wrap="none" anchor="ctr"/>
          <a:lstStyle/>
          <a:p>
            <a:endParaRPr lang="es-ES" sz="1400">
              <a:solidFill>
                <a:srgbClr val="330066"/>
              </a:solidFill>
              <a:ea typeface="ＭＳ Ｐゴシック" pitchFamily="34" charset="-128"/>
            </a:endParaRPr>
          </a:p>
        </p:txBody>
      </p:sp>
      <p:grpSp>
        <p:nvGrpSpPr>
          <p:cNvPr id="95269" name="Group 87"/>
          <p:cNvGrpSpPr>
            <a:grpSpLocks/>
          </p:cNvGrpSpPr>
          <p:nvPr/>
        </p:nvGrpSpPr>
        <p:grpSpPr bwMode="auto">
          <a:xfrm>
            <a:off x="2212484" y="4559595"/>
            <a:ext cx="1417637" cy="1285875"/>
            <a:chOff x="957" y="3345"/>
            <a:chExt cx="987" cy="909"/>
          </a:xfrm>
        </p:grpSpPr>
        <p:sp>
          <p:nvSpPr>
            <p:cNvPr id="95310" name="Freeform 88"/>
            <p:cNvSpPr>
              <a:spLocks/>
            </p:cNvSpPr>
            <p:nvPr/>
          </p:nvSpPr>
          <p:spPr bwMode="auto">
            <a:xfrm>
              <a:off x="965" y="3866"/>
              <a:ext cx="979" cy="244"/>
            </a:xfrm>
            <a:custGeom>
              <a:avLst/>
              <a:gdLst>
                <a:gd name="T0" fmla="*/ 0 w 979"/>
                <a:gd name="T1" fmla="*/ 0 h 328"/>
                <a:gd name="T2" fmla="*/ 96 w 979"/>
                <a:gd name="T3" fmla="*/ 1 h 328"/>
                <a:gd name="T4" fmla="*/ 147 w 979"/>
                <a:gd name="T5" fmla="*/ 1 h 328"/>
                <a:gd name="T6" fmla="*/ 211 w 979"/>
                <a:gd name="T7" fmla="*/ 1 h 328"/>
                <a:gd name="T8" fmla="*/ 243 w 979"/>
                <a:gd name="T9" fmla="*/ 1 h 328"/>
                <a:gd name="T10" fmla="*/ 288 w 979"/>
                <a:gd name="T11" fmla="*/ 1 h 328"/>
                <a:gd name="T12" fmla="*/ 346 w 979"/>
                <a:gd name="T13" fmla="*/ 1 h 328"/>
                <a:gd name="T14" fmla="*/ 461 w 979"/>
                <a:gd name="T15" fmla="*/ 1 h 328"/>
                <a:gd name="T16" fmla="*/ 518 w 979"/>
                <a:gd name="T17" fmla="*/ 1 h 328"/>
                <a:gd name="T18" fmla="*/ 550 w 979"/>
                <a:gd name="T19" fmla="*/ 1 h 328"/>
                <a:gd name="T20" fmla="*/ 582 w 979"/>
                <a:gd name="T21" fmla="*/ 1 h 328"/>
                <a:gd name="T22" fmla="*/ 646 w 979"/>
                <a:gd name="T23" fmla="*/ 1 h 328"/>
                <a:gd name="T24" fmla="*/ 717 w 979"/>
                <a:gd name="T25" fmla="*/ 1 h 328"/>
                <a:gd name="T26" fmla="*/ 826 w 979"/>
                <a:gd name="T27" fmla="*/ 1 h 328"/>
                <a:gd name="T28" fmla="*/ 864 w 979"/>
                <a:gd name="T29" fmla="*/ 1 h 328"/>
                <a:gd name="T30" fmla="*/ 966 w 979"/>
                <a:gd name="T31" fmla="*/ 1 h 328"/>
                <a:gd name="T32" fmla="*/ 941 w 979"/>
                <a:gd name="T33" fmla="*/ 1 h 3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79"/>
                <a:gd name="T52" fmla="*/ 0 h 328"/>
                <a:gd name="T53" fmla="*/ 979 w 979"/>
                <a:gd name="T54" fmla="*/ 328 h 3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79" h="328">
                  <a:moveTo>
                    <a:pt x="0" y="0"/>
                  </a:moveTo>
                  <a:cubicBezTo>
                    <a:pt x="36" y="130"/>
                    <a:pt x="72" y="261"/>
                    <a:pt x="96" y="275"/>
                  </a:cubicBezTo>
                  <a:cubicBezTo>
                    <a:pt x="120" y="289"/>
                    <a:pt x="128" y="94"/>
                    <a:pt x="147" y="83"/>
                  </a:cubicBezTo>
                  <a:cubicBezTo>
                    <a:pt x="166" y="72"/>
                    <a:pt x="195" y="175"/>
                    <a:pt x="211" y="211"/>
                  </a:cubicBezTo>
                  <a:cubicBezTo>
                    <a:pt x="227" y="247"/>
                    <a:pt x="230" y="328"/>
                    <a:pt x="243" y="301"/>
                  </a:cubicBezTo>
                  <a:cubicBezTo>
                    <a:pt x="256" y="274"/>
                    <a:pt x="271" y="65"/>
                    <a:pt x="288" y="51"/>
                  </a:cubicBezTo>
                  <a:cubicBezTo>
                    <a:pt x="305" y="37"/>
                    <a:pt x="317" y="215"/>
                    <a:pt x="346" y="218"/>
                  </a:cubicBezTo>
                  <a:cubicBezTo>
                    <a:pt x="375" y="221"/>
                    <a:pt x="432" y="75"/>
                    <a:pt x="461" y="70"/>
                  </a:cubicBezTo>
                  <a:cubicBezTo>
                    <a:pt x="490" y="65"/>
                    <a:pt x="503" y="148"/>
                    <a:pt x="518" y="186"/>
                  </a:cubicBezTo>
                  <a:cubicBezTo>
                    <a:pt x="533" y="224"/>
                    <a:pt x="539" y="323"/>
                    <a:pt x="550" y="301"/>
                  </a:cubicBezTo>
                  <a:cubicBezTo>
                    <a:pt x="561" y="279"/>
                    <a:pt x="566" y="62"/>
                    <a:pt x="582" y="51"/>
                  </a:cubicBezTo>
                  <a:cubicBezTo>
                    <a:pt x="598" y="40"/>
                    <a:pt x="624" y="230"/>
                    <a:pt x="646" y="237"/>
                  </a:cubicBezTo>
                  <a:cubicBezTo>
                    <a:pt x="668" y="244"/>
                    <a:pt x="687" y="92"/>
                    <a:pt x="717" y="96"/>
                  </a:cubicBezTo>
                  <a:cubicBezTo>
                    <a:pt x="747" y="100"/>
                    <a:pt x="802" y="260"/>
                    <a:pt x="826" y="262"/>
                  </a:cubicBezTo>
                  <a:cubicBezTo>
                    <a:pt x="850" y="264"/>
                    <a:pt x="841" y="111"/>
                    <a:pt x="864" y="109"/>
                  </a:cubicBezTo>
                  <a:cubicBezTo>
                    <a:pt x="887" y="107"/>
                    <a:pt x="953" y="267"/>
                    <a:pt x="966" y="250"/>
                  </a:cubicBezTo>
                  <a:cubicBezTo>
                    <a:pt x="979" y="233"/>
                    <a:pt x="944" y="47"/>
                    <a:pt x="941" y="6"/>
                  </a:cubicBezTo>
                </a:path>
              </a:pathLst>
            </a:custGeom>
            <a:solidFill>
              <a:schemeClr val="bg1"/>
            </a:solidFill>
            <a:ln w="9525">
              <a:noFill/>
              <a:round/>
              <a:headEnd/>
              <a:tailEnd/>
            </a:ln>
          </p:spPr>
          <p:txBody>
            <a:bodyPr/>
            <a:lstStyle/>
            <a:p>
              <a:endParaRPr lang="es-ES">
                <a:solidFill>
                  <a:srgbClr val="330066"/>
                </a:solidFill>
              </a:endParaRPr>
            </a:p>
          </p:txBody>
        </p:sp>
        <p:sp>
          <p:nvSpPr>
            <p:cNvPr id="95311" name="Freeform 89"/>
            <p:cNvSpPr>
              <a:spLocks/>
            </p:cNvSpPr>
            <p:nvPr/>
          </p:nvSpPr>
          <p:spPr bwMode="auto">
            <a:xfrm>
              <a:off x="964" y="3901"/>
              <a:ext cx="979" cy="353"/>
            </a:xfrm>
            <a:custGeom>
              <a:avLst/>
              <a:gdLst>
                <a:gd name="T0" fmla="*/ 0 w 979"/>
                <a:gd name="T1" fmla="*/ 0 h 328"/>
                <a:gd name="T2" fmla="*/ 96 w 979"/>
                <a:gd name="T3" fmla="*/ 4175 h 328"/>
                <a:gd name="T4" fmla="*/ 147 w 979"/>
                <a:gd name="T5" fmla="*/ 1247 h 328"/>
                <a:gd name="T6" fmla="*/ 211 w 979"/>
                <a:gd name="T7" fmla="*/ 3200 h 328"/>
                <a:gd name="T8" fmla="*/ 243 w 979"/>
                <a:gd name="T9" fmla="*/ 4573 h 328"/>
                <a:gd name="T10" fmla="*/ 288 w 979"/>
                <a:gd name="T11" fmla="*/ 763 h 328"/>
                <a:gd name="T12" fmla="*/ 346 w 979"/>
                <a:gd name="T13" fmla="*/ 3303 h 328"/>
                <a:gd name="T14" fmla="*/ 461 w 979"/>
                <a:gd name="T15" fmla="*/ 1062 h 328"/>
                <a:gd name="T16" fmla="*/ 518 w 979"/>
                <a:gd name="T17" fmla="*/ 2799 h 328"/>
                <a:gd name="T18" fmla="*/ 550 w 979"/>
                <a:gd name="T19" fmla="*/ 4573 h 328"/>
                <a:gd name="T20" fmla="*/ 582 w 979"/>
                <a:gd name="T21" fmla="*/ 763 h 328"/>
                <a:gd name="T22" fmla="*/ 646 w 979"/>
                <a:gd name="T23" fmla="*/ 3567 h 328"/>
                <a:gd name="T24" fmla="*/ 717 w 979"/>
                <a:gd name="T25" fmla="*/ 1444 h 328"/>
                <a:gd name="T26" fmla="*/ 826 w 979"/>
                <a:gd name="T27" fmla="*/ 3976 h 328"/>
                <a:gd name="T28" fmla="*/ 864 w 979"/>
                <a:gd name="T29" fmla="*/ 1651 h 328"/>
                <a:gd name="T30" fmla="*/ 966 w 979"/>
                <a:gd name="T31" fmla="*/ 3806 h 328"/>
                <a:gd name="T32" fmla="*/ 941 w 979"/>
                <a:gd name="T33" fmla="*/ 6 h 3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79"/>
                <a:gd name="T52" fmla="*/ 0 h 328"/>
                <a:gd name="T53" fmla="*/ 979 w 979"/>
                <a:gd name="T54" fmla="*/ 328 h 3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79" h="328">
                  <a:moveTo>
                    <a:pt x="0" y="0"/>
                  </a:moveTo>
                  <a:cubicBezTo>
                    <a:pt x="36" y="130"/>
                    <a:pt x="72" y="261"/>
                    <a:pt x="96" y="275"/>
                  </a:cubicBezTo>
                  <a:cubicBezTo>
                    <a:pt x="120" y="289"/>
                    <a:pt x="128" y="94"/>
                    <a:pt x="147" y="83"/>
                  </a:cubicBezTo>
                  <a:cubicBezTo>
                    <a:pt x="166" y="72"/>
                    <a:pt x="195" y="175"/>
                    <a:pt x="211" y="211"/>
                  </a:cubicBezTo>
                  <a:cubicBezTo>
                    <a:pt x="227" y="247"/>
                    <a:pt x="230" y="328"/>
                    <a:pt x="243" y="301"/>
                  </a:cubicBezTo>
                  <a:cubicBezTo>
                    <a:pt x="256" y="274"/>
                    <a:pt x="271" y="65"/>
                    <a:pt x="288" y="51"/>
                  </a:cubicBezTo>
                  <a:cubicBezTo>
                    <a:pt x="305" y="37"/>
                    <a:pt x="317" y="215"/>
                    <a:pt x="346" y="218"/>
                  </a:cubicBezTo>
                  <a:cubicBezTo>
                    <a:pt x="375" y="221"/>
                    <a:pt x="432" y="75"/>
                    <a:pt x="461" y="70"/>
                  </a:cubicBezTo>
                  <a:cubicBezTo>
                    <a:pt x="490" y="65"/>
                    <a:pt x="503" y="148"/>
                    <a:pt x="518" y="186"/>
                  </a:cubicBezTo>
                  <a:cubicBezTo>
                    <a:pt x="533" y="224"/>
                    <a:pt x="539" y="323"/>
                    <a:pt x="550" y="301"/>
                  </a:cubicBezTo>
                  <a:cubicBezTo>
                    <a:pt x="561" y="279"/>
                    <a:pt x="566" y="62"/>
                    <a:pt x="582" y="51"/>
                  </a:cubicBezTo>
                  <a:cubicBezTo>
                    <a:pt x="598" y="40"/>
                    <a:pt x="624" y="230"/>
                    <a:pt x="646" y="237"/>
                  </a:cubicBezTo>
                  <a:cubicBezTo>
                    <a:pt x="668" y="244"/>
                    <a:pt x="687" y="92"/>
                    <a:pt x="717" y="96"/>
                  </a:cubicBezTo>
                  <a:cubicBezTo>
                    <a:pt x="747" y="100"/>
                    <a:pt x="802" y="260"/>
                    <a:pt x="826" y="262"/>
                  </a:cubicBezTo>
                  <a:cubicBezTo>
                    <a:pt x="850" y="264"/>
                    <a:pt x="841" y="111"/>
                    <a:pt x="864" y="109"/>
                  </a:cubicBezTo>
                  <a:cubicBezTo>
                    <a:pt x="887" y="107"/>
                    <a:pt x="953" y="267"/>
                    <a:pt x="966" y="250"/>
                  </a:cubicBezTo>
                  <a:cubicBezTo>
                    <a:pt x="979" y="233"/>
                    <a:pt x="944" y="47"/>
                    <a:pt x="941" y="6"/>
                  </a:cubicBezTo>
                </a:path>
              </a:pathLst>
            </a:custGeom>
            <a:solidFill>
              <a:schemeClr val="bg1"/>
            </a:solidFill>
            <a:ln w="9525">
              <a:noFill/>
              <a:round/>
              <a:headEnd/>
              <a:tailEnd/>
            </a:ln>
          </p:spPr>
          <p:txBody>
            <a:bodyPr/>
            <a:lstStyle/>
            <a:p>
              <a:endParaRPr lang="es-ES">
                <a:solidFill>
                  <a:srgbClr val="330066"/>
                </a:solidFill>
              </a:endParaRPr>
            </a:p>
          </p:txBody>
        </p:sp>
        <p:sp>
          <p:nvSpPr>
            <p:cNvPr id="95312" name="Freeform 90"/>
            <p:cNvSpPr>
              <a:spLocks/>
            </p:cNvSpPr>
            <p:nvPr/>
          </p:nvSpPr>
          <p:spPr bwMode="auto">
            <a:xfrm>
              <a:off x="957" y="3866"/>
              <a:ext cx="979" cy="244"/>
            </a:xfrm>
            <a:custGeom>
              <a:avLst/>
              <a:gdLst>
                <a:gd name="T0" fmla="*/ 0 w 979"/>
                <a:gd name="T1" fmla="*/ 0 h 328"/>
                <a:gd name="T2" fmla="*/ 96 w 979"/>
                <a:gd name="T3" fmla="*/ 1 h 328"/>
                <a:gd name="T4" fmla="*/ 147 w 979"/>
                <a:gd name="T5" fmla="*/ 1 h 328"/>
                <a:gd name="T6" fmla="*/ 211 w 979"/>
                <a:gd name="T7" fmla="*/ 1 h 328"/>
                <a:gd name="T8" fmla="*/ 243 w 979"/>
                <a:gd name="T9" fmla="*/ 1 h 328"/>
                <a:gd name="T10" fmla="*/ 288 w 979"/>
                <a:gd name="T11" fmla="*/ 1 h 328"/>
                <a:gd name="T12" fmla="*/ 346 w 979"/>
                <a:gd name="T13" fmla="*/ 1 h 328"/>
                <a:gd name="T14" fmla="*/ 461 w 979"/>
                <a:gd name="T15" fmla="*/ 1 h 328"/>
                <a:gd name="T16" fmla="*/ 518 w 979"/>
                <a:gd name="T17" fmla="*/ 1 h 328"/>
                <a:gd name="T18" fmla="*/ 550 w 979"/>
                <a:gd name="T19" fmla="*/ 1 h 328"/>
                <a:gd name="T20" fmla="*/ 582 w 979"/>
                <a:gd name="T21" fmla="*/ 1 h 328"/>
                <a:gd name="T22" fmla="*/ 646 w 979"/>
                <a:gd name="T23" fmla="*/ 1 h 328"/>
                <a:gd name="T24" fmla="*/ 717 w 979"/>
                <a:gd name="T25" fmla="*/ 1 h 328"/>
                <a:gd name="T26" fmla="*/ 826 w 979"/>
                <a:gd name="T27" fmla="*/ 1 h 328"/>
                <a:gd name="T28" fmla="*/ 864 w 979"/>
                <a:gd name="T29" fmla="*/ 1 h 328"/>
                <a:gd name="T30" fmla="*/ 966 w 979"/>
                <a:gd name="T31" fmla="*/ 1 h 328"/>
                <a:gd name="T32" fmla="*/ 941 w 979"/>
                <a:gd name="T33" fmla="*/ 1 h 3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79"/>
                <a:gd name="T52" fmla="*/ 0 h 328"/>
                <a:gd name="T53" fmla="*/ 979 w 979"/>
                <a:gd name="T54" fmla="*/ 328 h 3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79" h="328">
                  <a:moveTo>
                    <a:pt x="0" y="0"/>
                  </a:moveTo>
                  <a:cubicBezTo>
                    <a:pt x="36" y="130"/>
                    <a:pt x="72" y="261"/>
                    <a:pt x="96" y="275"/>
                  </a:cubicBezTo>
                  <a:cubicBezTo>
                    <a:pt x="120" y="289"/>
                    <a:pt x="128" y="94"/>
                    <a:pt x="147" y="83"/>
                  </a:cubicBezTo>
                  <a:cubicBezTo>
                    <a:pt x="166" y="72"/>
                    <a:pt x="195" y="175"/>
                    <a:pt x="211" y="211"/>
                  </a:cubicBezTo>
                  <a:cubicBezTo>
                    <a:pt x="227" y="247"/>
                    <a:pt x="230" y="328"/>
                    <a:pt x="243" y="301"/>
                  </a:cubicBezTo>
                  <a:cubicBezTo>
                    <a:pt x="256" y="274"/>
                    <a:pt x="271" y="65"/>
                    <a:pt x="288" y="51"/>
                  </a:cubicBezTo>
                  <a:cubicBezTo>
                    <a:pt x="305" y="37"/>
                    <a:pt x="317" y="215"/>
                    <a:pt x="346" y="218"/>
                  </a:cubicBezTo>
                  <a:cubicBezTo>
                    <a:pt x="375" y="221"/>
                    <a:pt x="432" y="75"/>
                    <a:pt x="461" y="70"/>
                  </a:cubicBezTo>
                  <a:cubicBezTo>
                    <a:pt x="490" y="65"/>
                    <a:pt x="503" y="148"/>
                    <a:pt x="518" y="186"/>
                  </a:cubicBezTo>
                  <a:cubicBezTo>
                    <a:pt x="533" y="224"/>
                    <a:pt x="539" y="323"/>
                    <a:pt x="550" y="301"/>
                  </a:cubicBezTo>
                  <a:cubicBezTo>
                    <a:pt x="561" y="279"/>
                    <a:pt x="566" y="62"/>
                    <a:pt x="582" y="51"/>
                  </a:cubicBezTo>
                  <a:cubicBezTo>
                    <a:pt x="598" y="40"/>
                    <a:pt x="624" y="230"/>
                    <a:pt x="646" y="237"/>
                  </a:cubicBezTo>
                  <a:cubicBezTo>
                    <a:pt x="668" y="244"/>
                    <a:pt x="687" y="92"/>
                    <a:pt x="717" y="96"/>
                  </a:cubicBezTo>
                  <a:cubicBezTo>
                    <a:pt x="747" y="100"/>
                    <a:pt x="802" y="260"/>
                    <a:pt x="826" y="262"/>
                  </a:cubicBezTo>
                  <a:cubicBezTo>
                    <a:pt x="850" y="264"/>
                    <a:pt x="841" y="111"/>
                    <a:pt x="864" y="109"/>
                  </a:cubicBezTo>
                  <a:cubicBezTo>
                    <a:pt x="887" y="107"/>
                    <a:pt x="953" y="267"/>
                    <a:pt x="966" y="250"/>
                  </a:cubicBezTo>
                  <a:cubicBezTo>
                    <a:pt x="979" y="233"/>
                    <a:pt x="944" y="47"/>
                    <a:pt x="941" y="6"/>
                  </a:cubicBezTo>
                </a:path>
              </a:pathLst>
            </a:custGeom>
            <a:solidFill>
              <a:schemeClr val="bg1"/>
            </a:solidFill>
            <a:ln w="9525">
              <a:noFill/>
              <a:round/>
              <a:headEnd/>
              <a:tailEnd/>
            </a:ln>
          </p:spPr>
          <p:txBody>
            <a:bodyPr/>
            <a:lstStyle/>
            <a:p>
              <a:endParaRPr lang="es-ES">
                <a:solidFill>
                  <a:srgbClr val="330066"/>
                </a:solidFill>
              </a:endParaRPr>
            </a:p>
          </p:txBody>
        </p:sp>
        <p:grpSp>
          <p:nvGrpSpPr>
            <p:cNvPr id="95313" name="Group 91"/>
            <p:cNvGrpSpPr>
              <a:grpSpLocks/>
            </p:cNvGrpSpPr>
            <p:nvPr/>
          </p:nvGrpSpPr>
          <p:grpSpPr bwMode="auto">
            <a:xfrm>
              <a:off x="962" y="3345"/>
              <a:ext cx="981" cy="681"/>
              <a:chOff x="1458" y="2893"/>
              <a:chExt cx="981" cy="681"/>
            </a:xfrm>
          </p:grpSpPr>
          <p:sp>
            <p:nvSpPr>
              <p:cNvPr id="95314" name="Freeform 48"/>
              <p:cNvSpPr>
                <a:spLocks/>
              </p:cNvSpPr>
              <p:nvPr/>
            </p:nvSpPr>
            <p:spPr bwMode="auto">
              <a:xfrm rot="34874">
                <a:off x="1459" y="2893"/>
                <a:ext cx="980" cy="532"/>
              </a:xfrm>
              <a:custGeom>
                <a:avLst/>
                <a:gdLst>
                  <a:gd name="T0" fmla="*/ 0 w 2056"/>
                  <a:gd name="T1" fmla="*/ 1 h 816"/>
                  <a:gd name="T2" fmla="*/ 0 w 2056"/>
                  <a:gd name="T3" fmla="*/ 1 h 816"/>
                  <a:gd name="T4" fmla="*/ 0 w 2056"/>
                  <a:gd name="T5" fmla="*/ 1 h 816"/>
                  <a:gd name="T6" fmla="*/ 0 w 2056"/>
                  <a:gd name="T7" fmla="*/ 1 h 816"/>
                  <a:gd name="T8" fmla="*/ 0 w 2056"/>
                  <a:gd name="T9" fmla="*/ 0 h 816"/>
                  <a:gd name="T10" fmla="*/ 0 w 2056"/>
                  <a:gd name="T11" fmla="*/ 1 h 816"/>
                  <a:gd name="T12" fmla="*/ 0 w 2056"/>
                  <a:gd name="T13" fmla="*/ 1 h 816"/>
                  <a:gd name="T14" fmla="*/ 0 w 2056"/>
                  <a:gd name="T15" fmla="*/ 1 h 816"/>
                  <a:gd name="T16" fmla="*/ 0 w 2056"/>
                  <a:gd name="T17" fmla="*/ 1 h 8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56"/>
                  <a:gd name="T28" fmla="*/ 0 h 816"/>
                  <a:gd name="T29" fmla="*/ 2056 w 2056"/>
                  <a:gd name="T30" fmla="*/ 816 h 8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56" h="816">
                    <a:moveTo>
                      <a:pt x="0" y="816"/>
                    </a:moveTo>
                    <a:cubicBezTo>
                      <a:pt x="12" y="704"/>
                      <a:pt x="24" y="592"/>
                      <a:pt x="96" y="480"/>
                    </a:cubicBezTo>
                    <a:cubicBezTo>
                      <a:pt x="168" y="368"/>
                      <a:pt x="320" y="216"/>
                      <a:pt x="432" y="144"/>
                    </a:cubicBezTo>
                    <a:cubicBezTo>
                      <a:pt x="544" y="72"/>
                      <a:pt x="664" y="72"/>
                      <a:pt x="768" y="48"/>
                    </a:cubicBezTo>
                    <a:cubicBezTo>
                      <a:pt x="872" y="24"/>
                      <a:pt x="952" y="0"/>
                      <a:pt x="1056" y="0"/>
                    </a:cubicBezTo>
                    <a:cubicBezTo>
                      <a:pt x="1160" y="0"/>
                      <a:pt x="1272" y="8"/>
                      <a:pt x="1392" y="48"/>
                    </a:cubicBezTo>
                    <a:cubicBezTo>
                      <a:pt x="1512" y="88"/>
                      <a:pt x="1672" y="160"/>
                      <a:pt x="1776" y="240"/>
                    </a:cubicBezTo>
                    <a:cubicBezTo>
                      <a:pt x="1880" y="320"/>
                      <a:pt x="1976" y="432"/>
                      <a:pt x="2016" y="528"/>
                    </a:cubicBezTo>
                    <a:cubicBezTo>
                      <a:pt x="2056" y="624"/>
                      <a:pt x="2036" y="720"/>
                      <a:pt x="2016" y="816"/>
                    </a:cubicBezTo>
                  </a:path>
                </a:pathLst>
              </a:custGeom>
              <a:solidFill>
                <a:srgbClr val="996633"/>
              </a:solidFill>
              <a:ln w="9525">
                <a:noFill/>
                <a:round/>
                <a:headEnd/>
                <a:tailEnd/>
              </a:ln>
            </p:spPr>
            <p:txBody>
              <a:bodyPr wrap="none" anchor="ctr"/>
              <a:lstStyle/>
              <a:p>
                <a:endParaRPr lang="es-ES">
                  <a:solidFill>
                    <a:srgbClr val="330066"/>
                  </a:solidFill>
                </a:endParaRPr>
              </a:p>
            </p:txBody>
          </p:sp>
          <p:grpSp>
            <p:nvGrpSpPr>
              <p:cNvPr id="95315" name="Group 93"/>
              <p:cNvGrpSpPr>
                <a:grpSpLocks/>
              </p:cNvGrpSpPr>
              <p:nvPr/>
            </p:nvGrpSpPr>
            <p:grpSpPr bwMode="auto">
              <a:xfrm>
                <a:off x="1458" y="2922"/>
                <a:ext cx="964" cy="652"/>
                <a:chOff x="975" y="3371"/>
                <a:chExt cx="964" cy="652"/>
              </a:xfrm>
            </p:grpSpPr>
            <p:sp>
              <p:nvSpPr>
                <p:cNvPr id="310366" name="Freeform 47"/>
                <p:cNvSpPr>
                  <a:spLocks/>
                </p:cNvSpPr>
                <p:nvPr/>
              </p:nvSpPr>
              <p:spPr bwMode="auto">
                <a:xfrm rot="34874">
                  <a:off x="981" y="3844"/>
                  <a:ext cx="932" cy="175"/>
                </a:xfrm>
                <a:custGeom>
                  <a:avLst/>
                  <a:gdLst>
                    <a:gd name="T0" fmla="*/ 0 w 1968"/>
                    <a:gd name="T1" fmla="*/ 40 h 312"/>
                    <a:gd name="T2" fmla="*/ 48 w 1968"/>
                    <a:gd name="T3" fmla="*/ 232 h 312"/>
                    <a:gd name="T4" fmla="*/ 96 w 1968"/>
                    <a:gd name="T5" fmla="*/ 232 h 312"/>
                    <a:gd name="T6" fmla="*/ 144 w 1968"/>
                    <a:gd name="T7" fmla="*/ 40 h 312"/>
                    <a:gd name="T8" fmla="*/ 192 w 1968"/>
                    <a:gd name="T9" fmla="*/ 40 h 312"/>
                    <a:gd name="T10" fmla="*/ 240 w 1968"/>
                    <a:gd name="T11" fmla="*/ 232 h 312"/>
                    <a:gd name="T12" fmla="*/ 288 w 1968"/>
                    <a:gd name="T13" fmla="*/ 232 h 312"/>
                    <a:gd name="T14" fmla="*/ 336 w 1968"/>
                    <a:gd name="T15" fmla="*/ 40 h 312"/>
                    <a:gd name="T16" fmla="*/ 432 w 1968"/>
                    <a:gd name="T17" fmla="*/ 40 h 312"/>
                    <a:gd name="T18" fmla="*/ 480 w 1968"/>
                    <a:gd name="T19" fmla="*/ 232 h 312"/>
                    <a:gd name="T20" fmla="*/ 528 w 1968"/>
                    <a:gd name="T21" fmla="*/ 232 h 312"/>
                    <a:gd name="T22" fmla="*/ 576 w 1968"/>
                    <a:gd name="T23" fmla="*/ 40 h 312"/>
                    <a:gd name="T24" fmla="*/ 672 w 1968"/>
                    <a:gd name="T25" fmla="*/ 40 h 312"/>
                    <a:gd name="T26" fmla="*/ 720 w 1968"/>
                    <a:gd name="T27" fmla="*/ 232 h 312"/>
                    <a:gd name="T28" fmla="*/ 768 w 1968"/>
                    <a:gd name="T29" fmla="*/ 232 h 312"/>
                    <a:gd name="T30" fmla="*/ 816 w 1968"/>
                    <a:gd name="T31" fmla="*/ 40 h 312"/>
                    <a:gd name="T32" fmla="*/ 864 w 1968"/>
                    <a:gd name="T33" fmla="*/ 40 h 312"/>
                    <a:gd name="T34" fmla="*/ 912 w 1968"/>
                    <a:gd name="T35" fmla="*/ 232 h 312"/>
                    <a:gd name="T36" fmla="*/ 960 w 1968"/>
                    <a:gd name="T37" fmla="*/ 232 h 312"/>
                    <a:gd name="T38" fmla="*/ 1008 w 1968"/>
                    <a:gd name="T39" fmla="*/ 40 h 312"/>
                    <a:gd name="T40" fmla="*/ 1056 w 1968"/>
                    <a:gd name="T41" fmla="*/ 40 h 312"/>
                    <a:gd name="T42" fmla="*/ 1104 w 1968"/>
                    <a:gd name="T43" fmla="*/ 232 h 312"/>
                    <a:gd name="T44" fmla="*/ 1152 w 1968"/>
                    <a:gd name="T45" fmla="*/ 232 h 312"/>
                    <a:gd name="T46" fmla="*/ 1200 w 1968"/>
                    <a:gd name="T47" fmla="*/ 40 h 312"/>
                    <a:gd name="T48" fmla="*/ 1248 w 1968"/>
                    <a:gd name="T49" fmla="*/ 40 h 312"/>
                    <a:gd name="T50" fmla="*/ 1296 w 1968"/>
                    <a:gd name="T51" fmla="*/ 232 h 312"/>
                    <a:gd name="T52" fmla="*/ 1392 w 1968"/>
                    <a:gd name="T53" fmla="*/ 40 h 312"/>
                    <a:gd name="T54" fmla="*/ 1440 w 1968"/>
                    <a:gd name="T55" fmla="*/ 40 h 312"/>
                    <a:gd name="T56" fmla="*/ 1488 w 1968"/>
                    <a:gd name="T57" fmla="*/ 232 h 312"/>
                    <a:gd name="T58" fmla="*/ 1536 w 1968"/>
                    <a:gd name="T59" fmla="*/ 232 h 312"/>
                    <a:gd name="T60" fmla="*/ 1584 w 1968"/>
                    <a:gd name="T61" fmla="*/ 40 h 312"/>
                    <a:gd name="T62" fmla="*/ 1632 w 1968"/>
                    <a:gd name="T63" fmla="*/ 40 h 312"/>
                    <a:gd name="T64" fmla="*/ 1680 w 1968"/>
                    <a:gd name="T65" fmla="*/ 280 h 312"/>
                    <a:gd name="T66" fmla="*/ 1728 w 1968"/>
                    <a:gd name="T67" fmla="*/ 232 h 312"/>
                    <a:gd name="T68" fmla="*/ 1776 w 1968"/>
                    <a:gd name="T69" fmla="*/ 40 h 312"/>
                    <a:gd name="T70" fmla="*/ 1824 w 1968"/>
                    <a:gd name="T71" fmla="*/ 40 h 312"/>
                    <a:gd name="T72" fmla="*/ 1872 w 1968"/>
                    <a:gd name="T73" fmla="*/ 232 h 312"/>
                    <a:gd name="T74" fmla="*/ 1920 w 1968"/>
                    <a:gd name="T75" fmla="*/ 232 h 312"/>
                    <a:gd name="T76" fmla="*/ 1968 w 1968"/>
                    <a:gd name="T77" fmla="*/ 40 h 31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968"/>
                    <a:gd name="T118" fmla="*/ 0 h 312"/>
                    <a:gd name="T119" fmla="*/ 1968 w 1968"/>
                    <a:gd name="T120" fmla="*/ 312 h 31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968" h="312">
                      <a:moveTo>
                        <a:pt x="0" y="40"/>
                      </a:moveTo>
                      <a:cubicBezTo>
                        <a:pt x="16" y="120"/>
                        <a:pt x="32" y="200"/>
                        <a:pt x="48" y="232"/>
                      </a:cubicBezTo>
                      <a:cubicBezTo>
                        <a:pt x="64" y="264"/>
                        <a:pt x="80" y="264"/>
                        <a:pt x="96" y="232"/>
                      </a:cubicBezTo>
                      <a:cubicBezTo>
                        <a:pt x="112" y="200"/>
                        <a:pt x="128" y="72"/>
                        <a:pt x="144" y="40"/>
                      </a:cubicBezTo>
                      <a:cubicBezTo>
                        <a:pt x="160" y="8"/>
                        <a:pt x="176" y="8"/>
                        <a:pt x="192" y="40"/>
                      </a:cubicBezTo>
                      <a:cubicBezTo>
                        <a:pt x="208" y="72"/>
                        <a:pt x="224" y="200"/>
                        <a:pt x="240" y="232"/>
                      </a:cubicBezTo>
                      <a:cubicBezTo>
                        <a:pt x="256" y="264"/>
                        <a:pt x="272" y="264"/>
                        <a:pt x="288" y="232"/>
                      </a:cubicBezTo>
                      <a:cubicBezTo>
                        <a:pt x="304" y="200"/>
                        <a:pt x="312" y="72"/>
                        <a:pt x="336" y="40"/>
                      </a:cubicBezTo>
                      <a:cubicBezTo>
                        <a:pt x="360" y="8"/>
                        <a:pt x="408" y="8"/>
                        <a:pt x="432" y="40"/>
                      </a:cubicBezTo>
                      <a:cubicBezTo>
                        <a:pt x="456" y="72"/>
                        <a:pt x="464" y="200"/>
                        <a:pt x="480" y="232"/>
                      </a:cubicBezTo>
                      <a:cubicBezTo>
                        <a:pt x="496" y="264"/>
                        <a:pt x="512" y="264"/>
                        <a:pt x="528" y="232"/>
                      </a:cubicBezTo>
                      <a:cubicBezTo>
                        <a:pt x="544" y="200"/>
                        <a:pt x="552" y="72"/>
                        <a:pt x="576" y="40"/>
                      </a:cubicBezTo>
                      <a:cubicBezTo>
                        <a:pt x="600" y="8"/>
                        <a:pt x="648" y="8"/>
                        <a:pt x="672" y="40"/>
                      </a:cubicBezTo>
                      <a:cubicBezTo>
                        <a:pt x="696" y="72"/>
                        <a:pt x="704" y="200"/>
                        <a:pt x="720" y="232"/>
                      </a:cubicBezTo>
                      <a:cubicBezTo>
                        <a:pt x="736" y="264"/>
                        <a:pt x="752" y="264"/>
                        <a:pt x="768" y="232"/>
                      </a:cubicBezTo>
                      <a:cubicBezTo>
                        <a:pt x="784" y="200"/>
                        <a:pt x="800" y="72"/>
                        <a:pt x="816" y="40"/>
                      </a:cubicBezTo>
                      <a:cubicBezTo>
                        <a:pt x="832" y="8"/>
                        <a:pt x="848" y="8"/>
                        <a:pt x="864" y="40"/>
                      </a:cubicBezTo>
                      <a:cubicBezTo>
                        <a:pt x="880" y="72"/>
                        <a:pt x="896" y="200"/>
                        <a:pt x="912" y="232"/>
                      </a:cubicBezTo>
                      <a:cubicBezTo>
                        <a:pt x="928" y="264"/>
                        <a:pt x="944" y="264"/>
                        <a:pt x="960" y="232"/>
                      </a:cubicBezTo>
                      <a:cubicBezTo>
                        <a:pt x="976" y="200"/>
                        <a:pt x="992" y="72"/>
                        <a:pt x="1008" y="40"/>
                      </a:cubicBezTo>
                      <a:cubicBezTo>
                        <a:pt x="1024" y="8"/>
                        <a:pt x="1040" y="8"/>
                        <a:pt x="1056" y="40"/>
                      </a:cubicBezTo>
                      <a:cubicBezTo>
                        <a:pt x="1072" y="72"/>
                        <a:pt x="1088" y="200"/>
                        <a:pt x="1104" y="232"/>
                      </a:cubicBezTo>
                      <a:cubicBezTo>
                        <a:pt x="1120" y="264"/>
                        <a:pt x="1136" y="264"/>
                        <a:pt x="1152" y="232"/>
                      </a:cubicBezTo>
                      <a:cubicBezTo>
                        <a:pt x="1168" y="200"/>
                        <a:pt x="1184" y="72"/>
                        <a:pt x="1200" y="40"/>
                      </a:cubicBezTo>
                      <a:cubicBezTo>
                        <a:pt x="1216" y="8"/>
                        <a:pt x="1232" y="8"/>
                        <a:pt x="1248" y="40"/>
                      </a:cubicBezTo>
                      <a:cubicBezTo>
                        <a:pt x="1264" y="72"/>
                        <a:pt x="1272" y="232"/>
                        <a:pt x="1296" y="232"/>
                      </a:cubicBezTo>
                      <a:cubicBezTo>
                        <a:pt x="1320" y="232"/>
                        <a:pt x="1368" y="72"/>
                        <a:pt x="1392" y="40"/>
                      </a:cubicBezTo>
                      <a:cubicBezTo>
                        <a:pt x="1416" y="8"/>
                        <a:pt x="1424" y="8"/>
                        <a:pt x="1440" y="40"/>
                      </a:cubicBezTo>
                      <a:cubicBezTo>
                        <a:pt x="1456" y="72"/>
                        <a:pt x="1472" y="200"/>
                        <a:pt x="1488" y="232"/>
                      </a:cubicBezTo>
                      <a:cubicBezTo>
                        <a:pt x="1504" y="264"/>
                        <a:pt x="1520" y="264"/>
                        <a:pt x="1536" y="232"/>
                      </a:cubicBezTo>
                      <a:cubicBezTo>
                        <a:pt x="1552" y="200"/>
                        <a:pt x="1568" y="72"/>
                        <a:pt x="1584" y="40"/>
                      </a:cubicBezTo>
                      <a:cubicBezTo>
                        <a:pt x="1600" y="8"/>
                        <a:pt x="1616" y="0"/>
                        <a:pt x="1632" y="40"/>
                      </a:cubicBezTo>
                      <a:cubicBezTo>
                        <a:pt x="1648" y="80"/>
                        <a:pt x="1664" y="248"/>
                        <a:pt x="1680" y="280"/>
                      </a:cubicBezTo>
                      <a:cubicBezTo>
                        <a:pt x="1696" y="312"/>
                        <a:pt x="1712" y="272"/>
                        <a:pt x="1728" y="232"/>
                      </a:cubicBezTo>
                      <a:cubicBezTo>
                        <a:pt x="1744" y="192"/>
                        <a:pt x="1760" y="72"/>
                        <a:pt x="1776" y="40"/>
                      </a:cubicBezTo>
                      <a:cubicBezTo>
                        <a:pt x="1792" y="8"/>
                        <a:pt x="1808" y="8"/>
                        <a:pt x="1824" y="40"/>
                      </a:cubicBezTo>
                      <a:cubicBezTo>
                        <a:pt x="1840" y="72"/>
                        <a:pt x="1856" y="200"/>
                        <a:pt x="1872" y="232"/>
                      </a:cubicBezTo>
                      <a:cubicBezTo>
                        <a:pt x="1888" y="264"/>
                        <a:pt x="1904" y="264"/>
                        <a:pt x="1920" y="232"/>
                      </a:cubicBezTo>
                      <a:cubicBezTo>
                        <a:pt x="1936" y="200"/>
                        <a:pt x="1960" y="72"/>
                        <a:pt x="1968" y="40"/>
                      </a:cubicBezTo>
                    </a:path>
                  </a:pathLst>
                </a:custGeom>
                <a:solidFill>
                  <a:srgbClr val="FA7D00"/>
                </a:solidFill>
                <a:ln w="19050">
                  <a:solidFill>
                    <a:srgbClr val="663300"/>
                  </a:solidFill>
                  <a:round/>
                  <a:headEnd/>
                  <a:tailEnd/>
                </a:ln>
                <a:effectLst>
                  <a:outerShdw dist="12700" algn="ctr" rotWithShape="0">
                    <a:srgbClr val="996633"/>
                  </a:outerShdw>
                </a:effectLst>
              </p:spPr>
              <p:txBody>
                <a:bodyPr wrap="none" anchor="ctr"/>
                <a:lstStyle/>
                <a:p>
                  <a:pPr>
                    <a:buFont typeface="Arial" charset="0"/>
                    <a:buChar char="•"/>
                    <a:defRPr/>
                  </a:pPr>
                  <a:endParaRPr lang="en-US" sz="1400" dirty="0">
                    <a:solidFill>
                      <a:srgbClr val="330066"/>
                    </a:solidFill>
                    <a:latin typeface="Arial" charset="0"/>
                    <a:ea typeface="ＭＳ Ｐゴシック" pitchFamily="-96" charset="-128"/>
                  </a:endParaRPr>
                </a:p>
              </p:txBody>
            </p:sp>
            <p:sp>
              <p:nvSpPr>
                <p:cNvPr id="95317" name="Freeform 48"/>
                <p:cNvSpPr>
                  <a:spLocks/>
                </p:cNvSpPr>
                <p:nvPr/>
              </p:nvSpPr>
              <p:spPr bwMode="auto">
                <a:xfrm rot="34874">
                  <a:off x="977" y="3371"/>
                  <a:ext cx="962" cy="500"/>
                </a:xfrm>
                <a:custGeom>
                  <a:avLst/>
                  <a:gdLst>
                    <a:gd name="T0" fmla="*/ 0 w 2056"/>
                    <a:gd name="T1" fmla="*/ 1 h 816"/>
                    <a:gd name="T2" fmla="*/ 0 w 2056"/>
                    <a:gd name="T3" fmla="*/ 1 h 816"/>
                    <a:gd name="T4" fmla="*/ 0 w 2056"/>
                    <a:gd name="T5" fmla="*/ 1 h 816"/>
                    <a:gd name="T6" fmla="*/ 0 w 2056"/>
                    <a:gd name="T7" fmla="*/ 1 h 816"/>
                    <a:gd name="T8" fmla="*/ 0 w 2056"/>
                    <a:gd name="T9" fmla="*/ 0 h 816"/>
                    <a:gd name="T10" fmla="*/ 0 w 2056"/>
                    <a:gd name="T11" fmla="*/ 1 h 816"/>
                    <a:gd name="T12" fmla="*/ 0 w 2056"/>
                    <a:gd name="T13" fmla="*/ 1 h 816"/>
                    <a:gd name="T14" fmla="*/ 0 w 2056"/>
                    <a:gd name="T15" fmla="*/ 1 h 816"/>
                    <a:gd name="T16" fmla="*/ 0 w 2056"/>
                    <a:gd name="T17" fmla="*/ 1 h 8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56"/>
                    <a:gd name="T28" fmla="*/ 0 h 816"/>
                    <a:gd name="T29" fmla="*/ 2056 w 2056"/>
                    <a:gd name="T30" fmla="*/ 816 h 8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56" h="816">
                      <a:moveTo>
                        <a:pt x="0" y="816"/>
                      </a:moveTo>
                      <a:cubicBezTo>
                        <a:pt x="12" y="704"/>
                        <a:pt x="24" y="592"/>
                        <a:pt x="96" y="480"/>
                      </a:cubicBezTo>
                      <a:cubicBezTo>
                        <a:pt x="168" y="368"/>
                        <a:pt x="320" y="216"/>
                        <a:pt x="432" y="144"/>
                      </a:cubicBezTo>
                      <a:cubicBezTo>
                        <a:pt x="544" y="72"/>
                        <a:pt x="664" y="72"/>
                        <a:pt x="768" y="48"/>
                      </a:cubicBezTo>
                      <a:cubicBezTo>
                        <a:pt x="872" y="24"/>
                        <a:pt x="952" y="0"/>
                        <a:pt x="1056" y="0"/>
                      </a:cubicBezTo>
                      <a:cubicBezTo>
                        <a:pt x="1160" y="0"/>
                        <a:pt x="1272" y="8"/>
                        <a:pt x="1392" y="48"/>
                      </a:cubicBezTo>
                      <a:cubicBezTo>
                        <a:pt x="1512" y="88"/>
                        <a:pt x="1672" y="160"/>
                        <a:pt x="1776" y="240"/>
                      </a:cubicBezTo>
                      <a:cubicBezTo>
                        <a:pt x="1880" y="320"/>
                        <a:pt x="1976" y="432"/>
                        <a:pt x="2016" y="528"/>
                      </a:cubicBezTo>
                      <a:cubicBezTo>
                        <a:pt x="2056" y="624"/>
                        <a:pt x="2036" y="720"/>
                        <a:pt x="2016" y="816"/>
                      </a:cubicBezTo>
                    </a:path>
                  </a:pathLst>
                </a:custGeom>
                <a:gradFill rotWithShape="1">
                  <a:gsLst>
                    <a:gs pos="0">
                      <a:srgbClr val="663300"/>
                    </a:gs>
                    <a:gs pos="100000">
                      <a:srgbClr val="FA7D00"/>
                    </a:gs>
                  </a:gsLst>
                  <a:lin ang="5400000" scaled="1"/>
                </a:gradFill>
                <a:ln w="19050">
                  <a:solidFill>
                    <a:srgbClr val="663300"/>
                  </a:solidFill>
                  <a:round/>
                  <a:headEnd/>
                  <a:tailEnd/>
                </a:ln>
              </p:spPr>
              <p:txBody>
                <a:bodyPr wrap="none" anchor="ctr"/>
                <a:lstStyle/>
                <a:p>
                  <a:endParaRPr lang="es-ES">
                    <a:solidFill>
                      <a:srgbClr val="330066"/>
                    </a:solidFill>
                  </a:endParaRPr>
                </a:p>
              </p:txBody>
            </p:sp>
            <p:sp>
              <p:nvSpPr>
                <p:cNvPr id="95318" name="Oval 49"/>
                <p:cNvSpPr>
                  <a:spLocks noChangeArrowheads="1"/>
                </p:cNvSpPr>
                <p:nvPr/>
              </p:nvSpPr>
              <p:spPr bwMode="auto">
                <a:xfrm rot="34874">
                  <a:off x="1680" y="3583"/>
                  <a:ext cx="78" cy="60"/>
                </a:xfrm>
                <a:prstGeom prst="ellipse">
                  <a:avLst/>
                </a:prstGeom>
                <a:gradFill rotWithShape="1">
                  <a:gsLst>
                    <a:gs pos="0">
                      <a:srgbClr val="FA7D00"/>
                    </a:gs>
                    <a:gs pos="100000">
                      <a:srgbClr val="743A00"/>
                    </a:gs>
                  </a:gsLst>
                  <a:path path="shape">
                    <a:fillToRect l="50000" t="50000" r="50000" b="50000"/>
                  </a:path>
                </a:gradFill>
                <a:ln w="9525">
                  <a:solidFill>
                    <a:srgbClr val="663300"/>
                  </a:solidFill>
                  <a:round/>
                  <a:headEnd/>
                  <a:tailEnd/>
                </a:ln>
              </p:spPr>
              <p:txBody>
                <a:bodyPr wrap="none" anchor="ctr"/>
                <a:lstStyle/>
                <a:p>
                  <a:endParaRPr lang="es-ES" sz="1400">
                    <a:solidFill>
                      <a:srgbClr val="330066"/>
                    </a:solidFill>
                    <a:ea typeface="ＭＳ Ｐゴシック" pitchFamily="34" charset="-128"/>
                  </a:endParaRPr>
                </a:p>
              </p:txBody>
            </p:sp>
            <p:sp>
              <p:nvSpPr>
                <p:cNvPr id="95319" name="Oval 50"/>
                <p:cNvSpPr>
                  <a:spLocks noChangeArrowheads="1"/>
                </p:cNvSpPr>
                <p:nvPr/>
              </p:nvSpPr>
              <p:spPr bwMode="auto">
                <a:xfrm rot="34874">
                  <a:off x="1568" y="3574"/>
                  <a:ext cx="79" cy="60"/>
                </a:xfrm>
                <a:prstGeom prst="ellipse">
                  <a:avLst/>
                </a:prstGeom>
                <a:gradFill rotWithShape="1">
                  <a:gsLst>
                    <a:gs pos="0">
                      <a:srgbClr val="FA7D00"/>
                    </a:gs>
                    <a:gs pos="100000">
                      <a:srgbClr val="743A00"/>
                    </a:gs>
                  </a:gsLst>
                  <a:path path="shape">
                    <a:fillToRect l="50000" t="50000" r="50000" b="50000"/>
                  </a:path>
                </a:gradFill>
                <a:ln w="9525">
                  <a:solidFill>
                    <a:srgbClr val="663300"/>
                  </a:solidFill>
                  <a:round/>
                  <a:headEnd/>
                  <a:tailEnd/>
                </a:ln>
              </p:spPr>
              <p:txBody>
                <a:bodyPr wrap="none" anchor="ctr"/>
                <a:lstStyle/>
                <a:p>
                  <a:endParaRPr lang="es-ES" sz="1400">
                    <a:solidFill>
                      <a:srgbClr val="330066"/>
                    </a:solidFill>
                    <a:ea typeface="ＭＳ Ｐゴシック" pitchFamily="34" charset="-128"/>
                  </a:endParaRPr>
                </a:p>
              </p:txBody>
            </p:sp>
            <p:sp>
              <p:nvSpPr>
                <p:cNvPr id="95320" name="Oval 51"/>
                <p:cNvSpPr>
                  <a:spLocks noChangeArrowheads="1"/>
                </p:cNvSpPr>
                <p:nvPr/>
              </p:nvSpPr>
              <p:spPr bwMode="auto">
                <a:xfrm rot="34874">
                  <a:off x="1064" y="3651"/>
                  <a:ext cx="80" cy="60"/>
                </a:xfrm>
                <a:prstGeom prst="ellipse">
                  <a:avLst/>
                </a:prstGeom>
                <a:gradFill rotWithShape="1">
                  <a:gsLst>
                    <a:gs pos="0">
                      <a:srgbClr val="FA7D00"/>
                    </a:gs>
                    <a:gs pos="100000">
                      <a:srgbClr val="743A00"/>
                    </a:gs>
                  </a:gsLst>
                  <a:path path="shape">
                    <a:fillToRect l="50000" t="50000" r="50000" b="50000"/>
                  </a:path>
                </a:gradFill>
                <a:ln w="9525">
                  <a:solidFill>
                    <a:srgbClr val="663300"/>
                  </a:solidFill>
                  <a:round/>
                  <a:headEnd/>
                  <a:tailEnd/>
                </a:ln>
              </p:spPr>
              <p:txBody>
                <a:bodyPr wrap="none" anchor="ctr"/>
                <a:lstStyle/>
                <a:p>
                  <a:endParaRPr lang="es-ES" sz="1400">
                    <a:solidFill>
                      <a:srgbClr val="330066"/>
                    </a:solidFill>
                    <a:ea typeface="ＭＳ Ｐゴシック" pitchFamily="34" charset="-128"/>
                  </a:endParaRPr>
                </a:p>
              </p:txBody>
            </p:sp>
            <p:sp>
              <p:nvSpPr>
                <p:cNvPr id="95321" name="Oval 52"/>
                <p:cNvSpPr>
                  <a:spLocks noChangeArrowheads="1"/>
                </p:cNvSpPr>
                <p:nvPr/>
              </p:nvSpPr>
              <p:spPr bwMode="auto">
                <a:xfrm rot="34874">
                  <a:off x="1445" y="3410"/>
                  <a:ext cx="77" cy="60"/>
                </a:xfrm>
                <a:prstGeom prst="ellipse">
                  <a:avLst/>
                </a:prstGeom>
                <a:gradFill rotWithShape="1">
                  <a:gsLst>
                    <a:gs pos="0">
                      <a:srgbClr val="FA7D00"/>
                    </a:gs>
                    <a:gs pos="100000">
                      <a:srgbClr val="743A00"/>
                    </a:gs>
                  </a:gsLst>
                  <a:path path="shape">
                    <a:fillToRect l="50000" t="50000" r="50000" b="50000"/>
                  </a:path>
                </a:gradFill>
                <a:ln w="9525">
                  <a:solidFill>
                    <a:srgbClr val="663300"/>
                  </a:solidFill>
                  <a:round/>
                  <a:headEnd/>
                  <a:tailEnd/>
                </a:ln>
              </p:spPr>
              <p:txBody>
                <a:bodyPr wrap="none" anchor="ctr"/>
                <a:lstStyle/>
                <a:p>
                  <a:endParaRPr lang="es-ES" sz="1400">
                    <a:solidFill>
                      <a:srgbClr val="330066"/>
                    </a:solidFill>
                    <a:ea typeface="ＭＳ Ｐゴシック" pitchFamily="34" charset="-128"/>
                  </a:endParaRPr>
                </a:p>
              </p:txBody>
            </p:sp>
            <p:sp>
              <p:nvSpPr>
                <p:cNvPr id="95322" name="Oval 53"/>
                <p:cNvSpPr>
                  <a:spLocks noChangeArrowheads="1"/>
                </p:cNvSpPr>
                <p:nvPr/>
              </p:nvSpPr>
              <p:spPr bwMode="auto">
                <a:xfrm rot="34874">
                  <a:off x="1288" y="3612"/>
                  <a:ext cx="79" cy="58"/>
                </a:xfrm>
                <a:prstGeom prst="ellipse">
                  <a:avLst/>
                </a:prstGeom>
                <a:gradFill rotWithShape="1">
                  <a:gsLst>
                    <a:gs pos="0">
                      <a:srgbClr val="FA7D00"/>
                    </a:gs>
                    <a:gs pos="100000">
                      <a:srgbClr val="743A00"/>
                    </a:gs>
                  </a:gsLst>
                  <a:path path="shape">
                    <a:fillToRect l="50000" t="50000" r="50000" b="50000"/>
                  </a:path>
                </a:gradFill>
                <a:ln w="9525">
                  <a:solidFill>
                    <a:srgbClr val="663300"/>
                  </a:solidFill>
                  <a:round/>
                  <a:headEnd/>
                  <a:tailEnd/>
                </a:ln>
              </p:spPr>
              <p:txBody>
                <a:bodyPr wrap="none" anchor="ctr"/>
                <a:lstStyle/>
                <a:p>
                  <a:endParaRPr lang="es-ES" sz="1400">
                    <a:solidFill>
                      <a:srgbClr val="330066"/>
                    </a:solidFill>
                    <a:ea typeface="ＭＳ Ｐゴシック" pitchFamily="34" charset="-128"/>
                  </a:endParaRPr>
                </a:p>
              </p:txBody>
            </p:sp>
            <p:sp>
              <p:nvSpPr>
                <p:cNvPr id="95323" name="Oval 54"/>
                <p:cNvSpPr>
                  <a:spLocks noChangeArrowheads="1"/>
                </p:cNvSpPr>
                <p:nvPr/>
              </p:nvSpPr>
              <p:spPr bwMode="auto">
                <a:xfrm rot="34874">
                  <a:off x="1666" y="3681"/>
                  <a:ext cx="79" cy="58"/>
                </a:xfrm>
                <a:prstGeom prst="ellipse">
                  <a:avLst/>
                </a:prstGeom>
                <a:gradFill rotWithShape="1">
                  <a:gsLst>
                    <a:gs pos="0">
                      <a:srgbClr val="FA7D00"/>
                    </a:gs>
                    <a:gs pos="100000">
                      <a:srgbClr val="743A00"/>
                    </a:gs>
                  </a:gsLst>
                  <a:path path="shape">
                    <a:fillToRect l="50000" t="50000" r="50000" b="50000"/>
                  </a:path>
                </a:gradFill>
                <a:ln w="9525">
                  <a:solidFill>
                    <a:srgbClr val="663300"/>
                  </a:solidFill>
                  <a:round/>
                  <a:headEnd/>
                  <a:tailEnd/>
                </a:ln>
              </p:spPr>
              <p:txBody>
                <a:bodyPr wrap="none" anchor="ctr"/>
                <a:lstStyle/>
                <a:p>
                  <a:endParaRPr lang="es-ES" sz="1400">
                    <a:solidFill>
                      <a:srgbClr val="330066"/>
                    </a:solidFill>
                    <a:ea typeface="ＭＳ Ｐゴシック" pitchFamily="34" charset="-128"/>
                  </a:endParaRPr>
                </a:p>
              </p:txBody>
            </p:sp>
            <p:sp>
              <p:nvSpPr>
                <p:cNvPr id="95324" name="Oval 55"/>
                <p:cNvSpPr>
                  <a:spLocks noChangeArrowheads="1"/>
                </p:cNvSpPr>
                <p:nvPr/>
              </p:nvSpPr>
              <p:spPr bwMode="auto">
                <a:xfrm rot="34874">
                  <a:off x="1518" y="3746"/>
                  <a:ext cx="80" cy="58"/>
                </a:xfrm>
                <a:prstGeom prst="ellipse">
                  <a:avLst/>
                </a:prstGeom>
                <a:gradFill rotWithShape="1">
                  <a:gsLst>
                    <a:gs pos="0">
                      <a:srgbClr val="FA7D00"/>
                    </a:gs>
                    <a:gs pos="100000">
                      <a:srgbClr val="743A00"/>
                    </a:gs>
                  </a:gsLst>
                  <a:path path="shape">
                    <a:fillToRect l="50000" t="50000" r="50000" b="50000"/>
                  </a:path>
                </a:gradFill>
                <a:ln w="9525">
                  <a:solidFill>
                    <a:srgbClr val="663300"/>
                  </a:solidFill>
                  <a:round/>
                  <a:headEnd/>
                  <a:tailEnd/>
                </a:ln>
              </p:spPr>
              <p:txBody>
                <a:bodyPr wrap="none" anchor="ctr"/>
                <a:lstStyle/>
                <a:p>
                  <a:endParaRPr lang="es-ES" sz="1400">
                    <a:solidFill>
                      <a:srgbClr val="330066"/>
                    </a:solidFill>
                    <a:ea typeface="ＭＳ Ｐゴシック" pitchFamily="34" charset="-128"/>
                  </a:endParaRPr>
                </a:p>
              </p:txBody>
            </p:sp>
            <p:sp>
              <p:nvSpPr>
                <p:cNvPr id="95325" name="Oval 56"/>
                <p:cNvSpPr>
                  <a:spLocks noChangeArrowheads="1"/>
                </p:cNvSpPr>
                <p:nvPr/>
              </p:nvSpPr>
              <p:spPr bwMode="auto">
                <a:xfrm rot="34874">
                  <a:off x="1277" y="3455"/>
                  <a:ext cx="79" cy="59"/>
                </a:xfrm>
                <a:prstGeom prst="ellipse">
                  <a:avLst/>
                </a:prstGeom>
                <a:gradFill rotWithShape="1">
                  <a:gsLst>
                    <a:gs pos="0">
                      <a:srgbClr val="FA7D00"/>
                    </a:gs>
                    <a:gs pos="100000">
                      <a:srgbClr val="743A00"/>
                    </a:gs>
                  </a:gsLst>
                  <a:path path="shape">
                    <a:fillToRect l="50000" t="50000" r="50000" b="50000"/>
                  </a:path>
                </a:gradFill>
                <a:ln w="9525">
                  <a:solidFill>
                    <a:srgbClr val="663300"/>
                  </a:solidFill>
                  <a:round/>
                  <a:headEnd/>
                  <a:tailEnd/>
                </a:ln>
              </p:spPr>
              <p:txBody>
                <a:bodyPr wrap="none" anchor="ctr"/>
                <a:lstStyle/>
                <a:p>
                  <a:endParaRPr lang="es-ES" sz="1400">
                    <a:solidFill>
                      <a:srgbClr val="330066"/>
                    </a:solidFill>
                    <a:ea typeface="ＭＳ Ｐゴシック" pitchFamily="34" charset="-128"/>
                  </a:endParaRPr>
                </a:p>
              </p:txBody>
            </p:sp>
            <p:sp>
              <p:nvSpPr>
                <p:cNvPr id="95326" name="Oval 57"/>
                <p:cNvSpPr>
                  <a:spLocks noChangeArrowheads="1"/>
                </p:cNvSpPr>
                <p:nvPr/>
              </p:nvSpPr>
              <p:spPr bwMode="auto">
                <a:xfrm rot="34874">
                  <a:off x="1559" y="3478"/>
                  <a:ext cx="80" cy="58"/>
                </a:xfrm>
                <a:prstGeom prst="ellipse">
                  <a:avLst/>
                </a:prstGeom>
                <a:gradFill rotWithShape="1">
                  <a:gsLst>
                    <a:gs pos="0">
                      <a:srgbClr val="FA7D00"/>
                    </a:gs>
                    <a:gs pos="100000">
                      <a:srgbClr val="743A00"/>
                    </a:gs>
                  </a:gsLst>
                  <a:path path="shape">
                    <a:fillToRect l="50000" t="50000" r="50000" b="50000"/>
                  </a:path>
                </a:gradFill>
                <a:ln w="9525">
                  <a:solidFill>
                    <a:srgbClr val="663300"/>
                  </a:solidFill>
                  <a:round/>
                  <a:headEnd/>
                  <a:tailEnd/>
                </a:ln>
              </p:spPr>
              <p:txBody>
                <a:bodyPr wrap="none" anchor="ctr"/>
                <a:lstStyle/>
                <a:p>
                  <a:endParaRPr lang="es-ES" sz="1400">
                    <a:solidFill>
                      <a:srgbClr val="330066"/>
                    </a:solidFill>
                    <a:ea typeface="ＭＳ Ｐゴシック" pitchFamily="34" charset="-128"/>
                  </a:endParaRPr>
                </a:p>
              </p:txBody>
            </p:sp>
            <p:sp>
              <p:nvSpPr>
                <p:cNvPr id="95327" name="Oval 58"/>
                <p:cNvSpPr>
                  <a:spLocks noChangeArrowheads="1"/>
                </p:cNvSpPr>
                <p:nvPr/>
              </p:nvSpPr>
              <p:spPr bwMode="auto">
                <a:xfrm rot="34874">
                  <a:off x="1388" y="3542"/>
                  <a:ext cx="77" cy="61"/>
                </a:xfrm>
                <a:prstGeom prst="ellipse">
                  <a:avLst/>
                </a:prstGeom>
                <a:gradFill rotWithShape="1">
                  <a:gsLst>
                    <a:gs pos="0">
                      <a:srgbClr val="FA7D00"/>
                    </a:gs>
                    <a:gs pos="100000">
                      <a:srgbClr val="743A00"/>
                    </a:gs>
                  </a:gsLst>
                  <a:path path="shape">
                    <a:fillToRect l="50000" t="50000" r="50000" b="50000"/>
                  </a:path>
                </a:gradFill>
                <a:ln w="9525">
                  <a:solidFill>
                    <a:srgbClr val="663300"/>
                  </a:solidFill>
                  <a:round/>
                  <a:headEnd/>
                  <a:tailEnd/>
                </a:ln>
              </p:spPr>
              <p:txBody>
                <a:bodyPr wrap="none" anchor="ctr"/>
                <a:lstStyle/>
                <a:p>
                  <a:endParaRPr lang="es-ES" sz="1400">
                    <a:solidFill>
                      <a:srgbClr val="330066"/>
                    </a:solidFill>
                    <a:ea typeface="ＭＳ Ｐゴシック" pitchFamily="34" charset="-128"/>
                  </a:endParaRPr>
                </a:p>
              </p:txBody>
            </p:sp>
            <p:sp>
              <p:nvSpPr>
                <p:cNvPr id="95328" name="Oval 59"/>
                <p:cNvSpPr>
                  <a:spLocks noChangeArrowheads="1"/>
                </p:cNvSpPr>
                <p:nvPr/>
              </p:nvSpPr>
              <p:spPr bwMode="auto">
                <a:xfrm rot="34874">
                  <a:off x="1745" y="3763"/>
                  <a:ext cx="78" cy="59"/>
                </a:xfrm>
                <a:prstGeom prst="ellipse">
                  <a:avLst/>
                </a:prstGeom>
                <a:gradFill rotWithShape="1">
                  <a:gsLst>
                    <a:gs pos="0">
                      <a:srgbClr val="FA7D00"/>
                    </a:gs>
                    <a:gs pos="100000">
                      <a:srgbClr val="743A00"/>
                    </a:gs>
                  </a:gsLst>
                  <a:path path="shape">
                    <a:fillToRect l="50000" t="50000" r="50000" b="50000"/>
                  </a:path>
                </a:gradFill>
                <a:ln w="9525">
                  <a:solidFill>
                    <a:srgbClr val="663300"/>
                  </a:solidFill>
                  <a:round/>
                  <a:headEnd/>
                  <a:tailEnd/>
                </a:ln>
              </p:spPr>
              <p:txBody>
                <a:bodyPr wrap="none" anchor="ctr"/>
                <a:lstStyle/>
                <a:p>
                  <a:endParaRPr lang="es-ES" sz="1400">
                    <a:solidFill>
                      <a:srgbClr val="330066"/>
                    </a:solidFill>
                    <a:ea typeface="ＭＳ Ｐゴシック" pitchFamily="34" charset="-128"/>
                  </a:endParaRPr>
                </a:p>
              </p:txBody>
            </p:sp>
            <p:sp>
              <p:nvSpPr>
                <p:cNvPr id="95329" name="Oval 60"/>
                <p:cNvSpPr>
                  <a:spLocks noChangeArrowheads="1"/>
                </p:cNvSpPr>
                <p:nvPr/>
              </p:nvSpPr>
              <p:spPr bwMode="auto">
                <a:xfrm rot="34874">
                  <a:off x="1501" y="3630"/>
                  <a:ext cx="80" cy="58"/>
                </a:xfrm>
                <a:prstGeom prst="ellipse">
                  <a:avLst/>
                </a:prstGeom>
                <a:gradFill rotWithShape="1">
                  <a:gsLst>
                    <a:gs pos="0">
                      <a:srgbClr val="FA7D00"/>
                    </a:gs>
                    <a:gs pos="100000">
                      <a:srgbClr val="743A00"/>
                    </a:gs>
                  </a:gsLst>
                  <a:path path="shape">
                    <a:fillToRect l="50000" t="50000" r="50000" b="50000"/>
                  </a:path>
                </a:gradFill>
                <a:ln w="9525">
                  <a:solidFill>
                    <a:srgbClr val="663300"/>
                  </a:solidFill>
                  <a:round/>
                  <a:headEnd/>
                  <a:tailEnd/>
                </a:ln>
              </p:spPr>
              <p:txBody>
                <a:bodyPr wrap="none" anchor="ctr"/>
                <a:lstStyle/>
                <a:p>
                  <a:endParaRPr lang="es-ES" sz="1400">
                    <a:solidFill>
                      <a:srgbClr val="330066"/>
                    </a:solidFill>
                    <a:ea typeface="ＭＳ Ｐゴシック" pitchFamily="34" charset="-128"/>
                  </a:endParaRPr>
                </a:p>
              </p:txBody>
            </p:sp>
            <p:sp>
              <p:nvSpPr>
                <p:cNvPr id="95330" name="Oval 61"/>
                <p:cNvSpPr>
                  <a:spLocks noChangeArrowheads="1"/>
                </p:cNvSpPr>
                <p:nvPr/>
              </p:nvSpPr>
              <p:spPr bwMode="auto">
                <a:xfrm rot="34874">
                  <a:off x="1185" y="3563"/>
                  <a:ext cx="80" cy="59"/>
                </a:xfrm>
                <a:prstGeom prst="ellipse">
                  <a:avLst/>
                </a:prstGeom>
                <a:gradFill rotWithShape="1">
                  <a:gsLst>
                    <a:gs pos="0">
                      <a:srgbClr val="FA7D00"/>
                    </a:gs>
                    <a:gs pos="100000">
                      <a:srgbClr val="743A00"/>
                    </a:gs>
                  </a:gsLst>
                  <a:path path="shape">
                    <a:fillToRect l="50000" t="50000" r="50000" b="50000"/>
                  </a:path>
                </a:gradFill>
                <a:ln w="9525">
                  <a:solidFill>
                    <a:srgbClr val="663300"/>
                  </a:solidFill>
                  <a:round/>
                  <a:headEnd/>
                  <a:tailEnd/>
                </a:ln>
              </p:spPr>
              <p:txBody>
                <a:bodyPr wrap="none" anchor="ctr"/>
                <a:lstStyle/>
                <a:p>
                  <a:endParaRPr lang="es-ES" sz="1400">
                    <a:solidFill>
                      <a:srgbClr val="330066"/>
                    </a:solidFill>
                    <a:ea typeface="ＭＳ Ｐゴシック" pitchFamily="34" charset="-128"/>
                  </a:endParaRPr>
                </a:p>
              </p:txBody>
            </p:sp>
            <p:sp>
              <p:nvSpPr>
                <p:cNvPr id="95331" name="Oval 62"/>
                <p:cNvSpPr>
                  <a:spLocks noChangeArrowheads="1"/>
                </p:cNvSpPr>
                <p:nvPr/>
              </p:nvSpPr>
              <p:spPr bwMode="auto">
                <a:xfrm rot="34874">
                  <a:off x="1188" y="3643"/>
                  <a:ext cx="79" cy="59"/>
                </a:xfrm>
                <a:prstGeom prst="ellipse">
                  <a:avLst/>
                </a:prstGeom>
                <a:gradFill rotWithShape="1">
                  <a:gsLst>
                    <a:gs pos="0">
                      <a:srgbClr val="FA7D00"/>
                    </a:gs>
                    <a:gs pos="100000">
                      <a:srgbClr val="743A00"/>
                    </a:gs>
                  </a:gsLst>
                  <a:path path="shape">
                    <a:fillToRect l="50000" t="50000" r="50000" b="50000"/>
                  </a:path>
                </a:gradFill>
                <a:ln w="9525">
                  <a:solidFill>
                    <a:srgbClr val="663300"/>
                  </a:solidFill>
                  <a:round/>
                  <a:headEnd/>
                  <a:tailEnd/>
                </a:ln>
              </p:spPr>
              <p:txBody>
                <a:bodyPr wrap="none" anchor="ctr"/>
                <a:lstStyle/>
                <a:p>
                  <a:endParaRPr lang="es-ES" sz="1400">
                    <a:solidFill>
                      <a:srgbClr val="330066"/>
                    </a:solidFill>
                    <a:ea typeface="ＭＳ Ｐゴシック" pitchFamily="34" charset="-128"/>
                  </a:endParaRPr>
                </a:p>
              </p:txBody>
            </p:sp>
            <p:sp>
              <p:nvSpPr>
                <p:cNvPr id="95332" name="Oval 63"/>
                <p:cNvSpPr>
                  <a:spLocks noChangeArrowheads="1"/>
                </p:cNvSpPr>
                <p:nvPr/>
              </p:nvSpPr>
              <p:spPr bwMode="auto">
                <a:xfrm rot="34874">
                  <a:off x="1293" y="3728"/>
                  <a:ext cx="79" cy="58"/>
                </a:xfrm>
                <a:prstGeom prst="ellipse">
                  <a:avLst/>
                </a:prstGeom>
                <a:gradFill rotWithShape="1">
                  <a:gsLst>
                    <a:gs pos="0">
                      <a:srgbClr val="FA7D00"/>
                    </a:gs>
                    <a:gs pos="100000">
                      <a:srgbClr val="743A00"/>
                    </a:gs>
                  </a:gsLst>
                  <a:path path="shape">
                    <a:fillToRect l="50000" t="50000" r="50000" b="50000"/>
                  </a:path>
                </a:gradFill>
                <a:ln w="9525">
                  <a:solidFill>
                    <a:srgbClr val="663300"/>
                  </a:solidFill>
                  <a:round/>
                  <a:headEnd/>
                  <a:tailEnd/>
                </a:ln>
              </p:spPr>
              <p:txBody>
                <a:bodyPr wrap="none" anchor="ctr"/>
                <a:lstStyle/>
                <a:p>
                  <a:endParaRPr lang="es-ES" sz="1400">
                    <a:solidFill>
                      <a:srgbClr val="330066"/>
                    </a:solidFill>
                    <a:ea typeface="ＭＳ Ｐゴシック" pitchFamily="34" charset="-128"/>
                  </a:endParaRPr>
                </a:p>
              </p:txBody>
            </p:sp>
            <p:sp>
              <p:nvSpPr>
                <p:cNvPr id="95333" name="Oval 64"/>
                <p:cNvSpPr>
                  <a:spLocks noChangeArrowheads="1"/>
                </p:cNvSpPr>
                <p:nvPr/>
              </p:nvSpPr>
              <p:spPr bwMode="auto">
                <a:xfrm rot="34874">
                  <a:off x="1393" y="3659"/>
                  <a:ext cx="79" cy="58"/>
                </a:xfrm>
                <a:prstGeom prst="ellipse">
                  <a:avLst/>
                </a:prstGeom>
                <a:gradFill rotWithShape="1">
                  <a:gsLst>
                    <a:gs pos="0">
                      <a:srgbClr val="FA7D00"/>
                    </a:gs>
                    <a:gs pos="100000">
                      <a:srgbClr val="743A00"/>
                    </a:gs>
                  </a:gsLst>
                  <a:path path="shape">
                    <a:fillToRect l="50000" t="50000" r="50000" b="50000"/>
                  </a:path>
                </a:gradFill>
                <a:ln w="9525">
                  <a:solidFill>
                    <a:srgbClr val="663300"/>
                  </a:solidFill>
                  <a:round/>
                  <a:headEnd/>
                  <a:tailEnd/>
                </a:ln>
              </p:spPr>
              <p:txBody>
                <a:bodyPr wrap="none" anchor="ctr"/>
                <a:lstStyle/>
                <a:p>
                  <a:endParaRPr lang="es-ES" sz="1400">
                    <a:solidFill>
                      <a:srgbClr val="330066"/>
                    </a:solidFill>
                    <a:ea typeface="ＭＳ Ｐゴシック" pitchFamily="34" charset="-128"/>
                  </a:endParaRPr>
                </a:p>
              </p:txBody>
            </p:sp>
          </p:grpSp>
        </p:grpSp>
      </p:grpSp>
      <p:sp>
        <p:nvSpPr>
          <p:cNvPr id="95270" name="Text Box 103"/>
          <p:cNvSpPr txBox="1">
            <a:spLocks noChangeArrowheads="1"/>
          </p:cNvSpPr>
          <p:nvPr/>
        </p:nvSpPr>
        <p:spPr bwMode="auto">
          <a:xfrm rot="9411">
            <a:off x="33475" y="4487645"/>
            <a:ext cx="1946367" cy="461665"/>
          </a:xfrm>
          <a:prstGeom prst="rect">
            <a:avLst/>
          </a:prstGeom>
          <a:noFill/>
          <a:ln w="63500">
            <a:noFill/>
            <a:miter lim="800000"/>
            <a:headEnd/>
            <a:tailEnd/>
          </a:ln>
        </p:spPr>
        <p:txBody>
          <a:bodyPr wrap="none" anchor="ctr">
            <a:spAutoFit/>
          </a:bodyPr>
          <a:lstStyle/>
          <a:p>
            <a:pPr algn="ctr" eaLnBrk="0" hangingPunct="0">
              <a:buFont typeface="Arial" pitchFamily="34" charset="0"/>
              <a:buNone/>
            </a:pPr>
            <a:r>
              <a:rPr lang="en-US" sz="2400" b="1" dirty="0" err="1" smtClean="0">
                <a:solidFill>
                  <a:srgbClr val="330066"/>
                </a:solidFill>
                <a:ea typeface="ＭＳ Ｐゴシック" pitchFamily="34" charset="-128"/>
              </a:rPr>
              <a:t>Osteoclasto</a:t>
            </a:r>
            <a:endParaRPr lang="en-US" sz="2400" b="1" dirty="0">
              <a:solidFill>
                <a:srgbClr val="330066"/>
              </a:solidFill>
              <a:ea typeface="ＭＳ Ｐゴシック" pitchFamily="34" charset="-128"/>
            </a:endParaRPr>
          </a:p>
        </p:txBody>
      </p:sp>
      <p:sp>
        <p:nvSpPr>
          <p:cNvPr id="95271" name="Oval 130"/>
          <p:cNvSpPr>
            <a:spLocks noChangeArrowheads="1"/>
          </p:cNvSpPr>
          <p:nvPr/>
        </p:nvSpPr>
        <p:spPr bwMode="auto">
          <a:xfrm rot="942420">
            <a:off x="1648733" y="2824757"/>
            <a:ext cx="138112" cy="134937"/>
          </a:xfrm>
          <a:prstGeom prst="ellipse">
            <a:avLst/>
          </a:prstGeom>
          <a:solidFill>
            <a:schemeClr val="accent1"/>
          </a:solidFill>
          <a:ln w="9525">
            <a:noFill/>
            <a:round/>
            <a:headEnd/>
            <a:tailEnd/>
          </a:ln>
          <a:effectLst>
            <a:prstShdw prst="shdw17" dist="17961" dir="2700000">
              <a:srgbClr val="479432"/>
            </a:prstShdw>
          </a:effectLst>
        </p:spPr>
        <p:txBody>
          <a:bodyPr wrap="none" anchor="ctr"/>
          <a:lstStyle/>
          <a:p>
            <a:endParaRPr lang="es-ES" sz="1400">
              <a:solidFill>
                <a:srgbClr val="330066"/>
              </a:solidFill>
              <a:ea typeface="ＭＳ Ｐゴシック" pitchFamily="34" charset="-128"/>
            </a:endParaRPr>
          </a:p>
        </p:txBody>
      </p:sp>
      <p:sp>
        <p:nvSpPr>
          <p:cNvPr id="95272" name="Oval 130"/>
          <p:cNvSpPr>
            <a:spLocks noChangeArrowheads="1"/>
          </p:cNvSpPr>
          <p:nvPr/>
        </p:nvSpPr>
        <p:spPr bwMode="auto">
          <a:xfrm rot="942420">
            <a:off x="1801132" y="2596158"/>
            <a:ext cx="138113" cy="134937"/>
          </a:xfrm>
          <a:prstGeom prst="ellipse">
            <a:avLst/>
          </a:prstGeom>
          <a:solidFill>
            <a:schemeClr val="accent1"/>
          </a:solidFill>
          <a:ln w="9525">
            <a:noFill/>
            <a:round/>
            <a:headEnd/>
            <a:tailEnd/>
          </a:ln>
          <a:effectLst>
            <a:prstShdw prst="shdw17" dist="17961" dir="2700000">
              <a:srgbClr val="479432"/>
            </a:prstShdw>
          </a:effectLst>
        </p:spPr>
        <p:txBody>
          <a:bodyPr wrap="none" anchor="ctr"/>
          <a:lstStyle/>
          <a:p>
            <a:endParaRPr lang="es-ES" sz="1400">
              <a:solidFill>
                <a:srgbClr val="330066"/>
              </a:solidFill>
              <a:ea typeface="ＭＳ Ｐゴシック" pitchFamily="34" charset="-128"/>
            </a:endParaRPr>
          </a:p>
        </p:txBody>
      </p:sp>
      <p:sp>
        <p:nvSpPr>
          <p:cNvPr id="95273" name="Oval 130"/>
          <p:cNvSpPr>
            <a:spLocks noChangeArrowheads="1"/>
          </p:cNvSpPr>
          <p:nvPr/>
        </p:nvSpPr>
        <p:spPr bwMode="auto">
          <a:xfrm rot="942420">
            <a:off x="3934948" y="3967728"/>
            <a:ext cx="138113" cy="136525"/>
          </a:xfrm>
          <a:prstGeom prst="ellipse">
            <a:avLst/>
          </a:prstGeom>
          <a:solidFill>
            <a:schemeClr val="accent1"/>
          </a:solidFill>
          <a:ln w="9525">
            <a:noFill/>
            <a:round/>
            <a:headEnd/>
            <a:tailEnd/>
          </a:ln>
          <a:effectLst>
            <a:prstShdw prst="shdw17" dist="17961" dir="2700000">
              <a:srgbClr val="479432"/>
            </a:prstShdw>
          </a:effectLst>
        </p:spPr>
        <p:txBody>
          <a:bodyPr wrap="none" anchor="ctr"/>
          <a:lstStyle/>
          <a:p>
            <a:endParaRPr lang="es-ES" sz="1400">
              <a:solidFill>
                <a:srgbClr val="330066"/>
              </a:solidFill>
              <a:ea typeface="ＭＳ Ｐゴシック" pitchFamily="34" charset="-128"/>
            </a:endParaRPr>
          </a:p>
        </p:txBody>
      </p:sp>
      <p:sp>
        <p:nvSpPr>
          <p:cNvPr id="95274" name="Oval 130"/>
          <p:cNvSpPr>
            <a:spLocks noChangeArrowheads="1"/>
          </p:cNvSpPr>
          <p:nvPr/>
        </p:nvSpPr>
        <p:spPr bwMode="auto">
          <a:xfrm rot="942420">
            <a:off x="3630147" y="4120127"/>
            <a:ext cx="138113" cy="136525"/>
          </a:xfrm>
          <a:prstGeom prst="ellipse">
            <a:avLst/>
          </a:prstGeom>
          <a:solidFill>
            <a:schemeClr val="accent1"/>
          </a:solidFill>
          <a:ln w="9525">
            <a:noFill/>
            <a:round/>
            <a:headEnd/>
            <a:tailEnd/>
          </a:ln>
          <a:effectLst>
            <a:prstShdw prst="shdw17" dist="17961" dir="2700000">
              <a:srgbClr val="479432"/>
            </a:prstShdw>
          </a:effectLst>
        </p:spPr>
        <p:txBody>
          <a:bodyPr wrap="none" anchor="ctr"/>
          <a:lstStyle/>
          <a:p>
            <a:endParaRPr lang="es-ES" sz="1400">
              <a:solidFill>
                <a:srgbClr val="330066"/>
              </a:solidFill>
              <a:ea typeface="ＭＳ Ｐゴシック" pitchFamily="34" charset="-128"/>
            </a:endParaRPr>
          </a:p>
        </p:txBody>
      </p:sp>
      <p:sp>
        <p:nvSpPr>
          <p:cNvPr id="95275" name="Oval 130"/>
          <p:cNvSpPr>
            <a:spLocks noChangeArrowheads="1"/>
          </p:cNvSpPr>
          <p:nvPr/>
        </p:nvSpPr>
        <p:spPr bwMode="auto">
          <a:xfrm rot="942420">
            <a:off x="3034809" y="5497807"/>
            <a:ext cx="138112" cy="136525"/>
          </a:xfrm>
          <a:prstGeom prst="ellipse">
            <a:avLst/>
          </a:prstGeom>
          <a:solidFill>
            <a:schemeClr val="accent1"/>
          </a:solidFill>
          <a:ln w="9525">
            <a:noFill/>
            <a:round/>
            <a:headEnd/>
            <a:tailEnd/>
          </a:ln>
          <a:effectLst>
            <a:prstShdw prst="shdw17" dist="17961" dir="2700000">
              <a:srgbClr val="479432"/>
            </a:prstShdw>
          </a:effectLst>
        </p:spPr>
        <p:txBody>
          <a:bodyPr wrap="none" anchor="ctr"/>
          <a:lstStyle/>
          <a:p>
            <a:endParaRPr lang="es-ES" sz="1400">
              <a:solidFill>
                <a:srgbClr val="330066"/>
              </a:solidFill>
              <a:ea typeface="ＭＳ Ｐゴシック" pitchFamily="34" charset="-128"/>
            </a:endParaRPr>
          </a:p>
        </p:txBody>
      </p:sp>
      <p:sp>
        <p:nvSpPr>
          <p:cNvPr id="95276" name="Oval 130"/>
          <p:cNvSpPr>
            <a:spLocks noChangeArrowheads="1"/>
          </p:cNvSpPr>
          <p:nvPr/>
        </p:nvSpPr>
        <p:spPr bwMode="auto">
          <a:xfrm rot="942420">
            <a:off x="2655396" y="5323182"/>
            <a:ext cx="138113" cy="134938"/>
          </a:xfrm>
          <a:prstGeom prst="ellipse">
            <a:avLst/>
          </a:prstGeom>
          <a:solidFill>
            <a:schemeClr val="accent1"/>
          </a:solidFill>
          <a:ln w="9525">
            <a:noFill/>
            <a:round/>
            <a:headEnd/>
            <a:tailEnd/>
          </a:ln>
          <a:effectLst>
            <a:prstShdw prst="shdw17" dist="17961" dir="2700000">
              <a:srgbClr val="479432"/>
            </a:prstShdw>
          </a:effectLst>
        </p:spPr>
        <p:txBody>
          <a:bodyPr wrap="none" anchor="ctr"/>
          <a:lstStyle/>
          <a:p>
            <a:endParaRPr lang="es-ES" sz="1400">
              <a:solidFill>
                <a:srgbClr val="330066"/>
              </a:solidFill>
              <a:ea typeface="ＭＳ Ｐゴシック" pitchFamily="34" charset="-128"/>
            </a:endParaRPr>
          </a:p>
        </p:txBody>
      </p:sp>
      <p:sp>
        <p:nvSpPr>
          <p:cNvPr id="95277" name="Oval 130"/>
          <p:cNvSpPr>
            <a:spLocks noChangeArrowheads="1"/>
          </p:cNvSpPr>
          <p:nvPr/>
        </p:nvSpPr>
        <p:spPr bwMode="auto">
          <a:xfrm rot="942420">
            <a:off x="1877332" y="2824757"/>
            <a:ext cx="138112" cy="134938"/>
          </a:xfrm>
          <a:prstGeom prst="ellipse">
            <a:avLst/>
          </a:prstGeom>
          <a:solidFill>
            <a:schemeClr val="accent1"/>
          </a:solidFill>
          <a:ln w="9525">
            <a:noFill/>
            <a:round/>
            <a:headEnd/>
            <a:tailEnd/>
          </a:ln>
          <a:effectLst>
            <a:prstShdw prst="shdw17" dist="17961" dir="2700000">
              <a:srgbClr val="479432"/>
            </a:prstShdw>
          </a:effectLst>
        </p:spPr>
        <p:txBody>
          <a:bodyPr wrap="none" anchor="ctr"/>
          <a:lstStyle/>
          <a:p>
            <a:endParaRPr lang="es-ES" sz="1400">
              <a:solidFill>
                <a:srgbClr val="330066"/>
              </a:solidFill>
              <a:ea typeface="ＭＳ Ｐゴシック" pitchFamily="34" charset="-128"/>
            </a:endParaRPr>
          </a:p>
        </p:txBody>
      </p:sp>
      <p:sp>
        <p:nvSpPr>
          <p:cNvPr id="95278" name="Text Box 70"/>
          <p:cNvSpPr txBox="1">
            <a:spLocks noChangeArrowheads="1"/>
          </p:cNvSpPr>
          <p:nvPr/>
        </p:nvSpPr>
        <p:spPr bwMode="auto">
          <a:xfrm rot="9411">
            <a:off x="3730966" y="5236378"/>
            <a:ext cx="1436612" cy="584775"/>
          </a:xfrm>
          <a:prstGeom prst="rect">
            <a:avLst/>
          </a:prstGeom>
          <a:noFill/>
          <a:ln w="63500">
            <a:noFill/>
            <a:miter lim="800000"/>
            <a:headEnd/>
            <a:tailEnd/>
          </a:ln>
        </p:spPr>
        <p:txBody>
          <a:bodyPr wrap="none" anchor="ctr">
            <a:spAutoFit/>
          </a:bodyPr>
          <a:lstStyle/>
          <a:p>
            <a:pPr algn="ctr" eaLnBrk="0" hangingPunct="0">
              <a:buFont typeface="Arial" pitchFamily="34" charset="0"/>
              <a:buNone/>
            </a:pPr>
            <a:r>
              <a:rPr lang="en-US" sz="3200" b="1" dirty="0" err="1" smtClean="0">
                <a:solidFill>
                  <a:srgbClr val="330066"/>
                </a:solidFill>
                <a:ea typeface="ＭＳ Ｐゴシック" pitchFamily="34" charset="-128"/>
              </a:rPr>
              <a:t>Hueso</a:t>
            </a:r>
            <a:endParaRPr lang="en-US" sz="3200" b="1" dirty="0">
              <a:solidFill>
                <a:srgbClr val="330066"/>
              </a:solidFill>
              <a:ea typeface="ＭＳ Ｐゴシック" pitchFamily="34" charset="-128"/>
            </a:endParaRPr>
          </a:p>
        </p:txBody>
      </p:sp>
      <p:sp>
        <p:nvSpPr>
          <p:cNvPr id="95279" name="Oval 130"/>
          <p:cNvSpPr>
            <a:spLocks noChangeArrowheads="1"/>
          </p:cNvSpPr>
          <p:nvPr/>
        </p:nvSpPr>
        <p:spPr bwMode="auto">
          <a:xfrm rot="942420">
            <a:off x="831359" y="4980282"/>
            <a:ext cx="136525" cy="134938"/>
          </a:xfrm>
          <a:prstGeom prst="ellipse">
            <a:avLst/>
          </a:prstGeom>
          <a:solidFill>
            <a:schemeClr val="accent1"/>
          </a:solidFill>
          <a:ln w="9525">
            <a:noFill/>
            <a:round/>
            <a:headEnd/>
            <a:tailEnd/>
          </a:ln>
          <a:effectLst>
            <a:prstShdw prst="shdw17" dist="17961" dir="2700000">
              <a:srgbClr val="479432"/>
            </a:prstShdw>
          </a:effectLst>
        </p:spPr>
        <p:txBody>
          <a:bodyPr wrap="none" anchor="ctr"/>
          <a:lstStyle/>
          <a:p>
            <a:endParaRPr lang="es-ES" sz="1400">
              <a:solidFill>
                <a:srgbClr val="330066"/>
              </a:solidFill>
              <a:ea typeface="ＭＳ Ｐゴシック" pitchFamily="34" charset="-128"/>
            </a:endParaRPr>
          </a:p>
        </p:txBody>
      </p:sp>
      <p:sp>
        <p:nvSpPr>
          <p:cNvPr id="95280" name="Oval 130"/>
          <p:cNvSpPr>
            <a:spLocks noChangeArrowheads="1"/>
          </p:cNvSpPr>
          <p:nvPr/>
        </p:nvSpPr>
        <p:spPr bwMode="auto">
          <a:xfrm rot="942420">
            <a:off x="4115896" y="4992982"/>
            <a:ext cx="138113" cy="134938"/>
          </a:xfrm>
          <a:prstGeom prst="ellipse">
            <a:avLst/>
          </a:prstGeom>
          <a:solidFill>
            <a:schemeClr val="accent1"/>
          </a:solidFill>
          <a:ln w="9525">
            <a:noFill/>
            <a:round/>
            <a:headEnd/>
            <a:tailEnd/>
          </a:ln>
          <a:effectLst>
            <a:prstShdw prst="shdw17" dist="17961" dir="2700000">
              <a:srgbClr val="479432"/>
            </a:prstShdw>
          </a:effectLst>
        </p:spPr>
        <p:txBody>
          <a:bodyPr wrap="none" anchor="ctr"/>
          <a:lstStyle/>
          <a:p>
            <a:endParaRPr lang="es-ES" sz="1400">
              <a:solidFill>
                <a:srgbClr val="330066"/>
              </a:solidFill>
              <a:ea typeface="ＭＳ Ｐゴシック" pitchFamily="34" charset="-128"/>
            </a:endParaRPr>
          </a:p>
        </p:txBody>
      </p:sp>
      <p:sp>
        <p:nvSpPr>
          <p:cNvPr id="95281" name="Oval 130"/>
          <p:cNvSpPr>
            <a:spLocks noChangeArrowheads="1"/>
          </p:cNvSpPr>
          <p:nvPr/>
        </p:nvSpPr>
        <p:spPr bwMode="auto">
          <a:xfrm rot="942420">
            <a:off x="994871" y="4975520"/>
            <a:ext cx="138113" cy="136525"/>
          </a:xfrm>
          <a:prstGeom prst="ellipse">
            <a:avLst/>
          </a:prstGeom>
          <a:solidFill>
            <a:schemeClr val="accent1"/>
          </a:solidFill>
          <a:ln w="9525">
            <a:noFill/>
            <a:round/>
            <a:headEnd/>
            <a:tailEnd/>
          </a:ln>
          <a:effectLst>
            <a:prstShdw prst="shdw17" dist="17961" dir="2700000">
              <a:srgbClr val="479432"/>
            </a:prstShdw>
          </a:effectLst>
        </p:spPr>
        <p:txBody>
          <a:bodyPr wrap="none" anchor="ctr"/>
          <a:lstStyle/>
          <a:p>
            <a:endParaRPr lang="es-ES" sz="1400">
              <a:solidFill>
                <a:srgbClr val="330066"/>
              </a:solidFill>
              <a:ea typeface="ＭＳ Ｐゴシック" pitchFamily="34" charset="-128"/>
            </a:endParaRPr>
          </a:p>
        </p:txBody>
      </p:sp>
      <p:sp>
        <p:nvSpPr>
          <p:cNvPr id="95282" name="Oval 130"/>
          <p:cNvSpPr>
            <a:spLocks noChangeArrowheads="1"/>
          </p:cNvSpPr>
          <p:nvPr/>
        </p:nvSpPr>
        <p:spPr bwMode="auto">
          <a:xfrm rot="942420">
            <a:off x="3938096" y="4986632"/>
            <a:ext cx="138113" cy="136525"/>
          </a:xfrm>
          <a:prstGeom prst="ellipse">
            <a:avLst/>
          </a:prstGeom>
          <a:solidFill>
            <a:schemeClr val="accent1"/>
          </a:solidFill>
          <a:ln w="9525">
            <a:noFill/>
            <a:round/>
            <a:headEnd/>
            <a:tailEnd/>
          </a:ln>
          <a:effectLst>
            <a:prstShdw prst="shdw17" dist="17961" dir="2700000">
              <a:srgbClr val="479432"/>
            </a:prstShdw>
          </a:effectLst>
        </p:spPr>
        <p:txBody>
          <a:bodyPr wrap="none" anchor="ctr"/>
          <a:lstStyle/>
          <a:p>
            <a:endParaRPr lang="es-ES" sz="1400">
              <a:solidFill>
                <a:srgbClr val="330066"/>
              </a:solidFill>
              <a:ea typeface="ＭＳ Ｐゴシック" pitchFamily="34" charset="-128"/>
            </a:endParaRPr>
          </a:p>
        </p:txBody>
      </p:sp>
      <p:sp>
        <p:nvSpPr>
          <p:cNvPr id="95283" name="Oval 130"/>
          <p:cNvSpPr>
            <a:spLocks noChangeArrowheads="1"/>
          </p:cNvSpPr>
          <p:nvPr/>
        </p:nvSpPr>
        <p:spPr bwMode="auto">
          <a:xfrm rot="942420">
            <a:off x="3804746" y="4973932"/>
            <a:ext cx="138113" cy="136525"/>
          </a:xfrm>
          <a:prstGeom prst="ellipse">
            <a:avLst/>
          </a:prstGeom>
          <a:solidFill>
            <a:schemeClr val="accent1"/>
          </a:solidFill>
          <a:ln w="9525">
            <a:noFill/>
            <a:round/>
            <a:headEnd/>
            <a:tailEnd/>
          </a:ln>
          <a:effectLst>
            <a:prstShdw prst="shdw17" dist="17961" dir="2700000">
              <a:srgbClr val="479432"/>
            </a:prstShdw>
          </a:effectLst>
        </p:spPr>
        <p:txBody>
          <a:bodyPr wrap="none" anchor="ctr"/>
          <a:lstStyle/>
          <a:p>
            <a:endParaRPr lang="es-ES" sz="1400">
              <a:solidFill>
                <a:srgbClr val="330066"/>
              </a:solidFill>
              <a:ea typeface="ＭＳ Ｐゴシック" pitchFamily="34" charset="-128"/>
            </a:endParaRPr>
          </a:p>
        </p:txBody>
      </p:sp>
      <p:sp>
        <p:nvSpPr>
          <p:cNvPr id="95284" name="Oval 130"/>
          <p:cNvSpPr>
            <a:spLocks noChangeArrowheads="1"/>
          </p:cNvSpPr>
          <p:nvPr/>
        </p:nvSpPr>
        <p:spPr bwMode="auto">
          <a:xfrm rot="942420">
            <a:off x="1131396" y="4918370"/>
            <a:ext cx="136525" cy="134937"/>
          </a:xfrm>
          <a:prstGeom prst="ellipse">
            <a:avLst/>
          </a:prstGeom>
          <a:solidFill>
            <a:schemeClr val="accent1"/>
          </a:solidFill>
          <a:ln w="9525">
            <a:noFill/>
            <a:round/>
            <a:headEnd/>
            <a:tailEnd/>
          </a:ln>
          <a:effectLst>
            <a:prstShdw prst="shdw17" dist="17961" dir="2700000">
              <a:srgbClr val="479432"/>
            </a:prstShdw>
          </a:effectLst>
        </p:spPr>
        <p:txBody>
          <a:bodyPr wrap="none" anchor="ctr"/>
          <a:lstStyle/>
          <a:p>
            <a:endParaRPr lang="es-ES" sz="1400">
              <a:solidFill>
                <a:srgbClr val="330066"/>
              </a:solidFill>
              <a:ea typeface="ＭＳ Ｐゴシック" pitchFamily="34" charset="-128"/>
            </a:endParaRPr>
          </a:p>
        </p:txBody>
      </p:sp>
      <p:sp>
        <p:nvSpPr>
          <p:cNvPr id="95285" name="Oval 130"/>
          <p:cNvSpPr>
            <a:spLocks noChangeArrowheads="1"/>
          </p:cNvSpPr>
          <p:nvPr/>
        </p:nvSpPr>
        <p:spPr bwMode="auto">
          <a:xfrm rot="942420">
            <a:off x="1296496" y="4972345"/>
            <a:ext cx="136525" cy="136525"/>
          </a:xfrm>
          <a:prstGeom prst="ellipse">
            <a:avLst/>
          </a:prstGeom>
          <a:solidFill>
            <a:schemeClr val="accent1"/>
          </a:solidFill>
          <a:ln w="9525">
            <a:noFill/>
            <a:round/>
            <a:headEnd/>
            <a:tailEnd/>
          </a:ln>
          <a:effectLst>
            <a:prstShdw prst="shdw17" dist="17961" dir="2700000">
              <a:srgbClr val="479432"/>
            </a:prstShdw>
          </a:effectLst>
        </p:spPr>
        <p:txBody>
          <a:bodyPr wrap="none" anchor="ctr"/>
          <a:lstStyle/>
          <a:p>
            <a:endParaRPr lang="es-ES" sz="1400">
              <a:solidFill>
                <a:srgbClr val="330066"/>
              </a:solidFill>
              <a:ea typeface="ＭＳ Ｐゴシック" pitchFamily="34" charset="-128"/>
            </a:endParaRPr>
          </a:p>
        </p:txBody>
      </p:sp>
      <p:sp>
        <p:nvSpPr>
          <p:cNvPr id="95286" name="Oval 130"/>
          <p:cNvSpPr>
            <a:spLocks noChangeArrowheads="1"/>
          </p:cNvSpPr>
          <p:nvPr/>
        </p:nvSpPr>
        <p:spPr bwMode="auto">
          <a:xfrm rot="942420">
            <a:off x="1528271" y="4975520"/>
            <a:ext cx="138113" cy="136525"/>
          </a:xfrm>
          <a:prstGeom prst="ellipse">
            <a:avLst/>
          </a:prstGeom>
          <a:solidFill>
            <a:schemeClr val="accent1"/>
          </a:solidFill>
          <a:ln w="9525">
            <a:noFill/>
            <a:round/>
            <a:headEnd/>
            <a:tailEnd/>
          </a:ln>
          <a:effectLst>
            <a:prstShdw prst="shdw17" dist="17961" dir="2700000">
              <a:srgbClr val="479432"/>
            </a:prstShdw>
          </a:effectLst>
        </p:spPr>
        <p:txBody>
          <a:bodyPr wrap="none" anchor="ctr"/>
          <a:lstStyle/>
          <a:p>
            <a:endParaRPr lang="es-ES" sz="1400">
              <a:solidFill>
                <a:srgbClr val="330066"/>
              </a:solidFill>
              <a:ea typeface="ＭＳ Ｐゴシック" pitchFamily="34" charset="-128"/>
            </a:endParaRPr>
          </a:p>
        </p:txBody>
      </p:sp>
      <p:sp>
        <p:nvSpPr>
          <p:cNvPr id="95287" name="Oval 130"/>
          <p:cNvSpPr>
            <a:spLocks noChangeArrowheads="1"/>
          </p:cNvSpPr>
          <p:nvPr/>
        </p:nvSpPr>
        <p:spPr bwMode="auto">
          <a:xfrm rot="942420">
            <a:off x="1734646" y="4991395"/>
            <a:ext cx="138113" cy="136525"/>
          </a:xfrm>
          <a:prstGeom prst="ellipse">
            <a:avLst/>
          </a:prstGeom>
          <a:solidFill>
            <a:schemeClr val="accent1"/>
          </a:solidFill>
          <a:ln w="9525">
            <a:noFill/>
            <a:round/>
            <a:headEnd/>
            <a:tailEnd/>
          </a:ln>
          <a:effectLst>
            <a:prstShdw prst="shdw17" dist="17961" dir="2700000">
              <a:srgbClr val="479432"/>
            </a:prstShdw>
          </a:effectLst>
        </p:spPr>
        <p:txBody>
          <a:bodyPr wrap="none" anchor="ctr"/>
          <a:lstStyle/>
          <a:p>
            <a:endParaRPr lang="es-ES" sz="1400">
              <a:solidFill>
                <a:srgbClr val="330066"/>
              </a:solidFill>
              <a:ea typeface="ＭＳ Ｐゴシック" pitchFamily="34" charset="-128"/>
            </a:endParaRPr>
          </a:p>
        </p:txBody>
      </p:sp>
      <p:sp>
        <p:nvSpPr>
          <p:cNvPr id="95288" name="Oval 130"/>
          <p:cNvSpPr>
            <a:spLocks noChangeArrowheads="1"/>
          </p:cNvSpPr>
          <p:nvPr/>
        </p:nvSpPr>
        <p:spPr bwMode="auto">
          <a:xfrm rot="942420">
            <a:off x="1885459" y="5012032"/>
            <a:ext cx="138112" cy="136525"/>
          </a:xfrm>
          <a:prstGeom prst="ellipse">
            <a:avLst/>
          </a:prstGeom>
          <a:solidFill>
            <a:schemeClr val="accent1"/>
          </a:solidFill>
          <a:ln w="9525">
            <a:noFill/>
            <a:round/>
            <a:headEnd/>
            <a:tailEnd/>
          </a:ln>
          <a:effectLst>
            <a:prstShdw prst="shdw17" dist="17961" dir="2700000">
              <a:srgbClr val="479432"/>
            </a:prstShdw>
          </a:effectLst>
        </p:spPr>
        <p:txBody>
          <a:bodyPr wrap="none" anchor="ctr"/>
          <a:lstStyle/>
          <a:p>
            <a:endParaRPr lang="es-ES" sz="1400">
              <a:solidFill>
                <a:srgbClr val="330066"/>
              </a:solidFill>
              <a:ea typeface="ＭＳ Ｐゴシック" pitchFamily="34" charset="-128"/>
            </a:endParaRPr>
          </a:p>
        </p:txBody>
      </p:sp>
      <p:sp>
        <p:nvSpPr>
          <p:cNvPr id="95289" name="Oval 130"/>
          <p:cNvSpPr>
            <a:spLocks noChangeArrowheads="1"/>
          </p:cNvSpPr>
          <p:nvPr/>
        </p:nvSpPr>
        <p:spPr bwMode="auto">
          <a:xfrm rot="942420">
            <a:off x="2061671" y="5046957"/>
            <a:ext cx="138113" cy="134938"/>
          </a:xfrm>
          <a:prstGeom prst="ellipse">
            <a:avLst/>
          </a:prstGeom>
          <a:solidFill>
            <a:schemeClr val="accent1"/>
          </a:solidFill>
          <a:ln w="9525">
            <a:noFill/>
            <a:round/>
            <a:headEnd/>
            <a:tailEnd/>
          </a:ln>
          <a:effectLst>
            <a:prstShdw prst="shdw17" dist="17961" dir="2700000">
              <a:srgbClr val="479432"/>
            </a:prstShdw>
          </a:effectLst>
        </p:spPr>
        <p:txBody>
          <a:bodyPr wrap="none" anchor="ctr"/>
          <a:lstStyle/>
          <a:p>
            <a:endParaRPr lang="es-ES" sz="1400">
              <a:solidFill>
                <a:srgbClr val="330066"/>
              </a:solidFill>
              <a:ea typeface="ＭＳ Ｐゴシック" pitchFamily="34" charset="-128"/>
            </a:endParaRPr>
          </a:p>
        </p:txBody>
      </p:sp>
      <p:sp>
        <p:nvSpPr>
          <p:cNvPr id="95290" name="Oval 130"/>
          <p:cNvSpPr>
            <a:spLocks noChangeArrowheads="1"/>
          </p:cNvSpPr>
          <p:nvPr/>
        </p:nvSpPr>
        <p:spPr bwMode="auto">
          <a:xfrm rot="942420">
            <a:off x="4566746" y="4816770"/>
            <a:ext cx="138113" cy="136525"/>
          </a:xfrm>
          <a:prstGeom prst="ellipse">
            <a:avLst/>
          </a:prstGeom>
          <a:solidFill>
            <a:schemeClr val="accent1"/>
          </a:solidFill>
          <a:ln w="9525">
            <a:noFill/>
            <a:round/>
            <a:headEnd/>
            <a:tailEnd/>
          </a:ln>
          <a:effectLst>
            <a:prstShdw prst="shdw17" dist="17961" dir="2700000">
              <a:srgbClr val="479432"/>
            </a:prstShdw>
          </a:effectLst>
        </p:spPr>
        <p:txBody>
          <a:bodyPr wrap="none" anchor="ctr"/>
          <a:lstStyle/>
          <a:p>
            <a:endParaRPr lang="es-ES" sz="1400">
              <a:solidFill>
                <a:srgbClr val="330066"/>
              </a:solidFill>
              <a:ea typeface="ＭＳ Ｐゴシック" pitchFamily="34" charset="-128"/>
            </a:endParaRPr>
          </a:p>
        </p:txBody>
      </p:sp>
      <p:sp>
        <p:nvSpPr>
          <p:cNvPr id="95291" name="Oval 130"/>
          <p:cNvSpPr>
            <a:spLocks noChangeArrowheads="1"/>
          </p:cNvSpPr>
          <p:nvPr/>
        </p:nvSpPr>
        <p:spPr bwMode="auto">
          <a:xfrm rot="942420">
            <a:off x="4436571" y="4916782"/>
            <a:ext cx="138113" cy="134938"/>
          </a:xfrm>
          <a:prstGeom prst="ellipse">
            <a:avLst/>
          </a:prstGeom>
          <a:solidFill>
            <a:schemeClr val="accent1"/>
          </a:solidFill>
          <a:ln w="9525">
            <a:noFill/>
            <a:round/>
            <a:headEnd/>
            <a:tailEnd/>
          </a:ln>
          <a:effectLst>
            <a:prstShdw prst="shdw17" dist="17961" dir="2700000">
              <a:srgbClr val="479432"/>
            </a:prstShdw>
          </a:effectLst>
        </p:spPr>
        <p:txBody>
          <a:bodyPr wrap="none" anchor="ctr"/>
          <a:lstStyle/>
          <a:p>
            <a:endParaRPr lang="es-ES" sz="1400">
              <a:solidFill>
                <a:srgbClr val="330066"/>
              </a:solidFill>
              <a:ea typeface="ＭＳ Ｐゴシック" pitchFamily="34" charset="-128"/>
            </a:endParaRPr>
          </a:p>
        </p:txBody>
      </p:sp>
      <p:sp>
        <p:nvSpPr>
          <p:cNvPr id="95292" name="Oval 130"/>
          <p:cNvSpPr>
            <a:spLocks noChangeArrowheads="1"/>
          </p:cNvSpPr>
          <p:nvPr/>
        </p:nvSpPr>
        <p:spPr bwMode="auto">
          <a:xfrm rot="942420">
            <a:off x="4290521" y="4953295"/>
            <a:ext cx="138113" cy="134937"/>
          </a:xfrm>
          <a:prstGeom prst="ellipse">
            <a:avLst/>
          </a:prstGeom>
          <a:solidFill>
            <a:schemeClr val="accent1"/>
          </a:solidFill>
          <a:ln w="9525">
            <a:noFill/>
            <a:round/>
            <a:headEnd/>
            <a:tailEnd/>
          </a:ln>
          <a:effectLst>
            <a:prstShdw prst="shdw17" dist="17961" dir="2700000">
              <a:srgbClr val="479432"/>
            </a:prstShdw>
          </a:effectLst>
        </p:spPr>
        <p:txBody>
          <a:bodyPr wrap="none" anchor="ctr"/>
          <a:lstStyle/>
          <a:p>
            <a:endParaRPr lang="es-ES" sz="1400">
              <a:solidFill>
                <a:srgbClr val="330066"/>
              </a:solidFill>
              <a:ea typeface="ＭＳ Ｐゴシック" pitchFamily="34" charset="-128"/>
            </a:endParaRPr>
          </a:p>
        </p:txBody>
      </p:sp>
      <p:sp>
        <p:nvSpPr>
          <p:cNvPr id="95293" name="Oval 130"/>
          <p:cNvSpPr>
            <a:spLocks noChangeArrowheads="1"/>
          </p:cNvSpPr>
          <p:nvPr/>
        </p:nvSpPr>
        <p:spPr bwMode="auto">
          <a:xfrm rot="942420">
            <a:off x="4717559" y="4737395"/>
            <a:ext cx="138112" cy="134937"/>
          </a:xfrm>
          <a:prstGeom prst="ellipse">
            <a:avLst/>
          </a:prstGeom>
          <a:solidFill>
            <a:schemeClr val="accent1"/>
          </a:solidFill>
          <a:ln w="9525">
            <a:noFill/>
            <a:round/>
            <a:headEnd/>
            <a:tailEnd/>
          </a:ln>
          <a:effectLst>
            <a:prstShdw prst="shdw17" dist="17961" dir="2700000">
              <a:srgbClr val="479432"/>
            </a:prstShdw>
          </a:effectLst>
        </p:spPr>
        <p:txBody>
          <a:bodyPr wrap="none" anchor="ctr"/>
          <a:lstStyle/>
          <a:p>
            <a:endParaRPr lang="es-ES" sz="1400">
              <a:solidFill>
                <a:srgbClr val="330066"/>
              </a:solidFill>
              <a:ea typeface="ＭＳ Ｐゴシック" pitchFamily="34" charset="-128"/>
            </a:endParaRPr>
          </a:p>
        </p:txBody>
      </p:sp>
      <p:sp>
        <p:nvSpPr>
          <p:cNvPr id="95294" name="Oval 130"/>
          <p:cNvSpPr>
            <a:spLocks noChangeArrowheads="1"/>
          </p:cNvSpPr>
          <p:nvPr/>
        </p:nvSpPr>
        <p:spPr bwMode="auto">
          <a:xfrm rot="942420">
            <a:off x="2817321" y="5373982"/>
            <a:ext cx="138113" cy="136525"/>
          </a:xfrm>
          <a:prstGeom prst="ellipse">
            <a:avLst/>
          </a:prstGeom>
          <a:solidFill>
            <a:schemeClr val="accent1"/>
          </a:solidFill>
          <a:ln w="9525">
            <a:noFill/>
            <a:round/>
            <a:headEnd/>
            <a:tailEnd/>
          </a:ln>
          <a:effectLst>
            <a:prstShdw prst="shdw17" dist="17961" dir="2700000">
              <a:srgbClr val="479432"/>
            </a:prstShdw>
          </a:effectLst>
        </p:spPr>
        <p:txBody>
          <a:bodyPr wrap="none" anchor="ctr"/>
          <a:lstStyle/>
          <a:p>
            <a:endParaRPr lang="es-ES" sz="1400">
              <a:solidFill>
                <a:srgbClr val="330066"/>
              </a:solidFill>
              <a:ea typeface="ＭＳ Ｐゴシック" pitchFamily="34" charset="-128"/>
            </a:endParaRPr>
          </a:p>
        </p:txBody>
      </p:sp>
      <p:sp>
        <p:nvSpPr>
          <p:cNvPr id="95295" name="Oval 130"/>
          <p:cNvSpPr>
            <a:spLocks noChangeArrowheads="1"/>
          </p:cNvSpPr>
          <p:nvPr/>
        </p:nvSpPr>
        <p:spPr bwMode="auto">
          <a:xfrm rot="942420">
            <a:off x="2404571" y="5329532"/>
            <a:ext cx="136525" cy="134938"/>
          </a:xfrm>
          <a:prstGeom prst="ellipse">
            <a:avLst/>
          </a:prstGeom>
          <a:solidFill>
            <a:schemeClr val="accent1"/>
          </a:solidFill>
          <a:ln w="9525">
            <a:noFill/>
            <a:round/>
            <a:headEnd/>
            <a:tailEnd/>
          </a:ln>
          <a:effectLst>
            <a:prstShdw prst="shdw17" dist="17961" dir="2700000">
              <a:srgbClr val="479432"/>
            </a:prstShdw>
          </a:effectLst>
        </p:spPr>
        <p:txBody>
          <a:bodyPr wrap="none" anchor="ctr"/>
          <a:lstStyle/>
          <a:p>
            <a:endParaRPr lang="es-ES" sz="1400">
              <a:solidFill>
                <a:srgbClr val="330066"/>
              </a:solidFill>
              <a:ea typeface="ＭＳ Ｐゴシック" pitchFamily="34" charset="-128"/>
            </a:endParaRPr>
          </a:p>
        </p:txBody>
      </p:sp>
      <p:sp>
        <p:nvSpPr>
          <p:cNvPr id="95296" name="Oval 130"/>
          <p:cNvSpPr>
            <a:spLocks noChangeArrowheads="1"/>
          </p:cNvSpPr>
          <p:nvPr/>
        </p:nvSpPr>
        <p:spPr bwMode="auto">
          <a:xfrm rot="942420">
            <a:off x="3217371" y="5353345"/>
            <a:ext cx="138113" cy="136525"/>
          </a:xfrm>
          <a:prstGeom prst="ellipse">
            <a:avLst/>
          </a:prstGeom>
          <a:solidFill>
            <a:schemeClr val="accent1"/>
          </a:solidFill>
          <a:ln w="9525">
            <a:noFill/>
            <a:round/>
            <a:headEnd/>
            <a:tailEnd/>
          </a:ln>
          <a:effectLst>
            <a:prstShdw prst="shdw17" dist="17961" dir="2700000">
              <a:srgbClr val="479432"/>
            </a:prstShdw>
          </a:effectLst>
        </p:spPr>
        <p:txBody>
          <a:bodyPr wrap="none" anchor="ctr"/>
          <a:lstStyle/>
          <a:p>
            <a:endParaRPr lang="es-ES" sz="1400">
              <a:solidFill>
                <a:srgbClr val="330066"/>
              </a:solidFill>
              <a:ea typeface="ＭＳ Ｐゴシック" pitchFamily="34" charset="-128"/>
            </a:endParaRPr>
          </a:p>
        </p:txBody>
      </p:sp>
      <p:sp>
        <p:nvSpPr>
          <p:cNvPr id="95297" name="Text Box 11"/>
          <p:cNvSpPr txBox="1">
            <a:spLocks noChangeArrowheads="1"/>
          </p:cNvSpPr>
          <p:nvPr/>
        </p:nvSpPr>
        <p:spPr bwMode="auto">
          <a:xfrm>
            <a:off x="-48193" y="6607094"/>
            <a:ext cx="8561388" cy="246221"/>
          </a:xfrm>
          <a:prstGeom prst="rect">
            <a:avLst/>
          </a:prstGeom>
          <a:noFill/>
          <a:ln w="9525" algn="ctr">
            <a:noFill/>
            <a:miter lim="800000"/>
            <a:headEnd/>
            <a:tailEnd/>
          </a:ln>
        </p:spPr>
        <p:txBody>
          <a:bodyPr anchor="b">
            <a:spAutoFit/>
          </a:bodyPr>
          <a:lstStyle/>
          <a:p>
            <a:pPr>
              <a:buFont typeface="Arial" pitchFamily="34" charset="0"/>
              <a:buNone/>
            </a:pPr>
            <a:r>
              <a:rPr lang="en-US" sz="1000" dirty="0">
                <a:solidFill>
                  <a:srgbClr val="330066"/>
                </a:solidFill>
                <a:latin typeface="Comic Sans MS"/>
                <a:ea typeface="ＭＳ Ｐゴシック" pitchFamily="34" charset="-128"/>
                <a:cs typeface="Comic Sans MS"/>
              </a:rPr>
              <a:t>Adapted from Mundy GR, et al. N </a:t>
            </a:r>
            <a:r>
              <a:rPr lang="en-US" sz="1000" dirty="0" err="1">
                <a:solidFill>
                  <a:srgbClr val="330066"/>
                </a:solidFill>
                <a:latin typeface="Comic Sans MS"/>
                <a:ea typeface="ＭＳ Ｐゴシック" pitchFamily="34" charset="-128"/>
                <a:cs typeface="Comic Sans MS"/>
              </a:rPr>
              <a:t>Engl</a:t>
            </a:r>
            <a:r>
              <a:rPr lang="en-US" sz="1000" dirty="0">
                <a:solidFill>
                  <a:srgbClr val="330066"/>
                </a:solidFill>
                <a:latin typeface="Comic Sans MS"/>
                <a:ea typeface="ＭＳ Ｐゴシック" pitchFamily="34" charset="-128"/>
                <a:cs typeface="Comic Sans MS"/>
              </a:rPr>
              <a:t> J Med. 1998;339:398-400.</a:t>
            </a:r>
          </a:p>
        </p:txBody>
      </p:sp>
      <p:sp>
        <p:nvSpPr>
          <p:cNvPr id="95298" name="Freeform 25"/>
          <p:cNvSpPr>
            <a:spLocks/>
          </p:cNvSpPr>
          <p:nvPr/>
        </p:nvSpPr>
        <p:spPr bwMode="auto">
          <a:xfrm rot="17715819">
            <a:off x="3095134" y="1954507"/>
            <a:ext cx="552450" cy="660400"/>
          </a:xfrm>
          <a:custGeom>
            <a:avLst/>
            <a:gdLst>
              <a:gd name="T0" fmla="*/ 2147483647 w 236"/>
              <a:gd name="T1" fmla="*/ 2147483647 h 277"/>
              <a:gd name="T2" fmla="*/ 2147483647 w 236"/>
              <a:gd name="T3" fmla="*/ 2147483647 h 277"/>
              <a:gd name="T4" fmla="*/ 2147483647 w 236"/>
              <a:gd name="T5" fmla="*/ 2147483647 h 277"/>
              <a:gd name="T6" fmla="*/ 2147483647 w 236"/>
              <a:gd name="T7" fmla="*/ 2147483647 h 277"/>
              <a:gd name="T8" fmla="*/ 2147483647 w 236"/>
              <a:gd name="T9" fmla="*/ 2147483647 h 277"/>
              <a:gd name="T10" fmla="*/ 2147483647 w 236"/>
              <a:gd name="T11" fmla="*/ 2147483647 h 277"/>
              <a:gd name="T12" fmla="*/ 2147483647 w 236"/>
              <a:gd name="T13" fmla="*/ 2147483647 h 277"/>
              <a:gd name="T14" fmla="*/ 2147483647 w 236"/>
              <a:gd name="T15" fmla="*/ 2147483647 h 277"/>
              <a:gd name="T16" fmla="*/ 2147483647 w 236"/>
              <a:gd name="T17" fmla="*/ 2147483647 h 277"/>
              <a:gd name="T18" fmla="*/ 2147483647 w 236"/>
              <a:gd name="T19" fmla="*/ 2147483647 h 277"/>
              <a:gd name="T20" fmla="*/ 2147483647 w 236"/>
              <a:gd name="T21" fmla="*/ 2147483647 h 277"/>
              <a:gd name="T22" fmla="*/ 2147483647 w 236"/>
              <a:gd name="T23" fmla="*/ 2147483647 h 277"/>
              <a:gd name="T24" fmla="*/ 2147483647 w 236"/>
              <a:gd name="T25" fmla="*/ 2147483647 h 2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6"/>
              <a:gd name="T40" fmla="*/ 0 h 277"/>
              <a:gd name="T41" fmla="*/ 236 w 236"/>
              <a:gd name="T42" fmla="*/ 277 h 27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6" h="277">
                <a:moveTo>
                  <a:pt x="62" y="140"/>
                </a:moveTo>
                <a:cubicBezTo>
                  <a:pt x="65" y="120"/>
                  <a:pt x="17" y="58"/>
                  <a:pt x="23" y="44"/>
                </a:cubicBezTo>
                <a:cubicBezTo>
                  <a:pt x="29" y="30"/>
                  <a:pt x="84" y="63"/>
                  <a:pt x="100" y="57"/>
                </a:cubicBezTo>
                <a:cubicBezTo>
                  <a:pt x="116" y="51"/>
                  <a:pt x="105" y="12"/>
                  <a:pt x="119" y="6"/>
                </a:cubicBezTo>
                <a:cubicBezTo>
                  <a:pt x="133" y="0"/>
                  <a:pt x="176" y="0"/>
                  <a:pt x="183" y="19"/>
                </a:cubicBezTo>
                <a:cubicBezTo>
                  <a:pt x="190" y="38"/>
                  <a:pt x="156" y="94"/>
                  <a:pt x="164" y="121"/>
                </a:cubicBezTo>
                <a:cubicBezTo>
                  <a:pt x="172" y="148"/>
                  <a:pt x="232" y="162"/>
                  <a:pt x="234" y="179"/>
                </a:cubicBezTo>
                <a:cubicBezTo>
                  <a:pt x="236" y="196"/>
                  <a:pt x="195" y="207"/>
                  <a:pt x="177" y="223"/>
                </a:cubicBezTo>
                <a:cubicBezTo>
                  <a:pt x="159" y="239"/>
                  <a:pt x="141" y="277"/>
                  <a:pt x="126" y="275"/>
                </a:cubicBezTo>
                <a:cubicBezTo>
                  <a:pt x="111" y="273"/>
                  <a:pt x="102" y="223"/>
                  <a:pt x="87" y="211"/>
                </a:cubicBezTo>
                <a:cubicBezTo>
                  <a:pt x="72" y="199"/>
                  <a:pt x="50" y="211"/>
                  <a:pt x="36" y="204"/>
                </a:cubicBezTo>
                <a:cubicBezTo>
                  <a:pt x="22" y="197"/>
                  <a:pt x="0" y="175"/>
                  <a:pt x="4" y="166"/>
                </a:cubicBezTo>
                <a:cubicBezTo>
                  <a:pt x="8" y="157"/>
                  <a:pt x="59" y="160"/>
                  <a:pt x="62" y="140"/>
                </a:cubicBezTo>
                <a:close/>
              </a:path>
            </a:pathLst>
          </a:custGeom>
          <a:gradFill rotWithShape="1">
            <a:gsLst>
              <a:gs pos="0">
                <a:srgbClr val="2F1800"/>
              </a:gs>
              <a:gs pos="50000">
                <a:srgbClr val="663300"/>
              </a:gs>
              <a:gs pos="100000">
                <a:srgbClr val="2F1800"/>
              </a:gs>
            </a:gsLst>
            <a:lin ang="5400000" scaled="1"/>
          </a:gradFill>
          <a:ln w="9525">
            <a:noFill/>
            <a:round/>
            <a:headEnd/>
            <a:tailEnd/>
          </a:ln>
          <a:effectLst>
            <a:prstShdw prst="shdw17" dist="17961" dir="13500000">
              <a:srgbClr val="3D1F00"/>
            </a:prstShdw>
          </a:effectLst>
        </p:spPr>
        <p:txBody>
          <a:bodyPr/>
          <a:lstStyle/>
          <a:p>
            <a:endParaRPr lang="es-ES">
              <a:solidFill>
                <a:srgbClr val="330066"/>
              </a:solidFill>
            </a:endParaRPr>
          </a:p>
        </p:txBody>
      </p:sp>
      <p:sp>
        <p:nvSpPr>
          <p:cNvPr id="95299" name="Oval 26"/>
          <p:cNvSpPr>
            <a:spLocks noChangeArrowheads="1"/>
          </p:cNvSpPr>
          <p:nvPr/>
        </p:nvSpPr>
        <p:spPr bwMode="auto">
          <a:xfrm rot="11404669">
            <a:off x="3239596" y="2221207"/>
            <a:ext cx="244475" cy="136525"/>
          </a:xfrm>
          <a:prstGeom prst="ellipse">
            <a:avLst/>
          </a:prstGeom>
          <a:gradFill rotWithShape="1">
            <a:gsLst>
              <a:gs pos="0">
                <a:srgbClr val="996633"/>
              </a:gs>
              <a:gs pos="100000">
                <a:srgbClr val="462F17"/>
              </a:gs>
            </a:gsLst>
            <a:path path="shape">
              <a:fillToRect l="50000" t="50000" r="50000" b="50000"/>
            </a:path>
          </a:gradFill>
          <a:ln w="9525">
            <a:noFill/>
            <a:round/>
            <a:headEnd/>
            <a:tailEnd/>
          </a:ln>
          <a:effectLst>
            <a:prstShdw prst="shdw17" dist="17961" dir="13500000">
              <a:srgbClr val="5C3D1F"/>
            </a:prstShdw>
          </a:effectLst>
        </p:spPr>
        <p:txBody>
          <a:bodyPr wrap="none" anchor="ctr"/>
          <a:lstStyle/>
          <a:p>
            <a:endParaRPr lang="es-ES" sz="1600">
              <a:solidFill>
                <a:srgbClr val="330066"/>
              </a:solidFill>
            </a:endParaRPr>
          </a:p>
        </p:txBody>
      </p:sp>
      <p:sp>
        <p:nvSpPr>
          <p:cNvPr id="95300" name="Freeform 33"/>
          <p:cNvSpPr>
            <a:spLocks/>
          </p:cNvSpPr>
          <p:nvPr/>
        </p:nvSpPr>
        <p:spPr bwMode="auto">
          <a:xfrm rot="6293221">
            <a:off x="2755408" y="2002133"/>
            <a:ext cx="550863" cy="658812"/>
          </a:xfrm>
          <a:custGeom>
            <a:avLst/>
            <a:gdLst>
              <a:gd name="T0" fmla="*/ 2147483647 w 236"/>
              <a:gd name="T1" fmla="*/ 2147483647 h 277"/>
              <a:gd name="T2" fmla="*/ 2147483647 w 236"/>
              <a:gd name="T3" fmla="*/ 2147483647 h 277"/>
              <a:gd name="T4" fmla="*/ 2147483647 w 236"/>
              <a:gd name="T5" fmla="*/ 2147483647 h 277"/>
              <a:gd name="T6" fmla="*/ 2147483647 w 236"/>
              <a:gd name="T7" fmla="*/ 2147483647 h 277"/>
              <a:gd name="T8" fmla="*/ 2147483647 w 236"/>
              <a:gd name="T9" fmla="*/ 2147483647 h 277"/>
              <a:gd name="T10" fmla="*/ 2147483647 w 236"/>
              <a:gd name="T11" fmla="*/ 2147483647 h 277"/>
              <a:gd name="T12" fmla="*/ 2147483647 w 236"/>
              <a:gd name="T13" fmla="*/ 2147483647 h 277"/>
              <a:gd name="T14" fmla="*/ 2147483647 w 236"/>
              <a:gd name="T15" fmla="*/ 2147483647 h 277"/>
              <a:gd name="T16" fmla="*/ 2147483647 w 236"/>
              <a:gd name="T17" fmla="*/ 2147483647 h 277"/>
              <a:gd name="T18" fmla="*/ 2147483647 w 236"/>
              <a:gd name="T19" fmla="*/ 2147483647 h 277"/>
              <a:gd name="T20" fmla="*/ 2147483647 w 236"/>
              <a:gd name="T21" fmla="*/ 2147483647 h 277"/>
              <a:gd name="T22" fmla="*/ 2147483647 w 236"/>
              <a:gd name="T23" fmla="*/ 2147483647 h 277"/>
              <a:gd name="T24" fmla="*/ 2147483647 w 236"/>
              <a:gd name="T25" fmla="*/ 2147483647 h 2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6"/>
              <a:gd name="T40" fmla="*/ 0 h 277"/>
              <a:gd name="T41" fmla="*/ 236 w 236"/>
              <a:gd name="T42" fmla="*/ 277 h 27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6" h="277">
                <a:moveTo>
                  <a:pt x="62" y="140"/>
                </a:moveTo>
                <a:cubicBezTo>
                  <a:pt x="65" y="120"/>
                  <a:pt x="17" y="58"/>
                  <a:pt x="23" y="44"/>
                </a:cubicBezTo>
                <a:cubicBezTo>
                  <a:pt x="29" y="30"/>
                  <a:pt x="84" y="63"/>
                  <a:pt x="100" y="57"/>
                </a:cubicBezTo>
                <a:cubicBezTo>
                  <a:pt x="116" y="51"/>
                  <a:pt x="105" y="12"/>
                  <a:pt x="119" y="6"/>
                </a:cubicBezTo>
                <a:cubicBezTo>
                  <a:pt x="133" y="0"/>
                  <a:pt x="176" y="0"/>
                  <a:pt x="183" y="19"/>
                </a:cubicBezTo>
                <a:cubicBezTo>
                  <a:pt x="190" y="38"/>
                  <a:pt x="156" y="94"/>
                  <a:pt x="164" y="121"/>
                </a:cubicBezTo>
                <a:cubicBezTo>
                  <a:pt x="172" y="148"/>
                  <a:pt x="232" y="162"/>
                  <a:pt x="234" y="179"/>
                </a:cubicBezTo>
                <a:cubicBezTo>
                  <a:pt x="236" y="196"/>
                  <a:pt x="195" y="207"/>
                  <a:pt x="177" y="223"/>
                </a:cubicBezTo>
                <a:cubicBezTo>
                  <a:pt x="159" y="239"/>
                  <a:pt x="141" y="277"/>
                  <a:pt x="126" y="275"/>
                </a:cubicBezTo>
                <a:cubicBezTo>
                  <a:pt x="111" y="273"/>
                  <a:pt x="102" y="223"/>
                  <a:pt x="87" y="211"/>
                </a:cubicBezTo>
                <a:cubicBezTo>
                  <a:pt x="72" y="199"/>
                  <a:pt x="50" y="211"/>
                  <a:pt x="36" y="204"/>
                </a:cubicBezTo>
                <a:cubicBezTo>
                  <a:pt x="22" y="197"/>
                  <a:pt x="0" y="175"/>
                  <a:pt x="4" y="166"/>
                </a:cubicBezTo>
                <a:cubicBezTo>
                  <a:pt x="8" y="157"/>
                  <a:pt x="59" y="160"/>
                  <a:pt x="62" y="140"/>
                </a:cubicBezTo>
                <a:close/>
              </a:path>
            </a:pathLst>
          </a:custGeom>
          <a:gradFill rotWithShape="1">
            <a:gsLst>
              <a:gs pos="0">
                <a:srgbClr val="2F1800"/>
              </a:gs>
              <a:gs pos="50000">
                <a:srgbClr val="663300"/>
              </a:gs>
              <a:gs pos="100000">
                <a:srgbClr val="2F1800"/>
              </a:gs>
            </a:gsLst>
            <a:lin ang="5400000" scaled="1"/>
          </a:gradFill>
          <a:ln w="9525">
            <a:noFill/>
            <a:round/>
            <a:headEnd/>
            <a:tailEnd/>
          </a:ln>
          <a:effectLst>
            <a:prstShdw prst="shdw17" dist="17961" dir="13500000">
              <a:srgbClr val="3D1F00"/>
            </a:prstShdw>
          </a:effectLst>
        </p:spPr>
        <p:txBody>
          <a:bodyPr/>
          <a:lstStyle/>
          <a:p>
            <a:endParaRPr lang="es-ES">
              <a:solidFill>
                <a:srgbClr val="330066"/>
              </a:solidFill>
            </a:endParaRPr>
          </a:p>
        </p:txBody>
      </p:sp>
      <p:sp>
        <p:nvSpPr>
          <p:cNvPr id="95301" name="Oval 34"/>
          <p:cNvSpPr>
            <a:spLocks noChangeArrowheads="1"/>
          </p:cNvSpPr>
          <p:nvPr/>
        </p:nvSpPr>
        <p:spPr bwMode="auto">
          <a:xfrm rot="21582071">
            <a:off x="2917334" y="2257720"/>
            <a:ext cx="242887" cy="136525"/>
          </a:xfrm>
          <a:prstGeom prst="ellipse">
            <a:avLst/>
          </a:prstGeom>
          <a:gradFill rotWithShape="1">
            <a:gsLst>
              <a:gs pos="0">
                <a:srgbClr val="996633"/>
              </a:gs>
              <a:gs pos="100000">
                <a:srgbClr val="462F17"/>
              </a:gs>
            </a:gsLst>
            <a:path path="shape">
              <a:fillToRect l="50000" t="50000" r="50000" b="50000"/>
            </a:path>
          </a:gradFill>
          <a:ln w="9525">
            <a:noFill/>
            <a:round/>
            <a:headEnd/>
            <a:tailEnd/>
          </a:ln>
          <a:effectLst>
            <a:prstShdw prst="shdw17" dist="17961" dir="13500000">
              <a:srgbClr val="5C3D1F"/>
            </a:prstShdw>
          </a:effectLst>
        </p:spPr>
        <p:txBody>
          <a:bodyPr wrap="none" anchor="ctr"/>
          <a:lstStyle/>
          <a:p>
            <a:endParaRPr lang="es-ES" sz="1600">
              <a:solidFill>
                <a:srgbClr val="330066"/>
              </a:solidFill>
            </a:endParaRPr>
          </a:p>
        </p:txBody>
      </p:sp>
      <p:sp>
        <p:nvSpPr>
          <p:cNvPr id="95302" name="Freeform 36"/>
          <p:cNvSpPr>
            <a:spLocks/>
          </p:cNvSpPr>
          <p:nvPr/>
        </p:nvSpPr>
        <p:spPr bwMode="auto">
          <a:xfrm rot="18998145">
            <a:off x="2317259" y="2114845"/>
            <a:ext cx="561975" cy="650875"/>
          </a:xfrm>
          <a:custGeom>
            <a:avLst/>
            <a:gdLst>
              <a:gd name="T0" fmla="*/ 2147483647 w 236"/>
              <a:gd name="T1" fmla="*/ 2147483647 h 277"/>
              <a:gd name="T2" fmla="*/ 2147483647 w 236"/>
              <a:gd name="T3" fmla="*/ 2147483647 h 277"/>
              <a:gd name="T4" fmla="*/ 2147483647 w 236"/>
              <a:gd name="T5" fmla="*/ 2147483647 h 277"/>
              <a:gd name="T6" fmla="*/ 2147483647 w 236"/>
              <a:gd name="T7" fmla="*/ 2147483647 h 277"/>
              <a:gd name="T8" fmla="*/ 2147483647 w 236"/>
              <a:gd name="T9" fmla="*/ 2147483647 h 277"/>
              <a:gd name="T10" fmla="*/ 2147483647 w 236"/>
              <a:gd name="T11" fmla="*/ 2147483647 h 277"/>
              <a:gd name="T12" fmla="*/ 2147483647 w 236"/>
              <a:gd name="T13" fmla="*/ 2147483647 h 277"/>
              <a:gd name="T14" fmla="*/ 2147483647 w 236"/>
              <a:gd name="T15" fmla="*/ 2147483647 h 277"/>
              <a:gd name="T16" fmla="*/ 2147483647 w 236"/>
              <a:gd name="T17" fmla="*/ 2147483647 h 277"/>
              <a:gd name="T18" fmla="*/ 2147483647 w 236"/>
              <a:gd name="T19" fmla="*/ 2147483647 h 277"/>
              <a:gd name="T20" fmla="*/ 2147483647 w 236"/>
              <a:gd name="T21" fmla="*/ 2147483647 h 277"/>
              <a:gd name="T22" fmla="*/ 2147483647 w 236"/>
              <a:gd name="T23" fmla="*/ 2147483647 h 277"/>
              <a:gd name="T24" fmla="*/ 2147483647 w 236"/>
              <a:gd name="T25" fmla="*/ 2147483647 h 2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6"/>
              <a:gd name="T40" fmla="*/ 0 h 277"/>
              <a:gd name="T41" fmla="*/ 236 w 236"/>
              <a:gd name="T42" fmla="*/ 277 h 27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6" h="277">
                <a:moveTo>
                  <a:pt x="62" y="140"/>
                </a:moveTo>
                <a:cubicBezTo>
                  <a:pt x="65" y="120"/>
                  <a:pt x="17" y="58"/>
                  <a:pt x="23" y="44"/>
                </a:cubicBezTo>
                <a:cubicBezTo>
                  <a:pt x="29" y="30"/>
                  <a:pt x="84" y="63"/>
                  <a:pt x="100" y="57"/>
                </a:cubicBezTo>
                <a:cubicBezTo>
                  <a:pt x="116" y="51"/>
                  <a:pt x="105" y="12"/>
                  <a:pt x="119" y="6"/>
                </a:cubicBezTo>
                <a:cubicBezTo>
                  <a:pt x="133" y="0"/>
                  <a:pt x="176" y="0"/>
                  <a:pt x="183" y="19"/>
                </a:cubicBezTo>
                <a:cubicBezTo>
                  <a:pt x="190" y="38"/>
                  <a:pt x="156" y="94"/>
                  <a:pt x="164" y="121"/>
                </a:cubicBezTo>
                <a:cubicBezTo>
                  <a:pt x="172" y="148"/>
                  <a:pt x="232" y="162"/>
                  <a:pt x="234" y="179"/>
                </a:cubicBezTo>
                <a:cubicBezTo>
                  <a:pt x="236" y="196"/>
                  <a:pt x="195" y="207"/>
                  <a:pt x="177" y="223"/>
                </a:cubicBezTo>
                <a:cubicBezTo>
                  <a:pt x="159" y="239"/>
                  <a:pt x="141" y="277"/>
                  <a:pt x="126" y="275"/>
                </a:cubicBezTo>
                <a:cubicBezTo>
                  <a:pt x="111" y="273"/>
                  <a:pt x="102" y="223"/>
                  <a:pt x="87" y="211"/>
                </a:cubicBezTo>
                <a:cubicBezTo>
                  <a:pt x="72" y="199"/>
                  <a:pt x="50" y="211"/>
                  <a:pt x="36" y="204"/>
                </a:cubicBezTo>
                <a:cubicBezTo>
                  <a:pt x="22" y="197"/>
                  <a:pt x="0" y="175"/>
                  <a:pt x="4" y="166"/>
                </a:cubicBezTo>
                <a:cubicBezTo>
                  <a:pt x="8" y="157"/>
                  <a:pt x="59" y="160"/>
                  <a:pt x="62" y="140"/>
                </a:cubicBezTo>
                <a:close/>
              </a:path>
            </a:pathLst>
          </a:custGeom>
          <a:gradFill rotWithShape="1">
            <a:gsLst>
              <a:gs pos="0">
                <a:srgbClr val="2F1800"/>
              </a:gs>
              <a:gs pos="50000">
                <a:srgbClr val="663300"/>
              </a:gs>
              <a:gs pos="100000">
                <a:srgbClr val="2F1800"/>
              </a:gs>
            </a:gsLst>
            <a:lin ang="5400000" scaled="1"/>
          </a:gradFill>
          <a:ln w="9525">
            <a:noFill/>
            <a:round/>
            <a:headEnd/>
            <a:tailEnd/>
          </a:ln>
          <a:effectLst>
            <a:prstShdw prst="shdw17" dist="17961" dir="13500000">
              <a:srgbClr val="3D1F00"/>
            </a:prstShdw>
          </a:effectLst>
        </p:spPr>
        <p:txBody>
          <a:bodyPr/>
          <a:lstStyle/>
          <a:p>
            <a:endParaRPr lang="es-ES">
              <a:solidFill>
                <a:srgbClr val="330066"/>
              </a:solidFill>
            </a:endParaRPr>
          </a:p>
        </p:txBody>
      </p:sp>
      <p:sp>
        <p:nvSpPr>
          <p:cNvPr id="95303" name="Oval 37"/>
          <p:cNvSpPr>
            <a:spLocks noChangeArrowheads="1"/>
          </p:cNvSpPr>
          <p:nvPr/>
        </p:nvSpPr>
        <p:spPr bwMode="auto">
          <a:xfrm rot="12686995">
            <a:off x="2468071" y="2372020"/>
            <a:ext cx="239713" cy="139700"/>
          </a:xfrm>
          <a:prstGeom prst="ellipse">
            <a:avLst/>
          </a:prstGeom>
          <a:gradFill rotWithShape="1">
            <a:gsLst>
              <a:gs pos="0">
                <a:srgbClr val="996633"/>
              </a:gs>
              <a:gs pos="100000">
                <a:srgbClr val="462F17"/>
              </a:gs>
            </a:gsLst>
            <a:path path="shape">
              <a:fillToRect l="50000" t="50000" r="50000" b="50000"/>
            </a:path>
          </a:gradFill>
          <a:ln w="9525">
            <a:noFill/>
            <a:round/>
            <a:headEnd/>
            <a:tailEnd/>
          </a:ln>
          <a:effectLst>
            <a:prstShdw prst="shdw17" dist="17961" dir="13500000">
              <a:srgbClr val="5C3D1F"/>
            </a:prstShdw>
          </a:effectLst>
        </p:spPr>
        <p:txBody>
          <a:bodyPr wrap="none" anchor="ctr"/>
          <a:lstStyle/>
          <a:p>
            <a:endParaRPr lang="es-ES" sz="1600">
              <a:solidFill>
                <a:srgbClr val="330066"/>
              </a:solidFill>
            </a:endParaRPr>
          </a:p>
        </p:txBody>
      </p:sp>
      <p:sp>
        <p:nvSpPr>
          <p:cNvPr id="95304" name="Freeform 39"/>
          <p:cNvSpPr>
            <a:spLocks/>
          </p:cNvSpPr>
          <p:nvPr/>
        </p:nvSpPr>
        <p:spPr bwMode="auto">
          <a:xfrm rot="5607178">
            <a:off x="2995915" y="2180726"/>
            <a:ext cx="549275" cy="658813"/>
          </a:xfrm>
          <a:custGeom>
            <a:avLst/>
            <a:gdLst>
              <a:gd name="T0" fmla="*/ 2147483647 w 236"/>
              <a:gd name="T1" fmla="*/ 2147483647 h 277"/>
              <a:gd name="T2" fmla="*/ 2147483647 w 236"/>
              <a:gd name="T3" fmla="*/ 2147483647 h 277"/>
              <a:gd name="T4" fmla="*/ 2147483647 w 236"/>
              <a:gd name="T5" fmla="*/ 2147483647 h 277"/>
              <a:gd name="T6" fmla="*/ 2147483647 w 236"/>
              <a:gd name="T7" fmla="*/ 2147483647 h 277"/>
              <a:gd name="T8" fmla="*/ 2147483647 w 236"/>
              <a:gd name="T9" fmla="*/ 2147483647 h 277"/>
              <a:gd name="T10" fmla="*/ 2147483647 w 236"/>
              <a:gd name="T11" fmla="*/ 2147483647 h 277"/>
              <a:gd name="T12" fmla="*/ 2147483647 w 236"/>
              <a:gd name="T13" fmla="*/ 2147483647 h 277"/>
              <a:gd name="T14" fmla="*/ 2147483647 w 236"/>
              <a:gd name="T15" fmla="*/ 2147483647 h 277"/>
              <a:gd name="T16" fmla="*/ 2147483647 w 236"/>
              <a:gd name="T17" fmla="*/ 2147483647 h 277"/>
              <a:gd name="T18" fmla="*/ 2147483647 w 236"/>
              <a:gd name="T19" fmla="*/ 2147483647 h 277"/>
              <a:gd name="T20" fmla="*/ 2147483647 w 236"/>
              <a:gd name="T21" fmla="*/ 2147483647 h 277"/>
              <a:gd name="T22" fmla="*/ 2147483647 w 236"/>
              <a:gd name="T23" fmla="*/ 2147483647 h 277"/>
              <a:gd name="T24" fmla="*/ 2147483647 w 236"/>
              <a:gd name="T25" fmla="*/ 2147483647 h 2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6"/>
              <a:gd name="T40" fmla="*/ 0 h 277"/>
              <a:gd name="T41" fmla="*/ 236 w 236"/>
              <a:gd name="T42" fmla="*/ 277 h 27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6" h="277">
                <a:moveTo>
                  <a:pt x="62" y="140"/>
                </a:moveTo>
                <a:cubicBezTo>
                  <a:pt x="65" y="120"/>
                  <a:pt x="17" y="58"/>
                  <a:pt x="23" y="44"/>
                </a:cubicBezTo>
                <a:cubicBezTo>
                  <a:pt x="29" y="30"/>
                  <a:pt x="84" y="63"/>
                  <a:pt x="100" y="57"/>
                </a:cubicBezTo>
                <a:cubicBezTo>
                  <a:pt x="116" y="51"/>
                  <a:pt x="105" y="12"/>
                  <a:pt x="119" y="6"/>
                </a:cubicBezTo>
                <a:cubicBezTo>
                  <a:pt x="133" y="0"/>
                  <a:pt x="176" y="0"/>
                  <a:pt x="183" y="19"/>
                </a:cubicBezTo>
                <a:cubicBezTo>
                  <a:pt x="190" y="38"/>
                  <a:pt x="156" y="94"/>
                  <a:pt x="164" y="121"/>
                </a:cubicBezTo>
                <a:cubicBezTo>
                  <a:pt x="172" y="148"/>
                  <a:pt x="232" y="162"/>
                  <a:pt x="234" y="179"/>
                </a:cubicBezTo>
                <a:cubicBezTo>
                  <a:pt x="236" y="196"/>
                  <a:pt x="195" y="207"/>
                  <a:pt x="177" y="223"/>
                </a:cubicBezTo>
                <a:cubicBezTo>
                  <a:pt x="159" y="239"/>
                  <a:pt x="141" y="277"/>
                  <a:pt x="126" y="275"/>
                </a:cubicBezTo>
                <a:cubicBezTo>
                  <a:pt x="111" y="273"/>
                  <a:pt x="102" y="223"/>
                  <a:pt x="87" y="211"/>
                </a:cubicBezTo>
                <a:cubicBezTo>
                  <a:pt x="72" y="199"/>
                  <a:pt x="50" y="211"/>
                  <a:pt x="36" y="204"/>
                </a:cubicBezTo>
                <a:cubicBezTo>
                  <a:pt x="22" y="197"/>
                  <a:pt x="0" y="175"/>
                  <a:pt x="4" y="166"/>
                </a:cubicBezTo>
                <a:cubicBezTo>
                  <a:pt x="8" y="157"/>
                  <a:pt x="59" y="160"/>
                  <a:pt x="62" y="140"/>
                </a:cubicBezTo>
                <a:close/>
              </a:path>
            </a:pathLst>
          </a:custGeom>
          <a:gradFill rotWithShape="1">
            <a:gsLst>
              <a:gs pos="0">
                <a:srgbClr val="2F1800"/>
              </a:gs>
              <a:gs pos="50000">
                <a:srgbClr val="663300"/>
              </a:gs>
              <a:gs pos="100000">
                <a:srgbClr val="2F1800"/>
              </a:gs>
            </a:gsLst>
            <a:lin ang="5400000" scaled="1"/>
          </a:gradFill>
          <a:ln w="9525">
            <a:noFill/>
            <a:round/>
            <a:headEnd/>
            <a:tailEnd/>
          </a:ln>
          <a:effectLst>
            <a:prstShdw prst="shdw17" dist="17961" dir="13500000">
              <a:srgbClr val="3D1F00"/>
            </a:prstShdw>
          </a:effectLst>
        </p:spPr>
        <p:txBody>
          <a:bodyPr/>
          <a:lstStyle/>
          <a:p>
            <a:endParaRPr lang="es-ES">
              <a:solidFill>
                <a:srgbClr val="330066"/>
              </a:solidFill>
            </a:endParaRPr>
          </a:p>
        </p:txBody>
      </p:sp>
      <p:sp>
        <p:nvSpPr>
          <p:cNvPr id="95305" name="Oval 40"/>
          <p:cNvSpPr>
            <a:spLocks noChangeArrowheads="1"/>
          </p:cNvSpPr>
          <p:nvPr/>
        </p:nvSpPr>
        <p:spPr bwMode="auto">
          <a:xfrm rot="20896028">
            <a:off x="3155459" y="2433932"/>
            <a:ext cx="242887" cy="136525"/>
          </a:xfrm>
          <a:prstGeom prst="ellipse">
            <a:avLst/>
          </a:prstGeom>
          <a:gradFill rotWithShape="1">
            <a:gsLst>
              <a:gs pos="0">
                <a:srgbClr val="996633"/>
              </a:gs>
              <a:gs pos="100000">
                <a:srgbClr val="462F17"/>
              </a:gs>
            </a:gsLst>
            <a:path path="shape">
              <a:fillToRect l="50000" t="50000" r="50000" b="50000"/>
            </a:path>
          </a:gradFill>
          <a:ln w="9525">
            <a:noFill/>
            <a:round/>
            <a:headEnd/>
            <a:tailEnd/>
          </a:ln>
          <a:effectLst>
            <a:prstShdw prst="shdw17" dist="17961" dir="13500000">
              <a:srgbClr val="5C3D1F"/>
            </a:prstShdw>
          </a:effectLst>
        </p:spPr>
        <p:txBody>
          <a:bodyPr wrap="none" anchor="ctr"/>
          <a:lstStyle/>
          <a:p>
            <a:endParaRPr lang="es-ES" sz="1600">
              <a:solidFill>
                <a:srgbClr val="330066"/>
              </a:solidFill>
            </a:endParaRPr>
          </a:p>
        </p:txBody>
      </p:sp>
      <p:sp>
        <p:nvSpPr>
          <p:cNvPr id="95306" name="Freeform 42"/>
          <p:cNvSpPr>
            <a:spLocks/>
          </p:cNvSpPr>
          <p:nvPr/>
        </p:nvSpPr>
        <p:spPr bwMode="auto">
          <a:xfrm rot="15948565">
            <a:off x="2516490" y="2342651"/>
            <a:ext cx="554038" cy="660400"/>
          </a:xfrm>
          <a:custGeom>
            <a:avLst/>
            <a:gdLst>
              <a:gd name="T0" fmla="*/ 2147483647 w 236"/>
              <a:gd name="T1" fmla="*/ 2147483647 h 277"/>
              <a:gd name="T2" fmla="*/ 2147483647 w 236"/>
              <a:gd name="T3" fmla="*/ 2147483647 h 277"/>
              <a:gd name="T4" fmla="*/ 2147483647 w 236"/>
              <a:gd name="T5" fmla="*/ 2147483647 h 277"/>
              <a:gd name="T6" fmla="*/ 2147483647 w 236"/>
              <a:gd name="T7" fmla="*/ 2147483647 h 277"/>
              <a:gd name="T8" fmla="*/ 2147483647 w 236"/>
              <a:gd name="T9" fmla="*/ 2147483647 h 277"/>
              <a:gd name="T10" fmla="*/ 2147483647 w 236"/>
              <a:gd name="T11" fmla="*/ 2147483647 h 277"/>
              <a:gd name="T12" fmla="*/ 2147483647 w 236"/>
              <a:gd name="T13" fmla="*/ 2147483647 h 277"/>
              <a:gd name="T14" fmla="*/ 2147483647 w 236"/>
              <a:gd name="T15" fmla="*/ 2147483647 h 277"/>
              <a:gd name="T16" fmla="*/ 2147483647 w 236"/>
              <a:gd name="T17" fmla="*/ 2147483647 h 277"/>
              <a:gd name="T18" fmla="*/ 2147483647 w 236"/>
              <a:gd name="T19" fmla="*/ 2147483647 h 277"/>
              <a:gd name="T20" fmla="*/ 2147483647 w 236"/>
              <a:gd name="T21" fmla="*/ 2147483647 h 277"/>
              <a:gd name="T22" fmla="*/ 2147483647 w 236"/>
              <a:gd name="T23" fmla="*/ 2147483647 h 277"/>
              <a:gd name="T24" fmla="*/ 2147483647 w 236"/>
              <a:gd name="T25" fmla="*/ 2147483647 h 2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6"/>
              <a:gd name="T40" fmla="*/ 0 h 277"/>
              <a:gd name="T41" fmla="*/ 236 w 236"/>
              <a:gd name="T42" fmla="*/ 277 h 27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6" h="277">
                <a:moveTo>
                  <a:pt x="62" y="140"/>
                </a:moveTo>
                <a:cubicBezTo>
                  <a:pt x="65" y="120"/>
                  <a:pt x="17" y="58"/>
                  <a:pt x="23" y="44"/>
                </a:cubicBezTo>
                <a:cubicBezTo>
                  <a:pt x="29" y="30"/>
                  <a:pt x="84" y="63"/>
                  <a:pt x="100" y="57"/>
                </a:cubicBezTo>
                <a:cubicBezTo>
                  <a:pt x="116" y="51"/>
                  <a:pt x="105" y="12"/>
                  <a:pt x="119" y="6"/>
                </a:cubicBezTo>
                <a:cubicBezTo>
                  <a:pt x="133" y="0"/>
                  <a:pt x="176" y="0"/>
                  <a:pt x="183" y="19"/>
                </a:cubicBezTo>
                <a:cubicBezTo>
                  <a:pt x="190" y="38"/>
                  <a:pt x="156" y="94"/>
                  <a:pt x="164" y="121"/>
                </a:cubicBezTo>
                <a:cubicBezTo>
                  <a:pt x="172" y="148"/>
                  <a:pt x="232" y="162"/>
                  <a:pt x="234" y="179"/>
                </a:cubicBezTo>
                <a:cubicBezTo>
                  <a:pt x="236" y="196"/>
                  <a:pt x="195" y="207"/>
                  <a:pt x="177" y="223"/>
                </a:cubicBezTo>
                <a:cubicBezTo>
                  <a:pt x="159" y="239"/>
                  <a:pt x="141" y="277"/>
                  <a:pt x="126" y="275"/>
                </a:cubicBezTo>
                <a:cubicBezTo>
                  <a:pt x="111" y="273"/>
                  <a:pt x="102" y="223"/>
                  <a:pt x="87" y="211"/>
                </a:cubicBezTo>
                <a:cubicBezTo>
                  <a:pt x="72" y="199"/>
                  <a:pt x="50" y="211"/>
                  <a:pt x="36" y="204"/>
                </a:cubicBezTo>
                <a:cubicBezTo>
                  <a:pt x="22" y="197"/>
                  <a:pt x="0" y="175"/>
                  <a:pt x="4" y="166"/>
                </a:cubicBezTo>
                <a:cubicBezTo>
                  <a:pt x="8" y="157"/>
                  <a:pt x="59" y="160"/>
                  <a:pt x="62" y="140"/>
                </a:cubicBezTo>
                <a:close/>
              </a:path>
            </a:pathLst>
          </a:custGeom>
          <a:gradFill rotWithShape="1">
            <a:gsLst>
              <a:gs pos="0">
                <a:srgbClr val="2F1800"/>
              </a:gs>
              <a:gs pos="50000">
                <a:srgbClr val="663300"/>
              </a:gs>
              <a:gs pos="100000">
                <a:srgbClr val="2F1800"/>
              </a:gs>
            </a:gsLst>
            <a:lin ang="5400000" scaled="1"/>
          </a:gradFill>
          <a:ln w="9525">
            <a:noFill/>
            <a:round/>
            <a:headEnd/>
            <a:tailEnd/>
          </a:ln>
          <a:effectLst>
            <a:prstShdw prst="shdw17" dist="17961" dir="13500000">
              <a:srgbClr val="3D1F00"/>
            </a:prstShdw>
          </a:effectLst>
        </p:spPr>
        <p:txBody>
          <a:bodyPr/>
          <a:lstStyle/>
          <a:p>
            <a:endParaRPr lang="es-ES">
              <a:solidFill>
                <a:srgbClr val="330066"/>
              </a:solidFill>
            </a:endParaRPr>
          </a:p>
        </p:txBody>
      </p:sp>
      <p:sp>
        <p:nvSpPr>
          <p:cNvPr id="95307" name="Oval 43"/>
          <p:cNvSpPr>
            <a:spLocks noChangeArrowheads="1"/>
          </p:cNvSpPr>
          <p:nvPr/>
        </p:nvSpPr>
        <p:spPr bwMode="auto">
          <a:xfrm rot="9637415">
            <a:off x="2666509" y="2613320"/>
            <a:ext cx="244475" cy="136525"/>
          </a:xfrm>
          <a:prstGeom prst="ellipse">
            <a:avLst/>
          </a:prstGeom>
          <a:gradFill rotWithShape="1">
            <a:gsLst>
              <a:gs pos="0">
                <a:srgbClr val="996633"/>
              </a:gs>
              <a:gs pos="100000">
                <a:srgbClr val="462F17"/>
              </a:gs>
            </a:gsLst>
            <a:path path="shape">
              <a:fillToRect l="50000" t="50000" r="50000" b="50000"/>
            </a:path>
          </a:gradFill>
          <a:ln w="9525">
            <a:noFill/>
            <a:round/>
            <a:headEnd/>
            <a:tailEnd/>
          </a:ln>
          <a:effectLst>
            <a:prstShdw prst="shdw17" dist="17961" dir="13500000">
              <a:srgbClr val="5C3D1F"/>
            </a:prstShdw>
          </a:effectLst>
        </p:spPr>
        <p:txBody>
          <a:bodyPr wrap="none" anchor="ctr"/>
          <a:lstStyle/>
          <a:p>
            <a:endParaRPr lang="es-ES" sz="1600">
              <a:solidFill>
                <a:srgbClr val="330066"/>
              </a:solidFill>
            </a:endParaRPr>
          </a:p>
        </p:txBody>
      </p:sp>
      <p:sp>
        <p:nvSpPr>
          <p:cNvPr id="173" name="Freeform 51"/>
          <p:cNvSpPr>
            <a:spLocks/>
          </p:cNvSpPr>
          <p:nvPr/>
        </p:nvSpPr>
        <p:spPr bwMode="auto">
          <a:xfrm rot="21417318">
            <a:off x="2055321" y="1954507"/>
            <a:ext cx="560388" cy="650875"/>
          </a:xfrm>
          <a:custGeom>
            <a:avLst/>
            <a:gdLst/>
            <a:ahLst/>
            <a:cxnLst>
              <a:cxn ang="0">
                <a:pos x="62" y="140"/>
              </a:cxn>
              <a:cxn ang="0">
                <a:pos x="23" y="44"/>
              </a:cxn>
              <a:cxn ang="0">
                <a:pos x="100" y="57"/>
              </a:cxn>
              <a:cxn ang="0">
                <a:pos x="119" y="6"/>
              </a:cxn>
              <a:cxn ang="0">
                <a:pos x="183" y="19"/>
              </a:cxn>
              <a:cxn ang="0">
                <a:pos x="164" y="121"/>
              </a:cxn>
              <a:cxn ang="0">
                <a:pos x="234" y="179"/>
              </a:cxn>
              <a:cxn ang="0">
                <a:pos x="177" y="223"/>
              </a:cxn>
              <a:cxn ang="0">
                <a:pos x="126" y="275"/>
              </a:cxn>
              <a:cxn ang="0">
                <a:pos x="87" y="211"/>
              </a:cxn>
              <a:cxn ang="0">
                <a:pos x="36" y="204"/>
              </a:cxn>
              <a:cxn ang="0">
                <a:pos x="4" y="166"/>
              </a:cxn>
              <a:cxn ang="0">
                <a:pos x="62" y="140"/>
              </a:cxn>
            </a:cxnLst>
            <a:rect l="0" t="0" r="r" b="b"/>
            <a:pathLst>
              <a:path w="236" h="277">
                <a:moveTo>
                  <a:pt x="62" y="140"/>
                </a:moveTo>
                <a:cubicBezTo>
                  <a:pt x="65" y="120"/>
                  <a:pt x="17" y="58"/>
                  <a:pt x="23" y="44"/>
                </a:cubicBezTo>
                <a:cubicBezTo>
                  <a:pt x="29" y="30"/>
                  <a:pt x="84" y="63"/>
                  <a:pt x="100" y="57"/>
                </a:cubicBezTo>
                <a:cubicBezTo>
                  <a:pt x="116" y="51"/>
                  <a:pt x="105" y="12"/>
                  <a:pt x="119" y="6"/>
                </a:cubicBezTo>
                <a:cubicBezTo>
                  <a:pt x="133" y="0"/>
                  <a:pt x="176" y="0"/>
                  <a:pt x="183" y="19"/>
                </a:cubicBezTo>
                <a:cubicBezTo>
                  <a:pt x="190" y="38"/>
                  <a:pt x="156" y="94"/>
                  <a:pt x="164" y="121"/>
                </a:cubicBezTo>
                <a:cubicBezTo>
                  <a:pt x="172" y="148"/>
                  <a:pt x="232" y="162"/>
                  <a:pt x="234" y="179"/>
                </a:cubicBezTo>
                <a:cubicBezTo>
                  <a:pt x="236" y="196"/>
                  <a:pt x="195" y="207"/>
                  <a:pt x="177" y="223"/>
                </a:cubicBezTo>
                <a:cubicBezTo>
                  <a:pt x="159" y="239"/>
                  <a:pt x="141" y="277"/>
                  <a:pt x="126" y="275"/>
                </a:cubicBezTo>
                <a:cubicBezTo>
                  <a:pt x="111" y="273"/>
                  <a:pt x="102" y="223"/>
                  <a:pt x="87" y="211"/>
                </a:cubicBezTo>
                <a:cubicBezTo>
                  <a:pt x="72" y="199"/>
                  <a:pt x="50" y="211"/>
                  <a:pt x="36" y="204"/>
                </a:cubicBezTo>
                <a:cubicBezTo>
                  <a:pt x="22" y="197"/>
                  <a:pt x="0" y="175"/>
                  <a:pt x="4" y="166"/>
                </a:cubicBezTo>
                <a:cubicBezTo>
                  <a:pt x="8" y="157"/>
                  <a:pt x="59" y="160"/>
                  <a:pt x="62" y="140"/>
                </a:cubicBezTo>
                <a:close/>
              </a:path>
            </a:pathLst>
          </a:custGeom>
          <a:gradFill rotWithShape="1">
            <a:gsLst>
              <a:gs pos="0">
                <a:srgbClr val="663300">
                  <a:gamma/>
                  <a:shade val="46275"/>
                  <a:invGamma/>
                </a:srgbClr>
              </a:gs>
              <a:gs pos="50000">
                <a:srgbClr val="663300"/>
              </a:gs>
              <a:gs pos="100000">
                <a:srgbClr val="663300">
                  <a:gamma/>
                  <a:shade val="46275"/>
                  <a:invGamma/>
                </a:srgbClr>
              </a:gs>
            </a:gsLst>
            <a:lin ang="5400000" scaled="1"/>
          </a:gradFill>
          <a:ln w="9525" cap="flat" cmpd="sng">
            <a:solidFill>
              <a:srgbClr val="663300"/>
            </a:solidFill>
            <a:prstDash val="solid"/>
            <a:round/>
            <a:headEnd/>
            <a:tailEnd/>
          </a:ln>
          <a:effectLst>
            <a:outerShdw dist="17961" dir="2700000" algn="ctr" rotWithShape="0">
              <a:srgbClr val="FFCC66">
                <a:alpha val="50000"/>
              </a:srgbClr>
            </a:outerShdw>
          </a:effectLst>
        </p:spPr>
        <p:txBody>
          <a:bodyPr/>
          <a:lstStyle/>
          <a:p>
            <a:pPr>
              <a:buFont typeface="Arial" charset="0"/>
              <a:buChar char="•"/>
              <a:defRPr/>
            </a:pPr>
            <a:endParaRPr lang="en-US" sz="1600" dirty="0">
              <a:solidFill>
                <a:srgbClr val="330066"/>
              </a:solidFill>
              <a:latin typeface="Arial" charset="0"/>
            </a:endParaRPr>
          </a:p>
        </p:txBody>
      </p:sp>
      <p:sp>
        <p:nvSpPr>
          <p:cNvPr id="174" name="Oval 52"/>
          <p:cNvSpPr>
            <a:spLocks noChangeArrowheads="1"/>
          </p:cNvSpPr>
          <p:nvPr/>
        </p:nvSpPr>
        <p:spPr bwMode="auto">
          <a:xfrm rot="15106168">
            <a:off x="2186290" y="2202951"/>
            <a:ext cx="239713" cy="136525"/>
          </a:xfrm>
          <a:prstGeom prst="ellipse">
            <a:avLst/>
          </a:prstGeom>
          <a:gradFill rotWithShape="1">
            <a:gsLst>
              <a:gs pos="0">
                <a:srgbClr val="996633"/>
              </a:gs>
              <a:gs pos="100000">
                <a:srgbClr val="996633">
                  <a:gamma/>
                  <a:shade val="45882"/>
                  <a:invGamma/>
                </a:srgbClr>
              </a:gs>
            </a:gsLst>
            <a:path path="shape">
              <a:fillToRect l="50000" t="50000" r="50000" b="50000"/>
            </a:path>
          </a:gradFill>
          <a:ln w="9525">
            <a:noFill/>
            <a:round/>
            <a:headEnd/>
            <a:tailEnd/>
          </a:ln>
          <a:effectLst>
            <a:outerShdw dist="17961" dir="2700000" algn="ctr" rotWithShape="0">
              <a:srgbClr val="FFCC66">
                <a:alpha val="50000"/>
              </a:srgbClr>
            </a:outerShdw>
          </a:effectLst>
        </p:spPr>
        <p:txBody>
          <a:bodyPr wrap="none" anchor="ctr"/>
          <a:lstStyle/>
          <a:p>
            <a:pPr>
              <a:buFont typeface="Arial" charset="0"/>
              <a:buChar char="•"/>
              <a:defRPr/>
            </a:pPr>
            <a:endParaRPr lang="en-US" sz="1600" dirty="0">
              <a:solidFill>
                <a:srgbClr val="330066"/>
              </a:solidFill>
              <a:latin typeface="Arial" charset="0"/>
            </a:endParaRPr>
          </a:p>
        </p:txBody>
      </p:sp>
      <p:sp>
        <p:nvSpPr>
          <p:cNvPr id="102" name="Oval 130"/>
          <p:cNvSpPr>
            <a:spLocks noChangeArrowheads="1"/>
          </p:cNvSpPr>
          <p:nvPr/>
        </p:nvSpPr>
        <p:spPr bwMode="auto">
          <a:xfrm rot="942420">
            <a:off x="1648947" y="3129527"/>
            <a:ext cx="138113" cy="136525"/>
          </a:xfrm>
          <a:prstGeom prst="ellipse">
            <a:avLst/>
          </a:prstGeom>
          <a:solidFill>
            <a:schemeClr val="accent1"/>
          </a:solidFill>
          <a:ln w="9525">
            <a:noFill/>
            <a:round/>
            <a:headEnd/>
            <a:tailEnd/>
          </a:ln>
          <a:effectLst>
            <a:prstShdw prst="shdw17" dist="17961" dir="2700000">
              <a:srgbClr val="479432"/>
            </a:prstShdw>
          </a:effectLst>
        </p:spPr>
        <p:txBody>
          <a:bodyPr wrap="none" anchor="ctr"/>
          <a:lstStyle/>
          <a:p>
            <a:endParaRPr lang="es-ES" sz="1400">
              <a:solidFill>
                <a:srgbClr val="330066"/>
              </a:solidFill>
              <a:ea typeface="ＭＳ Ｐゴシック" pitchFamily="34" charset="-128"/>
            </a:endParaRPr>
          </a:p>
        </p:txBody>
      </p:sp>
      <p:sp>
        <p:nvSpPr>
          <p:cNvPr id="103" name="Oval 130"/>
          <p:cNvSpPr>
            <a:spLocks noChangeArrowheads="1"/>
          </p:cNvSpPr>
          <p:nvPr/>
        </p:nvSpPr>
        <p:spPr bwMode="auto">
          <a:xfrm rot="942420">
            <a:off x="3934948" y="4196327"/>
            <a:ext cx="138113" cy="136525"/>
          </a:xfrm>
          <a:prstGeom prst="ellipse">
            <a:avLst/>
          </a:prstGeom>
          <a:solidFill>
            <a:schemeClr val="accent1"/>
          </a:solidFill>
          <a:ln w="9525">
            <a:noFill/>
            <a:round/>
            <a:headEnd/>
            <a:tailEnd/>
          </a:ln>
          <a:effectLst>
            <a:prstShdw prst="shdw17" dist="17961" dir="2700000">
              <a:srgbClr val="479432"/>
            </a:prstShdw>
          </a:effectLst>
        </p:spPr>
        <p:txBody>
          <a:bodyPr wrap="none" anchor="ctr"/>
          <a:lstStyle/>
          <a:p>
            <a:endParaRPr lang="es-ES" sz="1400">
              <a:solidFill>
                <a:srgbClr val="330066"/>
              </a:solidFill>
              <a:ea typeface="ＭＳ Ｐゴシック" pitchFamily="34" charset="-128"/>
            </a:endParaRPr>
          </a:p>
        </p:txBody>
      </p:sp>
      <p:sp>
        <p:nvSpPr>
          <p:cNvPr id="104" name="Oval 130"/>
          <p:cNvSpPr>
            <a:spLocks noChangeArrowheads="1"/>
          </p:cNvSpPr>
          <p:nvPr/>
        </p:nvSpPr>
        <p:spPr bwMode="auto">
          <a:xfrm rot="942420">
            <a:off x="3706346" y="4424929"/>
            <a:ext cx="138113" cy="136525"/>
          </a:xfrm>
          <a:prstGeom prst="ellipse">
            <a:avLst/>
          </a:prstGeom>
          <a:solidFill>
            <a:schemeClr val="accent1"/>
          </a:solidFill>
          <a:ln w="9525">
            <a:noFill/>
            <a:round/>
            <a:headEnd/>
            <a:tailEnd/>
          </a:ln>
          <a:effectLst>
            <a:prstShdw prst="shdw17" dist="17961" dir="2700000">
              <a:srgbClr val="479432"/>
            </a:prstShdw>
          </a:effectLst>
        </p:spPr>
        <p:txBody>
          <a:bodyPr wrap="none" anchor="ctr"/>
          <a:lstStyle/>
          <a:p>
            <a:endParaRPr lang="es-ES" sz="1400">
              <a:solidFill>
                <a:srgbClr val="330066"/>
              </a:solidFill>
              <a:ea typeface="ＭＳ Ｐゴシック" pitchFamily="34" charset="-128"/>
            </a:endParaRPr>
          </a:p>
        </p:txBody>
      </p:sp>
      <p:sp>
        <p:nvSpPr>
          <p:cNvPr id="106" name="Rectangle 56"/>
          <p:cNvSpPr>
            <a:spLocks noChangeArrowheads="1"/>
          </p:cNvSpPr>
          <p:nvPr/>
        </p:nvSpPr>
        <p:spPr bwMode="auto">
          <a:xfrm>
            <a:off x="4720761" y="1337327"/>
            <a:ext cx="4030028" cy="4521495"/>
          </a:xfrm>
          <a:prstGeom prst="rect">
            <a:avLst/>
          </a:prstGeom>
          <a:noFill/>
          <a:ln w="9525">
            <a:noFill/>
            <a:miter lim="800000"/>
            <a:headEnd/>
            <a:tailEnd/>
          </a:ln>
        </p:spPr>
        <p:txBody>
          <a:bodyPr/>
          <a:lstStyle/>
          <a:p>
            <a:pPr marL="457200" indent="-457200" eaLnBrk="0" hangingPunct="0">
              <a:spcAft>
                <a:spcPts val="700"/>
              </a:spcAft>
              <a:buClr>
                <a:schemeClr val="accent2"/>
              </a:buClr>
              <a:buFont typeface="Arial"/>
              <a:buChar char="•"/>
              <a:defRPr/>
            </a:pPr>
            <a:r>
              <a:rPr lang="en-US" sz="2000" dirty="0" err="1" smtClean="0">
                <a:latin typeface="Comic Sans MS"/>
                <a:cs typeface="Comic Sans MS"/>
              </a:rPr>
              <a:t>Inhibición</a:t>
            </a:r>
            <a:r>
              <a:rPr lang="en-US" sz="2000" dirty="0" smtClean="0">
                <a:latin typeface="Comic Sans MS"/>
                <a:cs typeface="Comic Sans MS"/>
              </a:rPr>
              <a:t> de la </a:t>
            </a:r>
            <a:r>
              <a:rPr lang="en-US" sz="2000" dirty="0" err="1" smtClean="0">
                <a:latin typeface="Comic Sans MS"/>
                <a:cs typeface="Comic Sans MS"/>
              </a:rPr>
              <a:t>actividad</a:t>
            </a:r>
            <a:r>
              <a:rPr lang="en-US" sz="2000" dirty="0" smtClean="0">
                <a:latin typeface="Comic Sans MS"/>
                <a:cs typeface="Comic Sans MS"/>
              </a:rPr>
              <a:t> de los </a:t>
            </a:r>
            <a:r>
              <a:rPr lang="en-US" sz="2000" dirty="0" err="1" smtClean="0">
                <a:latin typeface="Comic Sans MS"/>
                <a:cs typeface="Comic Sans MS"/>
              </a:rPr>
              <a:t>osteoclastos</a:t>
            </a:r>
            <a:endParaRPr lang="en-US" sz="2000" dirty="0">
              <a:latin typeface="Comic Sans MS"/>
              <a:cs typeface="Comic Sans MS"/>
            </a:endParaRPr>
          </a:p>
          <a:p>
            <a:pPr marL="800100" lvl="2" indent="-342900" eaLnBrk="0" hangingPunct="0">
              <a:spcAft>
                <a:spcPts val="700"/>
              </a:spcAft>
              <a:buClr>
                <a:schemeClr val="accent2"/>
              </a:buClr>
              <a:buFont typeface="Arial"/>
              <a:buChar char="•"/>
              <a:defRPr/>
            </a:pPr>
            <a:r>
              <a:rPr lang="en-US" dirty="0" err="1">
                <a:latin typeface="Comic Sans MS"/>
                <a:cs typeface="Comic Sans MS"/>
              </a:rPr>
              <a:t>Reducción</a:t>
            </a:r>
            <a:r>
              <a:rPr lang="en-US" dirty="0">
                <a:latin typeface="Comic Sans MS"/>
                <a:cs typeface="Comic Sans MS"/>
              </a:rPr>
              <a:t> de la </a:t>
            </a:r>
            <a:r>
              <a:rPr lang="en-US" dirty="0" err="1">
                <a:latin typeface="Comic Sans MS"/>
                <a:cs typeface="Comic Sans MS"/>
              </a:rPr>
              <a:t>secreción</a:t>
            </a:r>
            <a:r>
              <a:rPr lang="en-US" dirty="0">
                <a:latin typeface="Comic Sans MS"/>
                <a:cs typeface="Comic Sans MS"/>
              </a:rPr>
              <a:t> de </a:t>
            </a:r>
            <a:r>
              <a:rPr lang="en-US" dirty="0" err="1">
                <a:latin typeface="Comic Sans MS"/>
                <a:cs typeface="Comic Sans MS"/>
              </a:rPr>
              <a:t>PTHrP</a:t>
            </a:r>
            <a:r>
              <a:rPr lang="en-US" dirty="0">
                <a:latin typeface="Comic Sans MS"/>
                <a:cs typeface="Comic Sans MS"/>
              </a:rPr>
              <a:t> y </a:t>
            </a:r>
            <a:r>
              <a:rPr lang="en-US" dirty="0" err="1">
                <a:latin typeface="Comic Sans MS"/>
                <a:cs typeface="Comic Sans MS"/>
              </a:rPr>
              <a:t>otros</a:t>
            </a:r>
            <a:r>
              <a:rPr lang="en-US" dirty="0">
                <a:latin typeface="Comic Sans MS"/>
                <a:cs typeface="Comic Sans MS"/>
              </a:rPr>
              <a:t> </a:t>
            </a:r>
            <a:r>
              <a:rPr lang="en-US" dirty="0" err="1">
                <a:latin typeface="Comic Sans MS"/>
                <a:cs typeface="Comic Sans MS"/>
              </a:rPr>
              <a:t>péptidos</a:t>
            </a:r>
            <a:endParaRPr lang="en-US" dirty="0">
              <a:latin typeface="Comic Sans MS"/>
              <a:cs typeface="Comic Sans MS"/>
            </a:endParaRPr>
          </a:p>
          <a:p>
            <a:pPr marL="800100" lvl="2" indent="-342900" eaLnBrk="0" hangingPunct="0">
              <a:spcAft>
                <a:spcPts val="700"/>
              </a:spcAft>
              <a:buClr>
                <a:schemeClr val="accent2"/>
              </a:buClr>
              <a:buFont typeface="Arial"/>
              <a:buChar char="•"/>
              <a:defRPr/>
            </a:pPr>
            <a:r>
              <a:rPr lang="en-US" dirty="0" err="1" smtClean="0">
                <a:latin typeface="Comic Sans MS"/>
                <a:cs typeface="Comic Sans MS"/>
              </a:rPr>
              <a:t>Reducción</a:t>
            </a:r>
            <a:r>
              <a:rPr lang="en-US" dirty="0" smtClean="0">
                <a:latin typeface="Comic Sans MS"/>
                <a:cs typeface="Comic Sans MS"/>
              </a:rPr>
              <a:t> del </a:t>
            </a:r>
            <a:r>
              <a:rPr lang="en-US" dirty="0" err="1" smtClean="0">
                <a:latin typeface="Comic Sans MS"/>
                <a:cs typeface="Comic Sans MS"/>
              </a:rPr>
              <a:t>crecimiento</a:t>
            </a:r>
            <a:r>
              <a:rPr lang="en-US" dirty="0" smtClean="0">
                <a:latin typeface="Comic Sans MS"/>
                <a:cs typeface="Comic Sans MS"/>
              </a:rPr>
              <a:t> </a:t>
            </a:r>
            <a:r>
              <a:rPr lang="en-US" dirty="0" err="1" smtClean="0">
                <a:latin typeface="Comic Sans MS"/>
                <a:cs typeface="Comic Sans MS"/>
              </a:rPr>
              <a:t>tumoral</a:t>
            </a:r>
            <a:endParaRPr lang="en-US" dirty="0">
              <a:latin typeface="Comic Sans MS"/>
              <a:cs typeface="Comic Sans MS"/>
            </a:endParaRPr>
          </a:p>
          <a:p>
            <a:pPr marL="800100" lvl="2" indent="-342900" eaLnBrk="0" hangingPunct="0">
              <a:spcAft>
                <a:spcPts val="700"/>
              </a:spcAft>
              <a:buClr>
                <a:schemeClr val="accent2"/>
              </a:buClr>
              <a:buFont typeface="Arial"/>
              <a:buChar char="•"/>
              <a:defRPr/>
            </a:pPr>
            <a:r>
              <a:rPr lang="en-US" dirty="0" err="1" smtClean="0">
                <a:latin typeface="Comic Sans MS"/>
                <a:cs typeface="Comic Sans MS"/>
              </a:rPr>
              <a:t>Reducción</a:t>
            </a:r>
            <a:r>
              <a:rPr lang="en-US" dirty="0" smtClean="0">
                <a:latin typeface="Comic Sans MS"/>
                <a:cs typeface="Comic Sans MS"/>
              </a:rPr>
              <a:t> de la </a:t>
            </a:r>
            <a:r>
              <a:rPr lang="en-US" dirty="0" err="1" smtClean="0">
                <a:latin typeface="Comic Sans MS"/>
                <a:cs typeface="Comic Sans MS"/>
              </a:rPr>
              <a:t>resorción</a:t>
            </a:r>
            <a:r>
              <a:rPr lang="en-US" dirty="0" smtClean="0">
                <a:latin typeface="Comic Sans MS"/>
                <a:cs typeface="Comic Sans MS"/>
              </a:rPr>
              <a:t> </a:t>
            </a:r>
            <a:r>
              <a:rPr lang="en-US" dirty="0" err="1" smtClean="0">
                <a:latin typeface="Comic Sans MS"/>
                <a:cs typeface="Comic Sans MS"/>
              </a:rPr>
              <a:t>ósea</a:t>
            </a:r>
            <a:endParaRPr lang="en-US" dirty="0">
              <a:latin typeface="Comic Sans MS"/>
              <a:cs typeface="Comic Sans MS"/>
            </a:endParaRPr>
          </a:p>
        </p:txBody>
      </p:sp>
    </p:spTree>
    <p:extLst>
      <p:ext uri="{BB962C8B-B14F-4D97-AF65-F5344CB8AC3E}">
        <p14:creationId xmlns:p14="http://schemas.microsoft.com/office/powerpoint/2010/main" val="377407970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8146" name="Rectangle 2"/>
          <p:cNvSpPr>
            <a:spLocks noGrp="1" noChangeArrowheads="1"/>
          </p:cNvSpPr>
          <p:nvPr>
            <p:ph type="title"/>
          </p:nvPr>
        </p:nvSpPr>
        <p:spPr/>
        <p:txBody>
          <a:bodyPr/>
          <a:lstStyle/>
          <a:p>
            <a:pPr>
              <a:defRPr/>
            </a:pPr>
            <a:r>
              <a:rPr lang="es-ES_tradnl" sz="2400" dirty="0" smtClean="0">
                <a:solidFill>
                  <a:schemeClr val="accent2">
                    <a:lumMod val="75000"/>
                  </a:schemeClr>
                </a:solidFill>
              </a:rPr>
              <a:t>Desarrollo clínico de los </a:t>
            </a:r>
            <a:r>
              <a:rPr lang="es-ES_tradnl" sz="2400" dirty="0" err="1" smtClean="0">
                <a:solidFill>
                  <a:schemeClr val="accent2">
                    <a:lumMod val="75000"/>
                  </a:schemeClr>
                </a:solidFill>
              </a:rPr>
              <a:t>bisfosfonatos</a:t>
            </a:r>
            <a:endParaRPr lang="es-ES_tradnl" sz="2400" dirty="0" smtClean="0">
              <a:solidFill>
                <a:schemeClr val="accent2">
                  <a:lumMod val="75000"/>
                </a:schemeClr>
              </a:solidFill>
            </a:endParaRPr>
          </a:p>
        </p:txBody>
      </p:sp>
      <p:sp>
        <p:nvSpPr>
          <p:cNvPr id="1158147" name="Rectangle 3"/>
          <p:cNvSpPr>
            <a:spLocks noGrp="1" noChangeArrowheads="1"/>
          </p:cNvSpPr>
          <p:nvPr>
            <p:ph idx="1"/>
          </p:nvPr>
        </p:nvSpPr>
        <p:spPr>
          <a:prstGeom prst="rect">
            <a:avLst/>
          </a:prstGeom>
        </p:spPr>
        <p:txBody>
          <a:bodyPr/>
          <a:lstStyle/>
          <a:p>
            <a:pPr marL="742950" lvl="1" indent="-285750">
              <a:defRPr/>
            </a:pPr>
            <a:endParaRPr lang="es-ES_tradnl" smtClean="0"/>
          </a:p>
          <a:p>
            <a:pPr marL="742950" lvl="1" indent="-285750">
              <a:defRPr/>
            </a:pPr>
            <a:endParaRPr lang="es-ES_tradnl" smtClean="0"/>
          </a:p>
        </p:txBody>
      </p:sp>
      <p:pic>
        <p:nvPicPr>
          <p:cNvPr id="24580" name="Picture 4" descr="app0004"/>
          <p:cNvPicPr>
            <a:picLocks noChangeAspect="1" noChangeArrowheads="1"/>
          </p:cNvPicPr>
          <p:nvPr/>
        </p:nvPicPr>
        <p:blipFill>
          <a:blip r:embed="rId3" cstate="print"/>
          <a:srcRect l="2387"/>
          <a:stretch>
            <a:fillRect/>
          </a:stretch>
        </p:blipFill>
        <p:spPr bwMode="auto">
          <a:xfrm>
            <a:off x="609600" y="1552032"/>
            <a:ext cx="7804857" cy="4778919"/>
          </a:xfrm>
          <a:prstGeom prst="rect">
            <a:avLst/>
          </a:prstGeom>
          <a:noFill/>
          <a:ln w="9525">
            <a:noFill/>
            <a:miter lim="800000"/>
            <a:headEnd/>
            <a:tailEnd/>
          </a:ln>
        </p:spPr>
      </p:pic>
      <p:sp>
        <p:nvSpPr>
          <p:cNvPr id="1158149" name="Oval 5"/>
          <p:cNvSpPr>
            <a:spLocks noChangeArrowheads="1"/>
          </p:cNvSpPr>
          <p:nvPr/>
        </p:nvSpPr>
        <p:spPr bwMode="auto">
          <a:xfrm>
            <a:off x="2438400" y="5229225"/>
            <a:ext cx="838200" cy="1247775"/>
          </a:xfrm>
          <a:prstGeom prst="ellipse">
            <a:avLst/>
          </a:prstGeom>
          <a:noFill/>
          <a:ln w="38100">
            <a:solidFill>
              <a:srgbClr val="FF3300"/>
            </a:solidFill>
            <a:round/>
            <a:headEnd/>
            <a:tailEnd/>
          </a:ln>
        </p:spPr>
        <p:txBody>
          <a:bodyPr wrap="none" anchor="ctr"/>
          <a:lstStyle/>
          <a:p>
            <a:endParaRPr lang="es-ES"/>
          </a:p>
        </p:txBody>
      </p:sp>
      <p:sp>
        <p:nvSpPr>
          <p:cNvPr id="1158150" name="Line 6"/>
          <p:cNvSpPr>
            <a:spLocks noChangeShapeType="1"/>
          </p:cNvSpPr>
          <p:nvPr/>
        </p:nvSpPr>
        <p:spPr bwMode="auto">
          <a:xfrm flipV="1">
            <a:off x="3214511" y="2381250"/>
            <a:ext cx="4572000" cy="2838450"/>
          </a:xfrm>
          <a:prstGeom prst="line">
            <a:avLst/>
          </a:prstGeom>
          <a:noFill/>
          <a:ln w="57150">
            <a:solidFill>
              <a:srgbClr val="FF3300"/>
            </a:solidFill>
            <a:round/>
            <a:headEnd/>
            <a:tailEnd type="triangle" w="med" len="med"/>
          </a:ln>
        </p:spPr>
        <p:txBody>
          <a:bodyPr/>
          <a:lstStyle/>
          <a:p>
            <a:endParaRPr lang="es-ES"/>
          </a:p>
        </p:txBody>
      </p:sp>
      <p:sp>
        <p:nvSpPr>
          <p:cNvPr id="7" name="6 Rectángulo"/>
          <p:cNvSpPr/>
          <p:nvPr/>
        </p:nvSpPr>
        <p:spPr>
          <a:xfrm>
            <a:off x="609600" y="1524000"/>
            <a:ext cx="7848600" cy="4800600"/>
          </a:xfrm>
          <a:prstGeom prst="rect">
            <a:avLst/>
          </a:prstGeom>
          <a:noFill/>
          <a:ln w="50800">
            <a:solidFill>
              <a:srgbClr val="33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9465813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299913"/>
            <a:ext cx="8229600" cy="509449"/>
          </a:xfrm>
        </p:spPr>
        <p:txBody>
          <a:bodyPr/>
          <a:lstStyle/>
          <a:p>
            <a:pPr eaLnBrk="1" hangingPunct="1"/>
            <a:r>
              <a:rPr lang="es-ES" sz="2400" dirty="0" smtClean="0">
                <a:solidFill>
                  <a:srgbClr val="BF4D00"/>
                </a:solidFill>
              </a:rPr>
              <a:t>BISFOSFONATOS: estudios vs placebo en </a:t>
            </a:r>
            <a:r>
              <a:rPr lang="es-ES" sz="2400" dirty="0" err="1" smtClean="0">
                <a:solidFill>
                  <a:srgbClr val="BF4D00"/>
                </a:solidFill>
              </a:rPr>
              <a:t>Mtx</a:t>
            </a:r>
            <a:r>
              <a:rPr lang="es-ES" sz="2400" dirty="0" smtClean="0">
                <a:solidFill>
                  <a:srgbClr val="BF4D00"/>
                </a:solidFill>
              </a:rPr>
              <a:t> óseas</a:t>
            </a:r>
          </a:p>
        </p:txBody>
      </p:sp>
      <p:graphicFrame>
        <p:nvGraphicFramePr>
          <p:cNvPr id="147811" name="Group 355"/>
          <p:cNvGraphicFramePr>
            <a:graphicFrameLocks noGrp="1"/>
          </p:cNvGraphicFramePr>
          <p:nvPr>
            <p:ph idx="1"/>
            <p:extLst>
              <p:ext uri="{D42A27DB-BD31-4B8C-83A1-F6EECF244321}">
                <p14:modId xmlns:p14="http://schemas.microsoft.com/office/powerpoint/2010/main" val="2870404271"/>
              </p:ext>
            </p:extLst>
          </p:nvPr>
        </p:nvGraphicFramePr>
        <p:xfrm>
          <a:off x="457200" y="1600200"/>
          <a:ext cx="8229601" cy="4567115"/>
        </p:xfrm>
        <a:graphic>
          <a:graphicData uri="http://schemas.openxmlformats.org/drawingml/2006/table">
            <a:tbl>
              <a:tblPr/>
              <a:tblGrid>
                <a:gridCol w="1475133"/>
                <a:gridCol w="621200"/>
                <a:gridCol w="1763568"/>
                <a:gridCol w="1030969"/>
                <a:gridCol w="853936"/>
                <a:gridCol w="1553852"/>
                <a:gridCol w="930943"/>
              </a:tblGrid>
              <a:tr h="845244">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es-ES" sz="2800" b="0" i="0" u="none" strike="noStrike" cap="none" normalizeH="0" baseline="0" dirty="0" smtClean="0">
                          <a:ln>
                            <a:noFill/>
                          </a:ln>
                          <a:solidFill>
                            <a:schemeClr val="tx1"/>
                          </a:solidFill>
                          <a:effectLst/>
                          <a:latin typeface="Comic Sans MS"/>
                          <a:cs typeface="Comic Sans MS"/>
                        </a:rPr>
                        <a:t>AUTOR</a:t>
                      </a:r>
                    </a:p>
                  </a:txBody>
                  <a:tcPr marL="86018" marR="86018" marT="46800" marB="46800" anchor="ctr" anchorCtr="1" horzOverflow="overflow">
                    <a:lnL cap="flat">
                      <a:noFill/>
                    </a:lnL>
                    <a:lnR w="12700" cap="flat" cmpd="sng" algn="ctr">
                      <a:solidFill>
                        <a:srgbClr val="000000"/>
                      </a:solidFill>
                      <a:prstDash val="solid"/>
                      <a:round/>
                      <a:headEnd type="none" w="med" len="med"/>
                      <a:tailEnd type="none" w="med" len="med"/>
                    </a:lnR>
                    <a:lnT cap="fla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es-ES" sz="1800" b="0" i="0" u="none" strike="noStrike" cap="none" normalizeH="0" baseline="0" dirty="0" smtClean="0">
                          <a:ln>
                            <a:noFill/>
                          </a:ln>
                          <a:solidFill>
                            <a:schemeClr val="bg1"/>
                          </a:solidFill>
                          <a:effectLst/>
                          <a:latin typeface="Comic Sans MS"/>
                          <a:cs typeface="Comic Sans MS"/>
                        </a:rPr>
                        <a:t>N</a:t>
                      </a:r>
                    </a:p>
                  </a:txBody>
                  <a:tcPr marL="86018" marR="86018"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0066"/>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s-ES" sz="1800" b="1" i="0" u="none" strike="noStrike" cap="none" normalizeH="0" baseline="0" dirty="0" smtClean="0">
                          <a:ln>
                            <a:noFill/>
                          </a:ln>
                          <a:solidFill>
                            <a:schemeClr val="bg1"/>
                          </a:solidFill>
                          <a:effectLst/>
                          <a:latin typeface="Comic Sans MS"/>
                          <a:ea typeface="MS Mincho" pitchFamily="49" charset="-128"/>
                          <a:cs typeface="Comic Sans MS"/>
                        </a:rPr>
                        <a:t>Fármaco</a:t>
                      </a:r>
                    </a:p>
                  </a:txBody>
                  <a:tcPr marL="86018" marR="86018"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0066"/>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s-ES" sz="1800" b="1" i="0" u="none" strike="noStrike" cap="none" normalizeH="0" baseline="0" dirty="0" smtClean="0">
                          <a:ln>
                            <a:noFill/>
                          </a:ln>
                          <a:solidFill>
                            <a:schemeClr val="bg1"/>
                          </a:solidFill>
                          <a:effectLst/>
                          <a:latin typeface="Comic Sans MS"/>
                          <a:ea typeface="MS Mincho" pitchFamily="49" charset="-128"/>
                          <a:cs typeface="Comic Sans MS"/>
                        </a:rPr>
                        <a:t>Evento (%)</a:t>
                      </a:r>
                    </a:p>
                  </a:txBody>
                  <a:tcPr marL="86018" marR="86018"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0066"/>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s-ES" sz="1800" b="1" i="0" u="none" strike="noStrike" cap="none" normalizeH="0" baseline="0" dirty="0" smtClean="0">
                          <a:ln>
                            <a:noFill/>
                          </a:ln>
                          <a:solidFill>
                            <a:schemeClr val="bg1"/>
                          </a:solidFill>
                          <a:effectLst/>
                          <a:latin typeface="Comic Sans MS"/>
                          <a:ea typeface="MS Mincho" pitchFamily="49" charset="-128"/>
                          <a:cs typeface="Comic Sans MS"/>
                        </a:rPr>
                        <a:t>P</a:t>
                      </a:r>
                    </a:p>
                  </a:txBody>
                  <a:tcPr marL="86018" marR="86018"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0066"/>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s-ES" sz="1800" b="1" i="0" u="none" strike="noStrike" cap="none" normalizeH="0" baseline="0" dirty="0" smtClean="0">
                          <a:ln>
                            <a:noFill/>
                          </a:ln>
                          <a:solidFill>
                            <a:schemeClr val="bg1"/>
                          </a:solidFill>
                          <a:effectLst/>
                          <a:latin typeface="Comic Sans MS"/>
                          <a:ea typeface="MS Mincho" pitchFamily="49" charset="-128"/>
                          <a:cs typeface="Comic Sans MS"/>
                        </a:rPr>
                        <a:t>Mediana al</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s-ES" sz="1800" b="1" i="0" u="none" strike="noStrike" cap="none" normalizeH="0" baseline="0" dirty="0" smtClean="0">
                          <a:ln>
                            <a:noFill/>
                          </a:ln>
                          <a:solidFill>
                            <a:schemeClr val="bg1"/>
                          </a:solidFill>
                          <a:effectLst/>
                          <a:latin typeface="Comic Sans MS"/>
                          <a:ea typeface="MS Mincho" pitchFamily="49" charset="-128"/>
                          <a:cs typeface="Comic Sans MS"/>
                        </a:rPr>
                        <a:t>evento</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s-ES" sz="1800" b="1" i="0" u="none" strike="noStrike" cap="none" normalizeH="0" baseline="0" dirty="0" smtClean="0">
                          <a:ln>
                            <a:noFill/>
                          </a:ln>
                          <a:solidFill>
                            <a:schemeClr val="bg1"/>
                          </a:solidFill>
                          <a:effectLst/>
                          <a:latin typeface="Comic Sans MS"/>
                          <a:ea typeface="MS Mincho" pitchFamily="49" charset="-128"/>
                          <a:cs typeface="Comic Sans MS"/>
                        </a:rPr>
                        <a:t>(meses)</a:t>
                      </a:r>
                    </a:p>
                  </a:txBody>
                  <a:tcPr marL="86018" marR="86018"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0066"/>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s-ES" sz="1800" b="1" i="0" u="none" strike="noStrike" cap="none" normalizeH="0" baseline="0" dirty="0" smtClean="0">
                          <a:ln>
                            <a:noFill/>
                          </a:ln>
                          <a:solidFill>
                            <a:schemeClr val="bg1"/>
                          </a:solidFill>
                          <a:effectLst/>
                          <a:latin typeface="Comic Sans MS"/>
                          <a:ea typeface="MS Mincho" pitchFamily="49" charset="-128"/>
                          <a:cs typeface="Comic Sans MS"/>
                        </a:rPr>
                        <a:t>P</a:t>
                      </a:r>
                    </a:p>
                  </a:txBody>
                  <a:tcPr marL="86018" marR="86018"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0066"/>
                    </a:solidFill>
                  </a:tcPr>
                </a:tc>
              </a:tr>
              <a:tr h="59944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t-BR" sz="1800" b="1" i="0" u="none" strike="noStrike" cap="none" normalizeH="0" baseline="0" dirty="0" err="1" smtClean="0">
                          <a:ln>
                            <a:noFill/>
                          </a:ln>
                          <a:solidFill>
                            <a:schemeClr val="bg1"/>
                          </a:solidFill>
                          <a:effectLst/>
                          <a:latin typeface="Comic Sans MS"/>
                          <a:ea typeface="MS Mincho" pitchFamily="49" charset="-128"/>
                          <a:cs typeface="Comic Sans MS"/>
                        </a:rPr>
                        <a:t>Hortobagyi</a:t>
                      </a:r>
                      <a:endParaRPr kumimoji="0" lang="pt-BR" sz="1800" b="1" i="0" u="none" strike="noStrike" cap="none" normalizeH="0" baseline="0" dirty="0" smtClean="0">
                        <a:ln>
                          <a:noFill/>
                        </a:ln>
                        <a:solidFill>
                          <a:schemeClr val="bg1"/>
                        </a:solidFill>
                        <a:effectLst/>
                        <a:latin typeface="Comic Sans MS"/>
                        <a:ea typeface="MS Mincho" pitchFamily="49" charset="-128"/>
                        <a:cs typeface="Comic Sans MS"/>
                      </a:endParaRPr>
                    </a:p>
                  </a:txBody>
                  <a:tcPr marL="86018" marR="86018"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0066"/>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pt-BR" sz="1800" b="1" i="0" u="none" strike="noStrike" cap="none" normalizeH="0" baseline="0" dirty="0" smtClean="0">
                          <a:ln>
                            <a:noFill/>
                          </a:ln>
                          <a:solidFill>
                            <a:srgbClr val="330066"/>
                          </a:solidFill>
                          <a:effectLst/>
                          <a:latin typeface="Comic Sans MS"/>
                          <a:ea typeface="MS Mincho" pitchFamily="49" charset="-128"/>
                          <a:cs typeface="Comic Sans MS"/>
                        </a:rPr>
                        <a:t>382</a:t>
                      </a:r>
                    </a:p>
                  </a:txBody>
                  <a:tcPr marL="86018" marR="86018"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pt-BR" sz="1600" b="1" i="0" u="none" strike="noStrike" cap="none" normalizeH="0" baseline="0" dirty="0" err="1" smtClean="0">
                          <a:ln>
                            <a:noFill/>
                          </a:ln>
                          <a:solidFill>
                            <a:srgbClr val="330066"/>
                          </a:solidFill>
                          <a:effectLst/>
                          <a:latin typeface="Comic Sans MS"/>
                          <a:ea typeface="MS Mincho" pitchFamily="49" charset="-128"/>
                          <a:cs typeface="Comic Sans MS"/>
                        </a:rPr>
                        <a:t>Pamidronato</a:t>
                      </a:r>
                      <a:r>
                        <a:rPr kumimoji="0" lang="pt-BR" sz="1600" b="1" i="0" u="none" strike="noStrike" cap="none" normalizeH="0" baseline="0" dirty="0" smtClean="0">
                          <a:ln>
                            <a:noFill/>
                          </a:ln>
                          <a:solidFill>
                            <a:srgbClr val="330066"/>
                          </a:solidFill>
                          <a:effectLst/>
                          <a:latin typeface="Comic Sans MS"/>
                          <a:ea typeface="MS Mincho" pitchFamily="49" charset="-128"/>
                          <a:cs typeface="Comic Sans MS"/>
                        </a:rPr>
                        <a:t> iv</a:t>
                      </a:r>
                    </a:p>
                  </a:txBody>
                  <a:tcPr marL="86018" marR="86018"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pt-BR" sz="1400" b="1" i="0" u="none" strike="noStrike" cap="none" normalizeH="0" baseline="0" dirty="0" smtClean="0">
                          <a:ln>
                            <a:noFill/>
                          </a:ln>
                          <a:solidFill>
                            <a:srgbClr val="330066"/>
                          </a:solidFill>
                          <a:effectLst/>
                          <a:latin typeface="Comic Sans MS"/>
                          <a:ea typeface="MS Mincho" pitchFamily="49" charset="-128"/>
                          <a:cs typeface="Comic Sans MS"/>
                        </a:rPr>
                        <a:t>50 </a:t>
                      </a:r>
                      <a:r>
                        <a:rPr kumimoji="0" lang="pt-BR" sz="1400" b="1" i="0" u="none" strike="noStrike" cap="none" normalizeH="0" baseline="0" dirty="0" err="1" smtClean="0">
                          <a:ln>
                            <a:noFill/>
                          </a:ln>
                          <a:solidFill>
                            <a:srgbClr val="330066"/>
                          </a:solidFill>
                          <a:effectLst/>
                          <a:latin typeface="Comic Sans MS"/>
                          <a:ea typeface="MS Mincho" pitchFamily="49" charset="-128"/>
                          <a:cs typeface="Comic Sans MS"/>
                        </a:rPr>
                        <a:t>vs</a:t>
                      </a:r>
                      <a:r>
                        <a:rPr kumimoji="0" lang="pt-BR" sz="1400" b="1" i="0" u="none" strike="noStrike" cap="none" normalizeH="0" baseline="0" dirty="0" smtClean="0">
                          <a:ln>
                            <a:noFill/>
                          </a:ln>
                          <a:solidFill>
                            <a:srgbClr val="330066"/>
                          </a:solidFill>
                          <a:effectLst/>
                          <a:latin typeface="Comic Sans MS"/>
                          <a:ea typeface="MS Mincho" pitchFamily="49" charset="-128"/>
                          <a:cs typeface="Comic Sans MS"/>
                        </a:rPr>
                        <a:t> 70</a:t>
                      </a:r>
                    </a:p>
                  </a:txBody>
                  <a:tcPr marL="86018" marR="86018"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pt-BR" sz="1200" b="1" i="0" u="none" strike="noStrike" cap="none" normalizeH="0" baseline="0" smtClean="0">
                          <a:ln>
                            <a:noFill/>
                          </a:ln>
                          <a:solidFill>
                            <a:srgbClr val="330066"/>
                          </a:solidFill>
                          <a:effectLst/>
                          <a:latin typeface="Comic Sans MS"/>
                          <a:ea typeface="MS Mincho" pitchFamily="49" charset="-128"/>
                          <a:cs typeface="Comic Sans MS"/>
                        </a:rPr>
                        <a:t>&lt;0,001</a:t>
                      </a:r>
                    </a:p>
                  </a:txBody>
                  <a:tcPr marL="86018" marR="86018"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pt-BR" sz="1800" b="1" i="0" u="none" strike="noStrike" cap="none" normalizeH="0" baseline="0" dirty="0" smtClean="0">
                          <a:ln>
                            <a:noFill/>
                          </a:ln>
                          <a:solidFill>
                            <a:srgbClr val="330066"/>
                          </a:solidFill>
                          <a:effectLst/>
                          <a:latin typeface="Comic Sans MS"/>
                          <a:ea typeface="MS Mincho" pitchFamily="49" charset="-128"/>
                          <a:cs typeface="Comic Sans MS"/>
                        </a:rPr>
                        <a:t>14 </a:t>
                      </a:r>
                      <a:r>
                        <a:rPr kumimoji="0" lang="pt-BR" sz="1800" b="1" i="0" u="none" strike="noStrike" cap="none" normalizeH="0" baseline="0" dirty="0" err="1" smtClean="0">
                          <a:ln>
                            <a:noFill/>
                          </a:ln>
                          <a:solidFill>
                            <a:srgbClr val="330066"/>
                          </a:solidFill>
                          <a:effectLst/>
                          <a:latin typeface="Comic Sans MS"/>
                          <a:ea typeface="MS Mincho" pitchFamily="49" charset="-128"/>
                          <a:cs typeface="Comic Sans MS"/>
                        </a:rPr>
                        <a:t>vs</a:t>
                      </a:r>
                      <a:r>
                        <a:rPr kumimoji="0" lang="pt-BR" sz="1800" b="1" i="0" u="none" strike="noStrike" cap="none" normalizeH="0" baseline="0" dirty="0" smtClean="0">
                          <a:ln>
                            <a:noFill/>
                          </a:ln>
                          <a:solidFill>
                            <a:srgbClr val="330066"/>
                          </a:solidFill>
                          <a:effectLst/>
                          <a:latin typeface="Comic Sans MS"/>
                          <a:ea typeface="MS Mincho" pitchFamily="49" charset="-128"/>
                          <a:cs typeface="Comic Sans MS"/>
                        </a:rPr>
                        <a:t> 7</a:t>
                      </a:r>
                    </a:p>
                  </a:txBody>
                  <a:tcPr marL="86018" marR="86018"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pt-BR" sz="1800" b="1" i="0" u="none" strike="noStrike" cap="none" normalizeH="0" baseline="0" dirty="0" smtClean="0">
                          <a:ln>
                            <a:noFill/>
                          </a:ln>
                          <a:solidFill>
                            <a:srgbClr val="330066"/>
                          </a:solidFill>
                          <a:effectLst/>
                          <a:latin typeface="Comic Sans MS"/>
                          <a:ea typeface="MS Mincho" pitchFamily="49" charset="-128"/>
                          <a:cs typeface="Comic Sans MS"/>
                        </a:rPr>
                        <a:t>&lt;</a:t>
                      </a:r>
                      <a:r>
                        <a:rPr kumimoji="0" lang="pt-BR" sz="1600" b="1" i="0" u="none" strike="noStrike" cap="none" normalizeH="0" baseline="0" dirty="0" smtClean="0">
                          <a:ln>
                            <a:noFill/>
                          </a:ln>
                          <a:solidFill>
                            <a:srgbClr val="330066"/>
                          </a:solidFill>
                          <a:effectLst/>
                          <a:latin typeface="Comic Sans MS"/>
                          <a:ea typeface="MS Mincho" pitchFamily="49" charset="-128"/>
                          <a:cs typeface="Comic Sans MS"/>
                        </a:rPr>
                        <a:t>0,001</a:t>
                      </a:r>
                    </a:p>
                  </a:txBody>
                  <a:tcPr marL="86018" marR="86018"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r>
              <a:tr h="627312">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t-BR" sz="1800" b="1" i="0" u="none" strike="noStrike" cap="none" normalizeH="0" baseline="0" dirty="0" err="1" smtClean="0">
                          <a:ln>
                            <a:noFill/>
                          </a:ln>
                          <a:solidFill>
                            <a:schemeClr val="bg1"/>
                          </a:solidFill>
                          <a:effectLst/>
                          <a:latin typeface="Comic Sans MS"/>
                          <a:ea typeface="MS Mincho" pitchFamily="49" charset="-128"/>
                          <a:cs typeface="Comic Sans MS"/>
                        </a:rPr>
                        <a:t>Theriault</a:t>
                      </a:r>
                      <a:endParaRPr kumimoji="0" lang="pt-BR" sz="1800" b="1" i="0" u="none" strike="noStrike" cap="none" normalizeH="0" baseline="0" dirty="0" smtClean="0">
                        <a:ln>
                          <a:noFill/>
                        </a:ln>
                        <a:solidFill>
                          <a:schemeClr val="bg1"/>
                        </a:solidFill>
                        <a:effectLst/>
                        <a:latin typeface="Comic Sans MS"/>
                        <a:ea typeface="MS Mincho" pitchFamily="49" charset="-128"/>
                        <a:cs typeface="Comic Sans MS"/>
                      </a:endParaRPr>
                    </a:p>
                  </a:txBody>
                  <a:tcPr marL="86018" marR="86018"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0066"/>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pt-BR" sz="1800" b="1" i="0" u="none" strike="noStrike" cap="none" normalizeH="0" baseline="0" dirty="0" smtClean="0">
                          <a:ln>
                            <a:noFill/>
                          </a:ln>
                          <a:solidFill>
                            <a:srgbClr val="330066"/>
                          </a:solidFill>
                          <a:effectLst/>
                          <a:latin typeface="Comic Sans MS"/>
                          <a:ea typeface="MS Mincho" pitchFamily="49" charset="-128"/>
                          <a:cs typeface="Comic Sans MS"/>
                        </a:rPr>
                        <a:t>372</a:t>
                      </a:r>
                    </a:p>
                  </a:txBody>
                  <a:tcPr marL="86018" marR="86018"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pt-BR" sz="1600" b="1" i="0" u="none" strike="noStrike" cap="none" normalizeH="0" baseline="0" dirty="0" err="1" smtClean="0">
                          <a:ln>
                            <a:noFill/>
                          </a:ln>
                          <a:solidFill>
                            <a:srgbClr val="330066"/>
                          </a:solidFill>
                          <a:effectLst/>
                          <a:latin typeface="Comic Sans MS"/>
                          <a:ea typeface="MS Mincho" pitchFamily="49" charset="-128"/>
                          <a:cs typeface="Comic Sans MS"/>
                        </a:rPr>
                        <a:t>Pamidronato</a:t>
                      </a:r>
                      <a:r>
                        <a:rPr kumimoji="0" lang="pt-BR" sz="1600" b="1" i="0" u="none" strike="noStrike" cap="none" normalizeH="0" baseline="0" dirty="0" smtClean="0">
                          <a:ln>
                            <a:noFill/>
                          </a:ln>
                          <a:solidFill>
                            <a:srgbClr val="330066"/>
                          </a:solidFill>
                          <a:effectLst/>
                          <a:latin typeface="Comic Sans MS"/>
                          <a:ea typeface="MS Mincho" pitchFamily="49" charset="-128"/>
                          <a:cs typeface="Comic Sans MS"/>
                        </a:rPr>
                        <a:t> iv</a:t>
                      </a:r>
                    </a:p>
                  </a:txBody>
                  <a:tcPr marL="86018" marR="86018"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pt-BR" sz="1400" b="1" i="0" u="none" strike="noStrike" cap="none" normalizeH="0" baseline="0" smtClean="0">
                          <a:ln>
                            <a:noFill/>
                          </a:ln>
                          <a:solidFill>
                            <a:srgbClr val="330066"/>
                          </a:solidFill>
                          <a:effectLst/>
                          <a:latin typeface="Comic Sans MS"/>
                          <a:ea typeface="MS Mincho" pitchFamily="49" charset="-128"/>
                          <a:cs typeface="Comic Sans MS"/>
                        </a:rPr>
                        <a:t>56 vs 67</a:t>
                      </a:r>
                    </a:p>
                  </a:txBody>
                  <a:tcPr marL="86018" marR="86018"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pt-BR" sz="1200" b="1" i="0" u="none" strike="noStrike" cap="none" normalizeH="0" baseline="0" dirty="0" smtClean="0">
                          <a:ln>
                            <a:noFill/>
                          </a:ln>
                          <a:solidFill>
                            <a:srgbClr val="330066"/>
                          </a:solidFill>
                          <a:effectLst/>
                          <a:latin typeface="Comic Sans MS"/>
                          <a:ea typeface="MS Mincho" pitchFamily="49" charset="-128"/>
                          <a:cs typeface="Comic Sans MS"/>
                        </a:rPr>
                        <a:t>0,049</a:t>
                      </a:r>
                    </a:p>
                  </a:txBody>
                  <a:tcPr marL="86018" marR="86018"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pt-BR" sz="1800" b="1" i="0" u="none" strike="noStrike" cap="none" normalizeH="0" baseline="0" dirty="0" smtClean="0">
                          <a:ln>
                            <a:noFill/>
                          </a:ln>
                          <a:solidFill>
                            <a:srgbClr val="330066"/>
                          </a:solidFill>
                          <a:effectLst/>
                          <a:latin typeface="Comic Sans MS"/>
                          <a:ea typeface="MS Mincho" pitchFamily="49" charset="-128"/>
                          <a:cs typeface="Comic Sans MS"/>
                        </a:rPr>
                        <a:t>14 vs 7</a:t>
                      </a:r>
                    </a:p>
                  </a:txBody>
                  <a:tcPr marL="86018" marR="86018"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pt-BR" sz="1800" b="1" i="0" u="none" strike="noStrike" cap="none" normalizeH="0" baseline="0" smtClean="0">
                          <a:ln>
                            <a:noFill/>
                          </a:ln>
                          <a:solidFill>
                            <a:srgbClr val="330066"/>
                          </a:solidFill>
                          <a:effectLst/>
                          <a:latin typeface="Comic Sans MS"/>
                          <a:ea typeface="MS Mincho" pitchFamily="49" charset="-128"/>
                          <a:cs typeface="Comic Sans MS"/>
                        </a:rPr>
                        <a:t>0,049</a:t>
                      </a:r>
                    </a:p>
                  </a:txBody>
                  <a:tcPr marL="86018" marR="86018"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r>
              <a:tr h="59944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t-BR" sz="1800" b="1" i="0" u="none" strike="noStrike" cap="none" normalizeH="0" baseline="0" dirty="0" err="1" smtClean="0">
                          <a:ln>
                            <a:noFill/>
                          </a:ln>
                          <a:solidFill>
                            <a:schemeClr val="bg1"/>
                          </a:solidFill>
                          <a:effectLst/>
                          <a:latin typeface="Comic Sans MS"/>
                          <a:ea typeface="MS Mincho" pitchFamily="49" charset="-128"/>
                          <a:cs typeface="Comic Sans MS"/>
                        </a:rPr>
                        <a:t>Hultborn</a:t>
                      </a:r>
                      <a:endParaRPr kumimoji="0" lang="pt-BR" sz="1800" b="1" i="0" u="none" strike="noStrike" cap="none" normalizeH="0" baseline="0" dirty="0" smtClean="0">
                        <a:ln>
                          <a:noFill/>
                        </a:ln>
                        <a:solidFill>
                          <a:schemeClr val="bg1"/>
                        </a:solidFill>
                        <a:effectLst/>
                        <a:latin typeface="Comic Sans MS"/>
                        <a:ea typeface="MS Mincho" pitchFamily="49" charset="-128"/>
                        <a:cs typeface="Comic Sans MS"/>
                      </a:endParaRPr>
                    </a:p>
                  </a:txBody>
                  <a:tcPr marL="86018" marR="86018"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0066"/>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pt-BR" sz="1800" b="1" i="0" u="none" strike="noStrike" cap="none" normalizeH="0" baseline="0" smtClean="0">
                          <a:ln>
                            <a:noFill/>
                          </a:ln>
                          <a:solidFill>
                            <a:srgbClr val="330066"/>
                          </a:solidFill>
                          <a:effectLst/>
                          <a:latin typeface="Comic Sans MS"/>
                          <a:ea typeface="MS Mincho" pitchFamily="49" charset="-128"/>
                          <a:cs typeface="Comic Sans MS"/>
                        </a:rPr>
                        <a:t>404</a:t>
                      </a:r>
                    </a:p>
                  </a:txBody>
                  <a:tcPr marL="86018" marR="86018"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pt-BR" sz="1600" b="1" i="0" u="none" strike="noStrike" cap="none" normalizeH="0" baseline="0" dirty="0" err="1" smtClean="0">
                          <a:ln>
                            <a:noFill/>
                          </a:ln>
                          <a:solidFill>
                            <a:srgbClr val="330066"/>
                          </a:solidFill>
                          <a:effectLst/>
                          <a:latin typeface="Comic Sans MS"/>
                          <a:ea typeface="MS Mincho" pitchFamily="49" charset="-128"/>
                          <a:cs typeface="Comic Sans MS"/>
                        </a:rPr>
                        <a:t>Pamidronato</a:t>
                      </a:r>
                      <a:r>
                        <a:rPr kumimoji="0" lang="pt-BR" sz="1600" b="1" i="0" u="none" strike="noStrike" cap="none" normalizeH="0" baseline="0" dirty="0" smtClean="0">
                          <a:ln>
                            <a:noFill/>
                          </a:ln>
                          <a:solidFill>
                            <a:srgbClr val="330066"/>
                          </a:solidFill>
                          <a:effectLst/>
                          <a:latin typeface="Comic Sans MS"/>
                          <a:ea typeface="MS Mincho" pitchFamily="49" charset="-128"/>
                          <a:cs typeface="Comic Sans MS"/>
                        </a:rPr>
                        <a:t> iv</a:t>
                      </a:r>
                    </a:p>
                  </a:txBody>
                  <a:tcPr marL="86018" marR="86018"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pt-BR" sz="1400" b="1" i="0" u="none" strike="noStrike" cap="none" normalizeH="0" baseline="0" dirty="0" smtClean="0">
                          <a:ln>
                            <a:noFill/>
                          </a:ln>
                          <a:solidFill>
                            <a:srgbClr val="330066"/>
                          </a:solidFill>
                          <a:effectLst/>
                          <a:latin typeface="Comic Sans MS"/>
                          <a:ea typeface="MS Mincho" pitchFamily="49" charset="-128"/>
                          <a:cs typeface="Comic Sans MS"/>
                        </a:rPr>
                        <a:t>ND</a:t>
                      </a:r>
                    </a:p>
                  </a:txBody>
                  <a:tcPr marL="86018" marR="86018"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pt-BR" sz="1200" b="1" i="0" u="none" strike="noStrike" cap="none" normalizeH="0" baseline="0" dirty="0" smtClean="0">
                          <a:ln>
                            <a:noFill/>
                          </a:ln>
                          <a:solidFill>
                            <a:srgbClr val="330066"/>
                          </a:solidFill>
                          <a:effectLst/>
                          <a:latin typeface="Comic Sans MS"/>
                          <a:ea typeface="MS Mincho" pitchFamily="49" charset="-128"/>
                          <a:cs typeface="Comic Sans MS"/>
                        </a:rPr>
                        <a:t>ND</a:t>
                      </a:r>
                    </a:p>
                  </a:txBody>
                  <a:tcPr marL="86018" marR="86018"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pt-BR" sz="1800" b="1" i="0" u="none" strike="noStrike" cap="none" normalizeH="0" baseline="0" dirty="0" smtClean="0">
                          <a:ln>
                            <a:noFill/>
                          </a:ln>
                          <a:solidFill>
                            <a:srgbClr val="330066"/>
                          </a:solidFill>
                          <a:effectLst/>
                          <a:latin typeface="Comic Sans MS"/>
                          <a:ea typeface="MS Mincho" pitchFamily="49" charset="-128"/>
                          <a:cs typeface="Comic Sans MS"/>
                        </a:rPr>
                        <a:t>12 vs 8</a:t>
                      </a:r>
                    </a:p>
                  </a:txBody>
                  <a:tcPr marL="86018" marR="86018"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pt-BR" sz="1800" b="1" i="0" u="none" strike="noStrike" cap="none" normalizeH="0" baseline="0" smtClean="0">
                          <a:ln>
                            <a:noFill/>
                          </a:ln>
                          <a:solidFill>
                            <a:srgbClr val="330066"/>
                          </a:solidFill>
                          <a:effectLst/>
                          <a:latin typeface="Comic Sans MS"/>
                          <a:ea typeface="MS Mincho" pitchFamily="49" charset="-128"/>
                          <a:cs typeface="Comic Sans MS"/>
                        </a:rPr>
                        <a:t>0,006</a:t>
                      </a:r>
                    </a:p>
                  </a:txBody>
                  <a:tcPr marL="86018" marR="86018"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r>
              <a:tr h="59944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t-BR" sz="1800" b="1" i="0" u="none" strike="noStrike" cap="none" normalizeH="0" baseline="0" dirty="0" err="1" smtClean="0">
                          <a:ln>
                            <a:noFill/>
                          </a:ln>
                          <a:solidFill>
                            <a:schemeClr val="bg1"/>
                          </a:solidFill>
                          <a:effectLst/>
                          <a:latin typeface="Comic Sans MS"/>
                          <a:ea typeface="MS Mincho" pitchFamily="49" charset="-128"/>
                          <a:cs typeface="Comic Sans MS"/>
                        </a:rPr>
                        <a:t>Kohno</a:t>
                      </a:r>
                      <a:endParaRPr kumimoji="0" lang="pt-BR" sz="1800" b="1" i="0" u="none" strike="noStrike" cap="none" normalizeH="0" baseline="0" dirty="0" smtClean="0">
                        <a:ln>
                          <a:noFill/>
                        </a:ln>
                        <a:solidFill>
                          <a:schemeClr val="bg1"/>
                        </a:solidFill>
                        <a:effectLst/>
                        <a:latin typeface="Comic Sans MS"/>
                        <a:ea typeface="MS Mincho" pitchFamily="49" charset="-128"/>
                        <a:cs typeface="Comic Sans MS"/>
                      </a:endParaRPr>
                    </a:p>
                  </a:txBody>
                  <a:tcPr marL="86018" marR="86018"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0066"/>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pt-BR" sz="1800" b="1" i="0" u="none" strike="noStrike" cap="none" normalizeH="0" baseline="0" smtClean="0">
                          <a:ln>
                            <a:noFill/>
                          </a:ln>
                          <a:solidFill>
                            <a:srgbClr val="330066"/>
                          </a:solidFill>
                          <a:effectLst/>
                          <a:latin typeface="Comic Sans MS"/>
                          <a:ea typeface="MS Mincho" pitchFamily="49" charset="-128"/>
                          <a:cs typeface="Comic Sans MS"/>
                        </a:rPr>
                        <a:t>227</a:t>
                      </a:r>
                    </a:p>
                  </a:txBody>
                  <a:tcPr marL="86018" marR="86018"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pt-BR" sz="1600" b="1" i="0" u="none" strike="noStrike" cap="none" normalizeH="0" baseline="0" dirty="0" err="1" smtClean="0">
                          <a:ln>
                            <a:noFill/>
                          </a:ln>
                          <a:solidFill>
                            <a:srgbClr val="330066"/>
                          </a:solidFill>
                          <a:effectLst/>
                          <a:latin typeface="Comic Sans MS"/>
                          <a:ea typeface="MS Mincho" pitchFamily="49" charset="-128"/>
                          <a:cs typeface="Comic Sans MS"/>
                        </a:rPr>
                        <a:t>Zoledrónico</a:t>
                      </a:r>
                      <a:r>
                        <a:rPr kumimoji="0" lang="pt-BR" sz="1600" b="1" i="0" u="none" strike="noStrike" cap="none" normalizeH="0" baseline="0" dirty="0" smtClean="0">
                          <a:ln>
                            <a:noFill/>
                          </a:ln>
                          <a:solidFill>
                            <a:srgbClr val="330066"/>
                          </a:solidFill>
                          <a:effectLst/>
                          <a:latin typeface="Comic Sans MS"/>
                          <a:ea typeface="MS Mincho" pitchFamily="49" charset="-128"/>
                          <a:cs typeface="Comic Sans MS"/>
                        </a:rPr>
                        <a:t> iv</a:t>
                      </a:r>
                    </a:p>
                  </a:txBody>
                  <a:tcPr marL="86018" marR="86018"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pt-BR" sz="1400" b="1" i="0" u="none" strike="noStrike" cap="none" normalizeH="0" baseline="0" dirty="0" smtClean="0">
                          <a:ln>
                            <a:noFill/>
                          </a:ln>
                          <a:solidFill>
                            <a:srgbClr val="330066"/>
                          </a:solidFill>
                          <a:effectLst/>
                          <a:latin typeface="Comic Sans MS"/>
                          <a:ea typeface="MS Mincho" pitchFamily="49" charset="-128"/>
                          <a:cs typeface="Comic Sans MS"/>
                        </a:rPr>
                        <a:t>31 </a:t>
                      </a:r>
                      <a:r>
                        <a:rPr kumimoji="0" lang="pt-BR" sz="1400" b="1" i="0" u="none" strike="noStrike" cap="none" normalizeH="0" baseline="0" dirty="0" err="1" smtClean="0">
                          <a:ln>
                            <a:noFill/>
                          </a:ln>
                          <a:solidFill>
                            <a:srgbClr val="330066"/>
                          </a:solidFill>
                          <a:effectLst/>
                          <a:latin typeface="Comic Sans MS"/>
                          <a:ea typeface="MS Mincho" pitchFamily="49" charset="-128"/>
                          <a:cs typeface="Comic Sans MS"/>
                        </a:rPr>
                        <a:t>vs</a:t>
                      </a:r>
                      <a:r>
                        <a:rPr kumimoji="0" lang="pt-BR" sz="1400" b="1" i="0" u="none" strike="noStrike" cap="none" normalizeH="0" baseline="0" dirty="0" smtClean="0">
                          <a:ln>
                            <a:noFill/>
                          </a:ln>
                          <a:solidFill>
                            <a:srgbClr val="330066"/>
                          </a:solidFill>
                          <a:effectLst/>
                          <a:latin typeface="Comic Sans MS"/>
                          <a:ea typeface="MS Mincho" pitchFamily="49" charset="-128"/>
                          <a:cs typeface="Comic Sans MS"/>
                        </a:rPr>
                        <a:t> 52</a:t>
                      </a:r>
                    </a:p>
                  </a:txBody>
                  <a:tcPr marL="86018" marR="86018"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pt-BR" sz="1200" b="1" i="0" u="none" strike="noStrike" cap="none" normalizeH="0" baseline="0" smtClean="0">
                          <a:ln>
                            <a:noFill/>
                          </a:ln>
                          <a:solidFill>
                            <a:srgbClr val="330066"/>
                          </a:solidFill>
                          <a:effectLst/>
                          <a:latin typeface="Comic Sans MS"/>
                          <a:ea typeface="MS Mincho" pitchFamily="49" charset="-128"/>
                          <a:cs typeface="Comic Sans MS"/>
                        </a:rPr>
                        <a:t>0,001</a:t>
                      </a:r>
                    </a:p>
                  </a:txBody>
                  <a:tcPr marL="86018" marR="86018"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pt-BR" sz="1800" b="1" i="0" u="none" strike="noStrike" cap="none" normalizeH="0" baseline="0" dirty="0" smtClean="0">
                          <a:ln>
                            <a:noFill/>
                          </a:ln>
                          <a:solidFill>
                            <a:srgbClr val="330066"/>
                          </a:solidFill>
                          <a:effectLst/>
                          <a:latin typeface="Comic Sans MS"/>
                          <a:ea typeface="MS Mincho" pitchFamily="49" charset="-128"/>
                          <a:cs typeface="Comic Sans MS"/>
                        </a:rPr>
                        <a:t>14 vs 7</a:t>
                      </a:r>
                    </a:p>
                  </a:txBody>
                  <a:tcPr marL="86018" marR="86018"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pt-BR" sz="1800" b="1" i="0" u="none" strike="noStrike" cap="none" normalizeH="0" baseline="0" smtClean="0">
                          <a:ln>
                            <a:noFill/>
                          </a:ln>
                          <a:solidFill>
                            <a:srgbClr val="330066"/>
                          </a:solidFill>
                          <a:effectLst/>
                          <a:latin typeface="Comic Sans MS"/>
                          <a:ea typeface="MS Mincho" pitchFamily="49" charset="-128"/>
                          <a:cs typeface="Comic Sans MS"/>
                        </a:rPr>
                        <a:t>0,004</a:t>
                      </a:r>
                    </a:p>
                  </a:txBody>
                  <a:tcPr marL="86018" marR="86018"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r>
              <a:tr h="62548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t-BR" sz="1800" b="1" i="0" u="none" strike="noStrike" cap="none" normalizeH="0" baseline="0" dirty="0" smtClean="0">
                          <a:ln>
                            <a:noFill/>
                          </a:ln>
                          <a:solidFill>
                            <a:schemeClr val="bg1"/>
                          </a:solidFill>
                          <a:effectLst/>
                          <a:latin typeface="Comic Sans MS"/>
                          <a:ea typeface="MS Mincho" pitchFamily="49" charset="-128"/>
                          <a:cs typeface="Comic Sans MS"/>
                        </a:rPr>
                        <a:t>Body</a:t>
                      </a:r>
                    </a:p>
                  </a:txBody>
                  <a:tcPr marL="86018" marR="86018"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0066"/>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pt-BR" sz="1800" b="1" i="0" u="none" strike="noStrike" cap="none" normalizeH="0" baseline="0" smtClean="0">
                          <a:ln>
                            <a:noFill/>
                          </a:ln>
                          <a:solidFill>
                            <a:srgbClr val="330066"/>
                          </a:solidFill>
                          <a:effectLst/>
                          <a:latin typeface="Comic Sans MS"/>
                          <a:ea typeface="MS Mincho" pitchFamily="49" charset="-128"/>
                          <a:cs typeface="Comic Sans MS"/>
                        </a:rPr>
                        <a:t>312</a:t>
                      </a:r>
                    </a:p>
                  </a:txBody>
                  <a:tcPr marL="86018" marR="86018"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pt-BR" sz="1600" b="1" i="0" u="none" strike="noStrike" cap="none" normalizeH="0" baseline="0" smtClean="0">
                          <a:ln>
                            <a:noFill/>
                          </a:ln>
                          <a:solidFill>
                            <a:srgbClr val="330066"/>
                          </a:solidFill>
                          <a:effectLst/>
                          <a:latin typeface="Comic Sans MS"/>
                          <a:ea typeface="MS Mincho" pitchFamily="49" charset="-128"/>
                          <a:cs typeface="Comic Sans MS"/>
                        </a:rPr>
                        <a:t>Ibandronato iv</a:t>
                      </a:r>
                    </a:p>
                  </a:txBody>
                  <a:tcPr marL="86018" marR="86018"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pt-BR" sz="1400" b="1" i="0" u="none" strike="noStrike" cap="none" normalizeH="0" baseline="0" dirty="0" smtClean="0">
                          <a:ln>
                            <a:noFill/>
                          </a:ln>
                          <a:solidFill>
                            <a:srgbClr val="330066"/>
                          </a:solidFill>
                          <a:effectLst/>
                          <a:latin typeface="Comic Sans MS"/>
                          <a:ea typeface="MS Mincho" pitchFamily="49" charset="-128"/>
                          <a:cs typeface="Comic Sans MS"/>
                        </a:rPr>
                        <a:t>62 </a:t>
                      </a:r>
                      <a:r>
                        <a:rPr kumimoji="0" lang="pt-BR" sz="1400" b="1" i="0" u="none" strike="noStrike" cap="none" normalizeH="0" baseline="0" dirty="0" err="1" smtClean="0">
                          <a:ln>
                            <a:noFill/>
                          </a:ln>
                          <a:solidFill>
                            <a:srgbClr val="330066"/>
                          </a:solidFill>
                          <a:effectLst/>
                          <a:latin typeface="Comic Sans MS"/>
                          <a:ea typeface="MS Mincho" pitchFamily="49" charset="-128"/>
                          <a:cs typeface="Comic Sans MS"/>
                        </a:rPr>
                        <a:t>vs</a:t>
                      </a:r>
                      <a:r>
                        <a:rPr kumimoji="0" lang="pt-BR" sz="1400" b="1" i="0" u="none" strike="noStrike" cap="none" normalizeH="0" baseline="0" dirty="0" smtClean="0">
                          <a:ln>
                            <a:noFill/>
                          </a:ln>
                          <a:solidFill>
                            <a:srgbClr val="330066"/>
                          </a:solidFill>
                          <a:effectLst/>
                          <a:latin typeface="Comic Sans MS"/>
                          <a:ea typeface="MS Mincho" pitchFamily="49" charset="-128"/>
                          <a:cs typeface="Comic Sans MS"/>
                        </a:rPr>
                        <a:t> 51</a:t>
                      </a:r>
                    </a:p>
                  </a:txBody>
                  <a:tcPr marL="86018" marR="86018"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pt-BR" sz="1200" b="1" i="0" u="none" strike="noStrike" cap="none" normalizeH="0" baseline="0" dirty="0" smtClean="0">
                          <a:ln>
                            <a:noFill/>
                          </a:ln>
                          <a:solidFill>
                            <a:srgbClr val="330066"/>
                          </a:solidFill>
                          <a:effectLst/>
                          <a:latin typeface="Comic Sans MS"/>
                          <a:ea typeface="MS Mincho" pitchFamily="49" charset="-128"/>
                          <a:cs typeface="Comic Sans MS"/>
                        </a:rPr>
                        <a:t>0,052</a:t>
                      </a:r>
                    </a:p>
                  </a:txBody>
                  <a:tcPr marL="86018" marR="86018"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pt-BR" sz="1800" b="1" i="0" u="none" strike="noStrike" cap="none" normalizeH="0" baseline="0" dirty="0" smtClean="0">
                          <a:ln>
                            <a:noFill/>
                          </a:ln>
                          <a:solidFill>
                            <a:srgbClr val="330066"/>
                          </a:solidFill>
                          <a:effectLst/>
                          <a:latin typeface="Comic Sans MS"/>
                          <a:ea typeface="MS Mincho" pitchFamily="49" charset="-128"/>
                          <a:cs typeface="Comic Sans MS"/>
                        </a:rPr>
                        <a:t>13 </a:t>
                      </a:r>
                      <a:r>
                        <a:rPr kumimoji="0" lang="pt-BR" sz="1800" b="1" i="0" u="none" strike="noStrike" cap="none" normalizeH="0" baseline="0" dirty="0" err="1" smtClean="0">
                          <a:ln>
                            <a:noFill/>
                          </a:ln>
                          <a:solidFill>
                            <a:srgbClr val="330066"/>
                          </a:solidFill>
                          <a:effectLst/>
                          <a:latin typeface="Comic Sans MS"/>
                          <a:ea typeface="MS Mincho" pitchFamily="49" charset="-128"/>
                          <a:cs typeface="Comic Sans MS"/>
                        </a:rPr>
                        <a:t>vs</a:t>
                      </a:r>
                      <a:r>
                        <a:rPr kumimoji="0" lang="pt-BR" sz="1800" b="1" i="0" u="none" strike="noStrike" cap="none" normalizeH="0" baseline="0" dirty="0" smtClean="0">
                          <a:ln>
                            <a:noFill/>
                          </a:ln>
                          <a:solidFill>
                            <a:srgbClr val="330066"/>
                          </a:solidFill>
                          <a:effectLst/>
                          <a:latin typeface="Comic Sans MS"/>
                          <a:ea typeface="MS Mincho" pitchFamily="49" charset="-128"/>
                          <a:cs typeface="Comic Sans MS"/>
                        </a:rPr>
                        <a:t> 8</a:t>
                      </a:r>
                    </a:p>
                  </a:txBody>
                  <a:tcPr marL="86018" marR="86018"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pt-BR" sz="1800" b="1" i="0" u="none" strike="noStrike" cap="none" normalizeH="0" baseline="0" smtClean="0">
                          <a:ln>
                            <a:noFill/>
                          </a:ln>
                          <a:solidFill>
                            <a:srgbClr val="330066"/>
                          </a:solidFill>
                          <a:effectLst/>
                          <a:latin typeface="Comic Sans MS"/>
                          <a:ea typeface="MS Mincho" pitchFamily="49" charset="-128"/>
                          <a:cs typeface="Comic Sans MS"/>
                        </a:rPr>
                        <a:t>0,018</a:t>
                      </a:r>
                    </a:p>
                  </a:txBody>
                  <a:tcPr marL="86018" marR="86018"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r>
              <a:tr h="59944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t-BR" sz="1800" b="1" i="0" u="none" strike="noStrike" cap="none" normalizeH="0" baseline="0" dirty="0" err="1" smtClean="0">
                          <a:ln>
                            <a:noFill/>
                          </a:ln>
                          <a:solidFill>
                            <a:schemeClr val="bg1"/>
                          </a:solidFill>
                          <a:effectLst/>
                          <a:latin typeface="Comic Sans MS"/>
                          <a:ea typeface="MS Mincho" pitchFamily="49" charset="-128"/>
                          <a:cs typeface="Comic Sans MS"/>
                        </a:rPr>
                        <a:t>Kristensen</a:t>
                      </a:r>
                      <a:endParaRPr kumimoji="0" lang="pt-BR" sz="1800" b="1" i="0" u="none" strike="noStrike" cap="none" normalizeH="0" baseline="0" dirty="0" smtClean="0">
                        <a:ln>
                          <a:noFill/>
                        </a:ln>
                        <a:solidFill>
                          <a:schemeClr val="bg1"/>
                        </a:solidFill>
                        <a:effectLst/>
                        <a:latin typeface="Comic Sans MS"/>
                        <a:ea typeface="MS Mincho" pitchFamily="49" charset="-128"/>
                        <a:cs typeface="Comic Sans MS"/>
                      </a:endParaRPr>
                    </a:p>
                  </a:txBody>
                  <a:tcPr marL="86018" marR="86018"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0066"/>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pt-BR" sz="1800" b="1" i="0" u="none" strike="noStrike" cap="none" normalizeH="0" baseline="0" dirty="0" smtClean="0">
                          <a:ln>
                            <a:noFill/>
                          </a:ln>
                          <a:solidFill>
                            <a:srgbClr val="330066"/>
                          </a:solidFill>
                          <a:effectLst/>
                          <a:latin typeface="Comic Sans MS"/>
                          <a:ea typeface="MS Mincho" pitchFamily="49" charset="-128"/>
                          <a:cs typeface="Comic Sans MS"/>
                        </a:rPr>
                        <a:t>100</a:t>
                      </a:r>
                      <a:endParaRPr kumimoji="0" lang="es-ES" sz="1800" b="1" i="0" u="none" strike="noStrike" cap="none" normalizeH="0" baseline="0" dirty="0" smtClean="0">
                        <a:ln>
                          <a:noFill/>
                        </a:ln>
                        <a:solidFill>
                          <a:srgbClr val="330066"/>
                        </a:solidFill>
                        <a:effectLst/>
                        <a:latin typeface="Comic Sans MS"/>
                        <a:ea typeface="MS Mincho" pitchFamily="49" charset="-128"/>
                        <a:cs typeface="Comic Sans MS"/>
                      </a:endParaRPr>
                    </a:p>
                  </a:txBody>
                  <a:tcPr marL="86018" marR="86018"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pt-BR" sz="1600" b="1" i="0" u="none" strike="noStrike" cap="none" normalizeH="0" baseline="0" dirty="0" err="1" smtClean="0">
                          <a:ln>
                            <a:noFill/>
                          </a:ln>
                          <a:solidFill>
                            <a:srgbClr val="330066"/>
                          </a:solidFill>
                          <a:effectLst/>
                          <a:latin typeface="Comic Sans MS"/>
                          <a:ea typeface="MS Mincho" pitchFamily="49" charset="-128"/>
                          <a:cs typeface="Comic Sans MS"/>
                        </a:rPr>
                        <a:t>Clodronato</a:t>
                      </a:r>
                      <a:r>
                        <a:rPr kumimoji="0" lang="pt-BR" sz="1600" b="1" i="0" u="none" strike="noStrike" cap="none" normalizeH="0" baseline="0" dirty="0" smtClean="0">
                          <a:ln>
                            <a:noFill/>
                          </a:ln>
                          <a:solidFill>
                            <a:srgbClr val="330066"/>
                          </a:solidFill>
                          <a:effectLst/>
                          <a:latin typeface="Comic Sans MS"/>
                          <a:ea typeface="MS Mincho" pitchFamily="49" charset="-128"/>
                          <a:cs typeface="Comic Sans MS"/>
                        </a:rPr>
                        <a:t> </a:t>
                      </a:r>
                      <a:r>
                        <a:rPr kumimoji="0" lang="pt-BR" sz="1600" b="1" i="0" u="none" strike="noStrike" cap="none" normalizeH="0" baseline="0" dirty="0" err="1" smtClean="0">
                          <a:ln>
                            <a:noFill/>
                          </a:ln>
                          <a:solidFill>
                            <a:srgbClr val="330066"/>
                          </a:solidFill>
                          <a:effectLst/>
                          <a:latin typeface="Comic Sans MS"/>
                          <a:ea typeface="MS Mincho" pitchFamily="49" charset="-128"/>
                          <a:cs typeface="Comic Sans MS"/>
                        </a:rPr>
                        <a:t>vo</a:t>
                      </a:r>
                      <a:endParaRPr kumimoji="0" lang="pt-BR" sz="1600" b="1" i="0" u="none" strike="noStrike" cap="none" normalizeH="0" baseline="0" dirty="0" smtClean="0">
                        <a:ln>
                          <a:noFill/>
                        </a:ln>
                        <a:solidFill>
                          <a:srgbClr val="330066"/>
                        </a:solidFill>
                        <a:effectLst/>
                        <a:latin typeface="Comic Sans MS"/>
                        <a:ea typeface="MS Mincho" pitchFamily="49" charset="-128"/>
                        <a:cs typeface="Comic Sans MS"/>
                      </a:endParaRPr>
                    </a:p>
                  </a:txBody>
                  <a:tcPr marL="86018" marR="86018"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rgbClr val="330066"/>
                          </a:solidFill>
                          <a:effectLst/>
                          <a:latin typeface="Comic Sans MS"/>
                          <a:ea typeface="MS Mincho" pitchFamily="49" charset="-128"/>
                          <a:cs typeface="Comic Sans MS"/>
                        </a:rPr>
                        <a:t>29 vs 41</a:t>
                      </a:r>
                    </a:p>
                  </a:txBody>
                  <a:tcPr marL="86018" marR="86018"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rgbClr val="330066"/>
                          </a:solidFill>
                          <a:effectLst/>
                          <a:latin typeface="Comic Sans MS"/>
                          <a:ea typeface="MS Mincho" pitchFamily="49" charset="-128"/>
                          <a:cs typeface="Comic Sans MS"/>
                        </a:rPr>
                        <a:t>ND</a:t>
                      </a:r>
                    </a:p>
                  </a:txBody>
                  <a:tcPr marL="86018" marR="86018"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s-ES" sz="1800" b="1" i="0" u="none" strike="noStrike" cap="none" normalizeH="0" baseline="0" dirty="0" smtClean="0">
                          <a:ln>
                            <a:noFill/>
                          </a:ln>
                          <a:solidFill>
                            <a:srgbClr val="330066"/>
                          </a:solidFill>
                          <a:effectLst/>
                          <a:latin typeface="Comic Sans MS"/>
                          <a:ea typeface="MS Mincho" pitchFamily="49" charset="-128"/>
                          <a:cs typeface="Comic Sans MS"/>
                        </a:rPr>
                        <a:t>ND</a:t>
                      </a:r>
                    </a:p>
                  </a:txBody>
                  <a:tcPr marL="86018" marR="86018"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s-ES" sz="1800" b="1" i="0" u="none" strike="noStrike" cap="none" normalizeH="0" baseline="0" dirty="0" smtClean="0">
                          <a:ln>
                            <a:noFill/>
                          </a:ln>
                          <a:solidFill>
                            <a:srgbClr val="330066"/>
                          </a:solidFill>
                          <a:effectLst/>
                          <a:latin typeface="Comic Sans MS"/>
                          <a:ea typeface="MS Mincho" pitchFamily="49" charset="-128"/>
                          <a:cs typeface="Comic Sans MS"/>
                        </a:rPr>
                        <a:t>0,015</a:t>
                      </a:r>
                    </a:p>
                  </a:txBody>
                  <a:tcPr marL="86018" marR="86018"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r>
            </a:tbl>
          </a:graphicData>
        </a:graphic>
      </p:graphicFrame>
    </p:spTree>
    <p:extLst>
      <p:ext uri="{BB962C8B-B14F-4D97-AF65-F5344CB8AC3E}">
        <p14:creationId xmlns:p14="http://schemas.microsoft.com/office/powerpoint/2010/main" val="340074209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508000" y="284470"/>
            <a:ext cx="8229600" cy="509449"/>
          </a:xfrm>
          <a:noFill/>
          <a:ln/>
        </p:spPr>
        <p:txBody>
          <a:bodyPr/>
          <a:lstStyle/>
          <a:p>
            <a:r>
              <a:rPr lang="en-US" sz="2400" dirty="0" err="1" smtClean="0">
                <a:solidFill>
                  <a:srgbClr val="BF4D00"/>
                </a:solidFill>
              </a:rPr>
              <a:t>Acido</a:t>
            </a:r>
            <a:r>
              <a:rPr lang="en-US" sz="2400" dirty="0" smtClean="0">
                <a:solidFill>
                  <a:srgbClr val="BF4D00"/>
                </a:solidFill>
              </a:rPr>
              <a:t> </a:t>
            </a:r>
            <a:r>
              <a:rPr lang="en-US" sz="2400" dirty="0" err="1" smtClean="0">
                <a:solidFill>
                  <a:srgbClr val="BF4D00"/>
                </a:solidFill>
              </a:rPr>
              <a:t>zoledronico</a:t>
            </a:r>
            <a:r>
              <a:rPr lang="en-US" sz="2400" dirty="0" smtClean="0">
                <a:solidFill>
                  <a:srgbClr val="BF4D00"/>
                </a:solidFill>
              </a:rPr>
              <a:t> </a:t>
            </a:r>
            <a:r>
              <a:rPr lang="en-US" sz="2400" dirty="0" err="1" smtClean="0">
                <a:solidFill>
                  <a:srgbClr val="BF4D00"/>
                </a:solidFill>
              </a:rPr>
              <a:t>vs</a:t>
            </a:r>
            <a:r>
              <a:rPr lang="en-US" sz="2400" dirty="0" smtClean="0">
                <a:solidFill>
                  <a:srgbClr val="BF4D00"/>
                </a:solidFill>
              </a:rPr>
              <a:t> placebo en </a:t>
            </a:r>
            <a:r>
              <a:rPr lang="en-US" sz="2400" dirty="0" err="1" smtClean="0">
                <a:solidFill>
                  <a:srgbClr val="BF4D00"/>
                </a:solidFill>
              </a:rPr>
              <a:t>tumores</a:t>
            </a:r>
            <a:r>
              <a:rPr lang="en-US" sz="2400" dirty="0" smtClean="0">
                <a:solidFill>
                  <a:srgbClr val="BF4D00"/>
                </a:solidFill>
              </a:rPr>
              <a:t> </a:t>
            </a:r>
            <a:r>
              <a:rPr lang="en-US" sz="2400" dirty="0" err="1" smtClean="0">
                <a:solidFill>
                  <a:srgbClr val="BF4D00"/>
                </a:solidFill>
              </a:rPr>
              <a:t>solidos</a:t>
            </a:r>
            <a:endParaRPr lang="en-US" altLang="en-US" sz="2400" dirty="0">
              <a:solidFill>
                <a:srgbClr val="BF4D00"/>
              </a:solidFill>
            </a:endParaRPr>
          </a:p>
        </p:txBody>
      </p:sp>
      <p:graphicFrame>
        <p:nvGraphicFramePr>
          <p:cNvPr id="30723" name="Object 3"/>
          <p:cNvGraphicFramePr>
            <a:graphicFrameLocks noGrp="1" noChangeAspect="1"/>
          </p:cNvGraphicFramePr>
          <p:nvPr>
            <p:ph idx="1"/>
            <p:extLst>
              <p:ext uri="{D42A27DB-BD31-4B8C-83A1-F6EECF244321}">
                <p14:modId xmlns:p14="http://schemas.microsoft.com/office/powerpoint/2010/main" val="2920827020"/>
              </p:ext>
            </p:extLst>
          </p:nvPr>
        </p:nvGraphicFramePr>
        <p:xfrm>
          <a:off x="2355199" y="1873436"/>
          <a:ext cx="6549089" cy="4525963"/>
        </p:xfrm>
        <a:graphic>
          <a:graphicData uri="http://schemas.openxmlformats.org/presentationml/2006/ole">
            <mc:AlternateContent xmlns:mc="http://schemas.openxmlformats.org/markup-compatibility/2006">
              <mc:Choice xmlns:v="urn:schemas-microsoft-com:vml" Requires="v">
                <p:oleObj spid="_x0000_s3369" name="Chart" r:id="rId4" imgW="7975600" imgH="5511800" progId="MSGraph.Chart.8">
                  <p:embed followColorScheme="full"/>
                </p:oleObj>
              </mc:Choice>
              <mc:Fallback>
                <p:oleObj name="Chart" r:id="rId4" imgW="7975600" imgH="5511800" progId="MSGraph.Chart.8">
                  <p:embed followColorScheme="full"/>
                  <p:pic>
                    <p:nvPicPr>
                      <p:cNvPr id="0" name=""/>
                      <p:cNvPicPr>
                        <a:picLocks noChangeAspect="1" noChangeArrowheads="1"/>
                      </p:cNvPicPr>
                      <p:nvPr/>
                    </p:nvPicPr>
                    <p:blipFill>
                      <a:blip r:embed="rId5"/>
                      <a:srcRect/>
                      <a:stretch>
                        <a:fillRect/>
                      </a:stretch>
                    </p:blipFill>
                    <p:spPr bwMode="auto">
                      <a:xfrm>
                        <a:off x="2355199" y="1873436"/>
                        <a:ext cx="6549089" cy="4525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24" name="Text Box 4"/>
          <p:cNvSpPr txBox="1">
            <a:spLocks noChangeArrowheads="1"/>
          </p:cNvSpPr>
          <p:nvPr/>
        </p:nvSpPr>
        <p:spPr bwMode="auto">
          <a:xfrm rot="16200000">
            <a:off x="1436930" y="3411340"/>
            <a:ext cx="2071688" cy="366713"/>
          </a:xfrm>
          <a:prstGeom prst="rect">
            <a:avLst/>
          </a:prstGeom>
          <a:noFill/>
          <a:ln w="12700">
            <a:noFill/>
            <a:miter lim="800000"/>
            <a:headEnd/>
            <a:tailEnd/>
          </a:ln>
          <a:effectLst/>
          <a:scene3d>
            <a:camera prst="orthographicFront"/>
            <a:lightRig rig="threePt" dir="t"/>
          </a:scene3d>
          <a:sp3d prstMaterial="plastic"/>
        </p:spPr>
        <p:txBody>
          <a:bodyPr>
            <a:spAutoFit/>
          </a:bodyPr>
          <a:lstStyle/>
          <a:p>
            <a:pPr eaLnBrk="1" hangingPunct="1">
              <a:spcBef>
                <a:spcPct val="50000"/>
              </a:spcBef>
            </a:pPr>
            <a:r>
              <a:rPr lang="en-US" sz="1800" b="1" dirty="0" err="1" smtClean="0">
                <a:solidFill>
                  <a:srgbClr val="330066"/>
                </a:solidFill>
              </a:rPr>
              <a:t>Pacientes</a:t>
            </a:r>
            <a:r>
              <a:rPr lang="en-US" sz="1800" b="1" dirty="0">
                <a:solidFill>
                  <a:srgbClr val="330066"/>
                </a:solidFill>
              </a:rPr>
              <a:t>, %</a:t>
            </a:r>
          </a:p>
        </p:txBody>
      </p:sp>
      <p:sp>
        <p:nvSpPr>
          <p:cNvPr id="30725" name="Rectangle 5"/>
          <p:cNvSpPr>
            <a:spLocks noChangeArrowheads="1"/>
          </p:cNvSpPr>
          <p:nvPr/>
        </p:nvSpPr>
        <p:spPr bwMode="auto">
          <a:xfrm>
            <a:off x="27643" y="6661070"/>
            <a:ext cx="8847138" cy="153888"/>
          </a:xfrm>
          <a:prstGeom prst="rect">
            <a:avLst/>
          </a:prstGeom>
          <a:noFill/>
          <a:ln w="9525" algn="ctr">
            <a:noFill/>
            <a:miter lim="800000"/>
            <a:headEnd/>
            <a:tailEnd/>
          </a:ln>
          <a:effectLst/>
          <a:scene3d>
            <a:camera prst="orthographicFront"/>
            <a:lightRig rig="threePt" dir="t"/>
          </a:scene3d>
          <a:sp3d prstMaterial="plastic"/>
        </p:spPr>
        <p:txBody>
          <a:bodyPr lIns="0" tIns="0" rIns="0" bIns="0" anchor="b">
            <a:spAutoFit/>
          </a:bodyPr>
          <a:lstStyle/>
          <a:p>
            <a:pPr algn="l">
              <a:spcBef>
                <a:spcPct val="20000"/>
              </a:spcBef>
              <a:buClr>
                <a:srgbClr val="FF0000"/>
              </a:buClr>
              <a:buSzPct val="110000"/>
              <a:buFont typeface="Wingdings" pitchFamily="2" charset="2"/>
              <a:buNone/>
            </a:pPr>
            <a:r>
              <a:rPr lang="en-US" sz="1000" dirty="0" smtClean="0">
                <a:solidFill>
                  <a:srgbClr val="330066"/>
                </a:solidFill>
                <a:latin typeface="Comic Sans MS"/>
                <a:cs typeface="Comic Sans MS"/>
              </a:rPr>
              <a:t>Data </a:t>
            </a:r>
            <a:r>
              <a:rPr lang="en-US" sz="1000" dirty="0">
                <a:solidFill>
                  <a:srgbClr val="330066"/>
                </a:solidFill>
                <a:latin typeface="Comic Sans MS"/>
                <a:cs typeface="Comic Sans MS"/>
              </a:rPr>
              <a:t>from Rosen LS, et al. </a:t>
            </a:r>
            <a:r>
              <a:rPr lang="en-US" sz="1000" i="1" dirty="0">
                <a:solidFill>
                  <a:srgbClr val="330066"/>
                </a:solidFill>
                <a:latin typeface="Comic Sans MS"/>
                <a:cs typeface="Comic Sans MS"/>
              </a:rPr>
              <a:t>Cancer</a:t>
            </a:r>
            <a:r>
              <a:rPr lang="en-US" sz="1000" dirty="0">
                <a:solidFill>
                  <a:srgbClr val="330066"/>
                </a:solidFill>
                <a:latin typeface="Comic Sans MS"/>
                <a:cs typeface="Comic Sans MS"/>
              </a:rPr>
              <a:t>. 2004;100(12):2613-2621.</a:t>
            </a:r>
          </a:p>
        </p:txBody>
      </p:sp>
      <p:graphicFrame>
        <p:nvGraphicFramePr>
          <p:cNvPr id="30726" name="Object 6"/>
          <p:cNvGraphicFramePr>
            <a:graphicFrameLocks noChangeAspect="1"/>
          </p:cNvGraphicFramePr>
          <p:nvPr>
            <p:extLst>
              <p:ext uri="{D42A27DB-BD31-4B8C-83A1-F6EECF244321}">
                <p14:modId xmlns:p14="http://schemas.microsoft.com/office/powerpoint/2010/main" val="844763497"/>
              </p:ext>
            </p:extLst>
          </p:nvPr>
        </p:nvGraphicFramePr>
        <p:xfrm>
          <a:off x="144445" y="2239589"/>
          <a:ext cx="2868613" cy="3536950"/>
        </p:xfrm>
        <a:graphic>
          <a:graphicData uri="http://schemas.openxmlformats.org/presentationml/2006/ole">
            <mc:AlternateContent xmlns:mc="http://schemas.openxmlformats.org/markup-compatibility/2006">
              <mc:Choice xmlns:v="urn:schemas-microsoft-com:vml" Requires="v">
                <p:oleObj spid="_x0000_s3370" name="Chart" r:id="rId6" imgW="3556000" imgH="4064000" progId="MSGraph.Chart.8">
                  <p:embed followColorScheme="full"/>
                </p:oleObj>
              </mc:Choice>
              <mc:Fallback>
                <p:oleObj name="Chart" r:id="rId6" imgW="3556000" imgH="4064000" progId="MSGraph.Chart.8">
                  <p:embed followColorScheme="full"/>
                  <p:pic>
                    <p:nvPicPr>
                      <p:cNvPr id="0" name=""/>
                      <p:cNvPicPr>
                        <a:picLocks noChangeAspect="1" noChangeArrowheads="1"/>
                      </p:cNvPicPr>
                      <p:nvPr/>
                    </p:nvPicPr>
                    <p:blipFill>
                      <a:blip r:embed="rId7"/>
                      <a:srcRect/>
                      <a:stretch>
                        <a:fillRect/>
                      </a:stretch>
                    </p:blipFill>
                    <p:spPr bwMode="blackGray">
                      <a:xfrm>
                        <a:off x="144445" y="2239589"/>
                        <a:ext cx="2868613" cy="3536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27" name="Line 7"/>
          <p:cNvSpPr>
            <a:spLocks noChangeShapeType="1"/>
          </p:cNvSpPr>
          <p:nvPr/>
        </p:nvSpPr>
        <p:spPr bwMode="blackGray">
          <a:xfrm>
            <a:off x="688958" y="5473326"/>
            <a:ext cx="1958975" cy="0"/>
          </a:xfrm>
          <a:prstGeom prst="line">
            <a:avLst/>
          </a:prstGeom>
          <a:noFill/>
          <a:ln w="9525">
            <a:solidFill>
              <a:schemeClr val="tx1"/>
            </a:solidFill>
            <a:round/>
            <a:headEnd/>
            <a:tailEnd/>
          </a:ln>
          <a:effectLst/>
          <a:scene3d>
            <a:camera prst="orthographicFront"/>
            <a:lightRig rig="threePt" dir="t"/>
          </a:scene3d>
          <a:sp3d prstMaterial="plastic"/>
        </p:spPr>
        <p:txBody>
          <a:bodyPr/>
          <a:lstStyle/>
          <a:p>
            <a:endParaRPr lang="es-ES">
              <a:solidFill>
                <a:srgbClr val="330066"/>
              </a:solidFill>
            </a:endParaRPr>
          </a:p>
        </p:txBody>
      </p:sp>
      <p:sp>
        <p:nvSpPr>
          <p:cNvPr id="30728" name="Text Box 8"/>
          <p:cNvSpPr txBox="1">
            <a:spLocks noChangeArrowheads="1"/>
          </p:cNvSpPr>
          <p:nvPr/>
        </p:nvSpPr>
        <p:spPr bwMode="blackGray">
          <a:xfrm rot="16200000">
            <a:off x="-1128827" y="3677348"/>
            <a:ext cx="2449710" cy="369332"/>
          </a:xfrm>
          <a:prstGeom prst="rect">
            <a:avLst/>
          </a:prstGeom>
          <a:noFill/>
          <a:ln w="9525">
            <a:noFill/>
            <a:miter lim="800000"/>
            <a:headEnd/>
            <a:tailEnd/>
          </a:ln>
          <a:effectLst/>
          <a:scene3d>
            <a:camera prst="orthographicFront"/>
            <a:lightRig rig="threePt" dir="t"/>
          </a:scene3d>
          <a:sp3d prstMaterial="plastic"/>
        </p:spPr>
        <p:txBody>
          <a:bodyPr wrap="none">
            <a:spAutoFit/>
          </a:bodyPr>
          <a:lstStyle/>
          <a:p>
            <a:pPr algn="l"/>
            <a:r>
              <a:rPr lang="en-US" sz="1800" b="1" dirty="0" smtClean="0">
                <a:solidFill>
                  <a:srgbClr val="330066"/>
                </a:solidFill>
              </a:rPr>
              <a:t>Nº </a:t>
            </a:r>
            <a:r>
              <a:rPr lang="en-US" sz="1800" b="1" dirty="0" err="1" smtClean="0">
                <a:solidFill>
                  <a:srgbClr val="330066"/>
                </a:solidFill>
              </a:rPr>
              <a:t>medio</a:t>
            </a:r>
            <a:r>
              <a:rPr lang="en-US" sz="1800" b="1" dirty="0" smtClean="0">
                <a:solidFill>
                  <a:srgbClr val="330066"/>
                </a:solidFill>
              </a:rPr>
              <a:t> de EE/</a:t>
            </a:r>
            <a:r>
              <a:rPr lang="en-US" sz="1800" b="1" dirty="0" err="1" smtClean="0">
                <a:solidFill>
                  <a:srgbClr val="330066"/>
                </a:solidFill>
              </a:rPr>
              <a:t>año</a:t>
            </a:r>
            <a:endParaRPr lang="en-US" sz="1800" b="1" dirty="0">
              <a:solidFill>
                <a:srgbClr val="330066"/>
              </a:solidFill>
            </a:endParaRPr>
          </a:p>
        </p:txBody>
      </p:sp>
      <p:sp>
        <p:nvSpPr>
          <p:cNvPr id="30729" name="Rectangle 9"/>
          <p:cNvSpPr>
            <a:spLocks noChangeArrowheads="1"/>
          </p:cNvSpPr>
          <p:nvPr/>
        </p:nvSpPr>
        <p:spPr bwMode="auto">
          <a:xfrm>
            <a:off x="7219950" y="2505075"/>
            <a:ext cx="152400" cy="152400"/>
          </a:xfrm>
          <a:prstGeom prst="rect">
            <a:avLst/>
          </a:prstGeom>
          <a:solidFill>
            <a:srgbClr val="FF0000"/>
          </a:solidFill>
          <a:ln w="9525">
            <a:solidFill>
              <a:schemeClr val="tx1"/>
            </a:solidFill>
            <a:miter lim="800000"/>
            <a:headEnd/>
            <a:tailEnd/>
          </a:ln>
          <a:effectLst/>
          <a:scene3d>
            <a:camera prst="orthographicFront"/>
            <a:lightRig rig="threePt" dir="t"/>
          </a:scene3d>
          <a:sp3d prstMaterial="plastic"/>
        </p:spPr>
        <p:txBody>
          <a:bodyPr wrap="none" anchor="ctr"/>
          <a:lstStyle/>
          <a:p>
            <a:endParaRPr lang="es-ES">
              <a:solidFill>
                <a:srgbClr val="330066"/>
              </a:solidFill>
            </a:endParaRPr>
          </a:p>
        </p:txBody>
      </p:sp>
      <p:sp>
        <p:nvSpPr>
          <p:cNvPr id="30730" name="Text Box 10"/>
          <p:cNvSpPr txBox="1">
            <a:spLocks noChangeArrowheads="1"/>
          </p:cNvSpPr>
          <p:nvPr/>
        </p:nvSpPr>
        <p:spPr bwMode="auto">
          <a:xfrm>
            <a:off x="7381875" y="2408238"/>
            <a:ext cx="1358064" cy="338554"/>
          </a:xfrm>
          <a:prstGeom prst="rect">
            <a:avLst/>
          </a:prstGeom>
          <a:noFill/>
          <a:ln w="9525">
            <a:noFill/>
            <a:miter lim="800000"/>
            <a:headEnd/>
            <a:tailEnd/>
          </a:ln>
          <a:effectLst/>
          <a:scene3d>
            <a:camera prst="orthographicFront"/>
            <a:lightRig rig="threePt" dir="t"/>
          </a:scene3d>
          <a:sp3d prstMaterial="plastic"/>
        </p:spPr>
        <p:txBody>
          <a:bodyPr wrap="none">
            <a:spAutoFit/>
          </a:bodyPr>
          <a:lstStyle/>
          <a:p>
            <a:pPr algn="l"/>
            <a:r>
              <a:rPr lang="en-US" sz="1600" b="1" dirty="0" err="1" smtClean="0">
                <a:solidFill>
                  <a:srgbClr val="330066"/>
                </a:solidFill>
              </a:rPr>
              <a:t>Zoledrónico</a:t>
            </a:r>
            <a:endParaRPr lang="en-US" sz="1600" b="1" dirty="0">
              <a:solidFill>
                <a:srgbClr val="330066"/>
              </a:solidFill>
            </a:endParaRPr>
          </a:p>
        </p:txBody>
      </p:sp>
      <p:sp>
        <p:nvSpPr>
          <p:cNvPr id="30731" name="Rectangle 11"/>
          <p:cNvSpPr>
            <a:spLocks noChangeArrowheads="1"/>
          </p:cNvSpPr>
          <p:nvPr/>
        </p:nvSpPr>
        <p:spPr bwMode="auto">
          <a:xfrm>
            <a:off x="7212013" y="2884488"/>
            <a:ext cx="152400" cy="152400"/>
          </a:xfrm>
          <a:prstGeom prst="rect">
            <a:avLst/>
          </a:prstGeom>
          <a:solidFill>
            <a:srgbClr val="FFCC00"/>
          </a:solidFill>
          <a:ln w="9525">
            <a:solidFill>
              <a:schemeClr val="tx1"/>
            </a:solidFill>
            <a:miter lim="800000"/>
            <a:headEnd/>
            <a:tailEnd/>
          </a:ln>
          <a:effectLst/>
          <a:scene3d>
            <a:camera prst="orthographicFront"/>
            <a:lightRig rig="threePt" dir="t"/>
          </a:scene3d>
          <a:sp3d prstMaterial="plastic"/>
        </p:spPr>
        <p:txBody>
          <a:bodyPr wrap="none" anchor="ctr"/>
          <a:lstStyle/>
          <a:p>
            <a:endParaRPr lang="es-ES">
              <a:solidFill>
                <a:srgbClr val="330066"/>
              </a:solidFill>
            </a:endParaRPr>
          </a:p>
        </p:txBody>
      </p:sp>
      <p:sp>
        <p:nvSpPr>
          <p:cNvPr id="30732" name="Text Box 12"/>
          <p:cNvSpPr txBox="1">
            <a:spLocks noChangeArrowheads="1"/>
          </p:cNvSpPr>
          <p:nvPr/>
        </p:nvSpPr>
        <p:spPr bwMode="auto">
          <a:xfrm>
            <a:off x="7373938" y="2787650"/>
            <a:ext cx="962025" cy="336550"/>
          </a:xfrm>
          <a:prstGeom prst="rect">
            <a:avLst/>
          </a:prstGeom>
          <a:noFill/>
          <a:ln w="9525">
            <a:noFill/>
            <a:miter lim="800000"/>
            <a:headEnd/>
            <a:tailEnd/>
          </a:ln>
          <a:effectLst/>
          <a:scene3d>
            <a:camera prst="orthographicFront"/>
            <a:lightRig rig="threePt" dir="t"/>
          </a:scene3d>
          <a:sp3d prstMaterial="plastic"/>
        </p:spPr>
        <p:txBody>
          <a:bodyPr wrap="none">
            <a:spAutoFit/>
          </a:bodyPr>
          <a:lstStyle/>
          <a:p>
            <a:pPr algn="l"/>
            <a:r>
              <a:rPr lang="en-US" sz="1600" b="1">
                <a:solidFill>
                  <a:srgbClr val="330066"/>
                </a:solidFill>
              </a:rPr>
              <a:t>Placebo</a:t>
            </a:r>
          </a:p>
        </p:txBody>
      </p:sp>
      <p:sp>
        <p:nvSpPr>
          <p:cNvPr id="30733" name="Text Box 13"/>
          <p:cNvSpPr txBox="1">
            <a:spLocks noChangeArrowheads="1"/>
          </p:cNvSpPr>
          <p:nvPr/>
        </p:nvSpPr>
        <p:spPr bwMode="blackGray">
          <a:xfrm>
            <a:off x="1093770" y="2439614"/>
            <a:ext cx="528638" cy="304800"/>
          </a:xfrm>
          <a:prstGeom prst="rect">
            <a:avLst/>
          </a:prstGeom>
          <a:noFill/>
          <a:ln w="9525">
            <a:noFill/>
            <a:miter lim="800000"/>
            <a:headEnd/>
            <a:tailEnd/>
          </a:ln>
          <a:effectLst/>
          <a:scene3d>
            <a:camera prst="orthographicFront"/>
            <a:lightRig rig="threePt" dir="t"/>
          </a:scene3d>
          <a:sp3d prstMaterial="plastic"/>
        </p:spPr>
        <p:txBody>
          <a:bodyPr wrap="none">
            <a:spAutoFit/>
          </a:bodyPr>
          <a:lstStyle/>
          <a:p>
            <a:pPr algn="l"/>
            <a:r>
              <a:rPr lang="en-US" sz="1400" b="1">
                <a:solidFill>
                  <a:srgbClr val="330066"/>
                </a:solidFill>
              </a:rPr>
              <a:t>2.71</a:t>
            </a:r>
          </a:p>
        </p:txBody>
      </p:sp>
      <p:sp>
        <p:nvSpPr>
          <p:cNvPr id="30734" name="Text Box 14"/>
          <p:cNvSpPr txBox="1">
            <a:spLocks noChangeArrowheads="1"/>
          </p:cNvSpPr>
          <p:nvPr/>
        </p:nvSpPr>
        <p:spPr bwMode="blackGray">
          <a:xfrm>
            <a:off x="1589070" y="3315914"/>
            <a:ext cx="528638" cy="304800"/>
          </a:xfrm>
          <a:prstGeom prst="rect">
            <a:avLst/>
          </a:prstGeom>
          <a:noFill/>
          <a:ln w="9525">
            <a:noFill/>
            <a:miter lim="800000"/>
            <a:headEnd/>
            <a:tailEnd/>
          </a:ln>
          <a:effectLst/>
          <a:scene3d>
            <a:camera prst="orthographicFront"/>
            <a:lightRig rig="threePt" dir="t"/>
          </a:scene3d>
          <a:sp3d prstMaterial="plastic"/>
        </p:spPr>
        <p:txBody>
          <a:bodyPr wrap="none">
            <a:spAutoFit/>
          </a:bodyPr>
          <a:lstStyle/>
          <a:p>
            <a:pPr algn="l"/>
            <a:r>
              <a:rPr lang="en-US" sz="1400" b="1">
                <a:solidFill>
                  <a:srgbClr val="330066"/>
                </a:solidFill>
              </a:rPr>
              <a:t>1.74</a:t>
            </a:r>
          </a:p>
        </p:txBody>
      </p:sp>
      <p:sp>
        <p:nvSpPr>
          <p:cNvPr id="30735" name="Text Box 15"/>
          <p:cNvSpPr txBox="1">
            <a:spLocks noChangeArrowheads="1"/>
          </p:cNvSpPr>
          <p:nvPr/>
        </p:nvSpPr>
        <p:spPr bwMode="auto">
          <a:xfrm>
            <a:off x="280694" y="1306513"/>
            <a:ext cx="8356894" cy="425758"/>
          </a:xfrm>
          <a:prstGeom prst="rect">
            <a:avLst/>
          </a:prstGeom>
          <a:noFill/>
          <a:ln w="12700">
            <a:noFill/>
            <a:miter lim="800000"/>
            <a:headEnd/>
            <a:tailEnd/>
          </a:ln>
          <a:effectLst/>
        </p:spPr>
        <p:txBody>
          <a:bodyPr wrap="square">
            <a:spAutoFit/>
          </a:bodyPr>
          <a:lstStyle/>
          <a:p>
            <a:pPr marL="749300" lvl="1" indent="-292100" algn="l" eaLnBrk="1" hangingPunct="1">
              <a:lnSpc>
                <a:spcPct val="110000"/>
              </a:lnSpc>
              <a:buClr>
                <a:schemeClr val="accent2"/>
              </a:buClr>
              <a:buFontTx/>
              <a:buChar char="•"/>
            </a:pPr>
            <a:r>
              <a:rPr lang="en-US" sz="2000" dirty="0" smtClean="0">
                <a:solidFill>
                  <a:srgbClr val="2F3C61"/>
                </a:solidFill>
                <a:latin typeface="Comic Sans MS"/>
                <a:cs typeface="Comic Sans MS"/>
              </a:rPr>
              <a:t>~60</a:t>
            </a:r>
            <a:r>
              <a:rPr lang="en-US" sz="2000" dirty="0">
                <a:solidFill>
                  <a:srgbClr val="2F3C61"/>
                </a:solidFill>
                <a:latin typeface="Comic Sans MS"/>
                <a:cs typeface="Comic Sans MS"/>
              </a:rPr>
              <a:t>% </a:t>
            </a:r>
            <a:r>
              <a:rPr lang="en-US" sz="2000" dirty="0" smtClean="0">
                <a:solidFill>
                  <a:srgbClr val="2F3C61"/>
                </a:solidFill>
                <a:latin typeface="Comic Sans MS"/>
                <a:cs typeface="Comic Sans MS"/>
              </a:rPr>
              <a:t>de los </a:t>
            </a:r>
            <a:r>
              <a:rPr lang="en-US" sz="2000" dirty="0" err="1" smtClean="0">
                <a:solidFill>
                  <a:srgbClr val="2F3C61"/>
                </a:solidFill>
                <a:latin typeface="Comic Sans MS"/>
                <a:cs typeface="Comic Sans MS"/>
              </a:rPr>
              <a:t>pacientes</a:t>
            </a:r>
            <a:r>
              <a:rPr lang="en-US" sz="2000" dirty="0" smtClean="0">
                <a:solidFill>
                  <a:srgbClr val="2F3C61"/>
                </a:solidFill>
                <a:latin typeface="Comic Sans MS"/>
                <a:cs typeface="Comic Sans MS"/>
              </a:rPr>
              <a:t> </a:t>
            </a:r>
            <a:r>
              <a:rPr lang="en-US" sz="2000" dirty="0" err="1" smtClean="0">
                <a:solidFill>
                  <a:srgbClr val="2F3C61"/>
                </a:solidFill>
                <a:latin typeface="Comic Sans MS"/>
                <a:cs typeface="Comic Sans MS"/>
              </a:rPr>
              <a:t>tenían</a:t>
            </a:r>
            <a:r>
              <a:rPr lang="en-US" sz="2000" dirty="0" smtClean="0">
                <a:solidFill>
                  <a:srgbClr val="2F3C61"/>
                </a:solidFill>
                <a:latin typeface="Comic Sans MS"/>
                <a:cs typeface="Comic Sans MS"/>
              </a:rPr>
              <a:t> </a:t>
            </a:r>
            <a:r>
              <a:rPr lang="en-US" sz="2000" dirty="0" err="1" smtClean="0">
                <a:solidFill>
                  <a:srgbClr val="2F3C61"/>
                </a:solidFill>
                <a:latin typeface="Comic Sans MS"/>
                <a:cs typeface="Comic Sans MS"/>
              </a:rPr>
              <a:t>cáncer</a:t>
            </a:r>
            <a:r>
              <a:rPr lang="en-US" sz="2000" dirty="0" smtClean="0">
                <a:solidFill>
                  <a:srgbClr val="2F3C61"/>
                </a:solidFill>
                <a:latin typeface="Comic Sans MS"/>
                <a:cs typeface="Comic Sans MS"/>
              </a:rPr>
              <a:t> de </a:t>
            </a:r>
            <a:r>
              <a:rPr lang="en-US" sz="2000" dirty="0" err="1" smtClean="0">
                <a:solidFill>
                  <a:srgbClr val="2F3C61"/>
                </a:solidFill>
                <a:latin typeface="Comic Sans MS"/>
                <a:cs typeface="Comic Sans MS"/>
              </a:rPr>
              <a:t>pulmon</a:t>
            </a:r>
            <a:endParaRPr lang="en-US" sz="2000" dirty="0">
              <a:solidFill>
                <a:srgbClr val="2F3C61"/>
              </a:solidFill>
              <a:latin typeface="Comic Sans MS"/>
              <a:cs typeface="Comic Sans MS"/>
            </a:endParaRPr>
          </a:p>
        </p:txBody>
      </p:sp>
      <p:sp>
        <p:nvSpPr>
          <p:cNvPr id="30736" name="Text Box 16"/>
          <p:cNvSpPr txBox="1">
            <a:spLocks noChangeArrowheads="1"/>
          </p:cNvSpPr>
          <p:nvPr/>
        </p:nvSpPr>
        <p:spPr bwMode="blackGray">
          <a:xfrm>
            <a:off x="1206483" y="2041151"/>
            <a:ext cx="849312" cy="304800"/>
          </a:xfrm>
          <a:prstGeom prst="rect">
            <a:avLst/>
          </a:prstGeom>
          <a:noFill/>
          <a:ln w="9525">
            <a:noFill/>
            <a:miter lim="800000"/>
            <a:headEnd/>
            <a:tailEnd/>
          </a:ln>
          <a:effectLst/>
          <a:scene3d>
            <a:camera prst="orthographicFront"/>
            <a:lightRig rig="threePt" dir="t"/>
          </a:scene3d>
          <a:sp3d prstMaterial="plastic"/>
        </p:spPr>
        <p:txBody>
          <a:bodyPr wrap="none">
            <a:spAutoFit/>
          </a:bodyPr>
          <a:lstStyle/>
          <a:p>
            <a:pPr algn="l"/>
            <a:r>
              <a:rPr lang="en-US" sz="1400" b="1" i="1">
                <a:solidFill>
                  <a:srgbClr val="330066"/>
                </a:solidFill>
              </a:rPr>
              <a:t>P</a:t>
            </a:r>
            <a:r>
              <a:rPr lang="en-US" sz="1400" b="1">
                <a:solidFill>
                  <a:srgbClr val="330066"/>
                </a:solidFill>
              </a:rPr>
              <a:t> = .012</a:t>
            </a:r>
          </a:p>
        </p:txBody>
      </p:sp>
      <p:sp>
        <p:nvSpPr>
          <p:cNvPr id="30737" name="Line 17"/>
          <p:cNvSpPr>
            <a:spLocks noChangeShapeType="1"/>
          </p:cNvSpPr>
          <p:nvPr/>
        </p:nvSpPr>
        <p:spPr bwMode="auto">
          <a:xfrm flipH="1">
            <a:off x="1149333" y="2171326"/>
            <a:ext cx="82550" cy="0"/>
          </a:xfrm>
          <a:prstGeom prst="line">
            <a:avLst/>
          </a:prstGeom>
          <a:noFill/>
          <a:ln w="9525">
            <a:solidFill>
              <a:schemeClr val="tx1"/>
            </a:solidFill>
            <a:round/>
            <a:headEnd/>
            <a:tailEnd/>
          </a:ln>
          <a:effectLst/>
          <a:scene3d>
            <a:camera prst="orthographicFront"/>
            <a:lightRig rig="threePt" dir="t"/>
          </a:scene3d>
          <a:sp3d prstMaterial="plastic"/>
        </p:spPr>
        <p:txBody>
          <a:bodyPr/>
          <a:lstStyle/>
          <a:p>
            <a:endParaRPr lang="es-ES">
              <a:solidFill>
                <a:srgbClr val="330066"/>
              </a:solidFill>
            </a:endParaRPr>
          </a:p>
        </p:txBody>
      </p:sp>
      <p:sp>
        <p:nvSpPr>
          <p:cNvPr id="30738" name="Line 18"/>
          <p:cNvSpPr>
            <a:spLocks noChangeShapeType="1"/>
          </p:cNvSpPr>
          <p:nvPr/>
        </p:nvSpPr>
        <p:spPr bwMode="auto">
          <a:xfrm flipH="1">
            <a:off x="1136633" y="2182439"/>
            <a:ext cx="12700" cy="261937"/>
          </a:xfrm>
          <a:prstGeom prst="line">
            <a:avLst/>
          </a:prstGeom>
          <a:noFill/>
          <a:ln w="9525">
            <a:solidFill>
              <a:schemeClr val="tx1"/>
            </a:solidFill>
            <a:round/>
            <a:headEnd/>
            <a:tailEnd/>
          </a:ln>
          <a:effectLst/>
          <a:scene3d>
            <a:camera prst="orthographicFront"/>
            <a:lightRig rig="threePt" dir="t"/>
          </a:scene3d>
          <a:sp3d prstMaterial="plastic"/>
        </p:spPr>
        <p:txBody>
          <a:bodyPr/>
          <a:lstStyle/>
          <a:p>
            <a:endParaRPr lang="es-ES">
              <a:solidFill>
                <a:srgbClr val="330066"/>
              </a:solidFill>
            </a:endParaRPr>
          </a:p>
        </p:txBody>
      </p:sp>
      <p:sp>
        <p:nvSpPr>
          <p:cNvPr id="30739" name="Line 19"/>
          <p:cNvSpPr>
            <a:spLocks noChangeShapeType="1"/>
          </p:cNvSpPr>
          <p:nvPr/>
        </p:nvSpPr>
        <p:spPr bwMode="auto">
          <a:xfrm>
            <a:off x="2003408" y="2179264"/>
            <a:ext cx="117475" cy="0"/>
          </a:xfrm>
          <a:prstGeom prst="line">
            <a:avLst/>
          </a:prstGeom>
          <a:noFill/>
          <a:ln w="9525">
            <a:solidFill>
              <a:schemeClr val="tx1"/>
            </a:solidFill>
            <a:round/>
            <a:headEnd/>
            <a:tailEnd/>
          </a:ln>
          <a:effectLst/>
          <a:scene3d>
            <a:camera prst="orthographicFront"/>
            <a:lightRig rig="threePt" dir="t"/>
          </a:scene3d>
          <a:sp3d prstMaterial="plastic"/>
        </p:spPr>
        <p:txBody>
          <a:bodyPr/>
          <a:lstStyle/>
          <a:p>
            <a:endParaRPr lang="es-ES">
              <a:solidFill>
                <a:srgbClr val="330066"/>
              </a:solidFill>
            </a:endParaRPr>
          </a:p>
        </p:txBody>
      </p:sp>
      <p:sp>
        <p:nvSpPr>
          <p:cNvPr id="30740" name="Line 20"/>
          <p:cNvSpPr>
            <a:spLocks noChangeShapeType="1"/>
          </p:cNvSpPr>
          <p:nvPr/>
        </p:nvSpPr>
        <p:spPr bwMode="auto">
          <a:xfrm flipH="1">
            <a:off x="2100245" y="2171326"/>
            <a:ext cx="11113" cy="1057275"/>
          </a:xfrm>
          <a:prstGeom prst="line">
            <a:avLst/>
          </a:prstGeom>
          <a:noFill/>
          <a:ln w="9525">
            <a:solidFill>
              <a:schemeClr val="tx1"/>
            </a:solidFill>
            <a:round/>
            <a:headEnd/>
            <a:tailEnd/>
          </a:ln>
          <a:effectLst/>
          <a:scene3d>
            <a:camera prst="orthographicFront"/>
            <a:lightRig rig="threePt" dir="t"/>
          </a:scene3d>
          <a:sp3d prstMaterial="plastic"/>
        </p:spPr>
        <p:txBody>
          <a:bodyPr/>
          <a:lstStyle/>
          <a:p>
            <a:endParaRPr lang="es-ES">
              <a:solidFill>
                <a:srgbClr val="330066"/>
              </a:solidFill>
            </a:endParaRPr>
          </a:p>
        </p:txBody>
      </p:sp>
      <p:sp>
        <p:nvSpPr>
          <p:cNvPr id="30743" name="Rectangle 23"/>
          <p:cNvSpPr>
            <a:spLocks noChangeArrowheads="1"/>
          </p:cNvSpPr>
          <p:nvPr/>
        </p:nvSpPr>
        <p:spPr bwMode="auto">
          <a:xfrm>
            <a:off x="8153400" y="4343400"/>
            <a:ext cx="750888" cy="304800"/>
          </a:xfrm>
          <a:prstGeom prst="rect">
            <a:avLst/>
          </a:prstGeom>
          <a:noFill/>
          <a:ln w="9525">
            <a:noFill/>
            <a:miter lim="800000"/>
            <a:headEnd/>
            <a:tailEnd/>
          </a:ln>
          <a:effectLst/>
          <a:scene3d>
            <a:camera prst="orthographicFront"/>
            <a:lightRig rig="threePt" dir="t"/>
          </a:scene3d>
          <a:sp3d prstMaterial="plastic"/>
        </p:spPr>
        <p:txBody>
          <a:bodyPr wrap="none">
            <a:spAutoFit/>
          </a:bodyPr>
          <a:lstStyle/>
          <a:p>
            <a:r>
              <a:rPr lang="en-US" sz="1400" b="1" i="1" dirty="0">
                <a:solidFill>
                  <a:srgbClr val="330066"/>
                </a:solidFill>
              </a:rPr>
              <a:t>P</a:t>
            </a:r>
            <a:r>
              <a:rPr lang="en-US" sz="1400" b="1" dirty="0">
                <a:solidFill>
                  <a:srgbClr val="330066"/>
                </a:solidFill>
              </a:rPr>
              <a:t> &lt; .05</a:t>
            </a:r>
          </a:p>
        </p:txBody>
      </p:sp>
      <p:sp>
        <p:nvSpPr>
          <p:cNvPr id="23" name="22 CuadroTexto"/>
          <p:cNvSpPr txBox="1"/>
          <p:nvPr/>
        </p:nvSpPr>
        <p:spPr>
          <a:xfrm>
            <a:off x="6705600" y="5867400"/>
            <a:ext cx="979630" cy="369332"/>
          </a:xfrm>
          <a:prstGeom prst="rect">
            <a:avLst/>
          </a:prstGeom>
          <a:noFill/>
          <a:scene3d>
            <a:camera prst="orthographicFront"/>
            <a:lightRig rig="threePt" dir="t"/>
          </a:scene3d>
          <a:sp3d prstMaterial="plastic"/>
        </p:spPr>
        <p:txBody>
          <a:bodyPr wrap="square" rtlCol="0">
            <a:spAutoFit/>
          </a:bodyPr>
          <a:lstStyle/>
          <a:p>
            <a:r>
              <a:rPr lang="es-ES" b="1" dirty="0" smtClean="0">
                <a:latin typeface="Andalus" pitchFamily="18" charset="-78"/>
                <a:cs typeface="Andalus" pitchFamily="18" charset="-78"/>
              </a:rPr>
              <a:t>RT</a:t>
            </a:r>
            <a:endParaRPr lang="es-ES" b="1" dirty="0">
              <a:latin typeface="Andalus" pitchFamily="18" charset="-78"/>
              <a:cs typeface="Andalus" pitchFamily="18" charset="-78"/>
            </a:endParaRPr>
          </a:p>
        </p:txBody>
      </p:sp>
      <p:sp>
        <p:nvSpPr>
          <p:cNvPr id="24" name="23 CuadroTexto"/>
          <p:cNvSpPr txBox="1"/>
          <p:nvPr/>
        </p:nvSpPr>
        <p:spPr>
          <a:xfrm>
            <a:off x="5181600" y="5867400"/>
            <a:ext cx="609600" cy="369332"/>
          </a:xfrm>
          <a:prstGeom prst="rect">
            <a:avLst/>
          </a:prstGeom>
          <a:noFill/>
          <a:scene3d>
            <a:camera prst="orthographicFront"/>
            <a:lightRig rig="threePt" dir="t"/>
          </a:scene3d>
          <a:sp3d prstMaterial="plastic"/>
        </p:spPr>
        <p:txBody>
          <a:bodyPr wrap="square" rtlCol="0">
            <a:spAutoFit/>
          </a:bodyPr>
          <a:lstStyle/>
          <a:p>
            <a:r>
              <a:rPr lang="es-ES" b="1" dirty="0" smtClean="0">
                <a:latin typeface="Andalus" pitchFamily="18" charset="-78"/>
                <a:cs typeface="Andalus" pitchFamily="18" charset="-78"/>
              </a:rPr>
              <a:t>CIR</a:t>
            </a:r>
            <a:endParaRPr lang="es-ES" b="1" dirty="0">
              <a:latin typeface="Andalus" pitchFamily="18" charset="-78"/>
              <a:cs typeface="Andalus" pitchFamily="18" charset="-78"/>
            </a:endParaRPr>
          </a:p>
        </p:txBody>
      </p:sp>
      <p:sp>
        <p:nvSpPr>
          <p:cNvPr id="25" name="24 CuadroTexto"/>
          <p:cNvSpPr txBox="1"/>
          <p:nvPr/>
        </p:nvSpPr>
        <p:spPr>
          <a:xfrm>
            <a:off x="8305800" y="5879068"/>
            <a:ext cx="914400" cy="369332"/>
          </a:xfrm>
          <a:prstGeom prst="rect">
            <a:avLst/>
          </a:prstGeom>
          <a:noFill/>
          <a:scene3d>
            <a:camera prst="orthographicFront"/>
            <a:lightRig rig="threePt" dir="t"/>
          </a:scene3d>
          <a:sp3d prstMaterial="plastic"/>
        </p:spPr>
        <p:txBody>
          <a:bodyPr wrap="square" rtlCol="0">
            <a:spAutoFit/>
          </a:bodyPr>
          <a:lstStyle/>
          <a:p>
            <a:r>
              <a:rPr lang="es-ES" b="1" dirty="0" smtClean="0">
                <a:latin typeface="Andalus" pitchFamily="18" charset="-78"/>
                <a:cs typeface="Andalus" pitchFamily="18" charset="-78"/>
              </a:rPr>
              <a:t>HC</a:t>
            </a:r>
            <a:endParaRPr lang="es-ES" b="1" dirty="0">
              <a:latin typeface="Andalus" pitchFamily="18" charset="-78"/>
              <a:cs typeface="Andalus" pitchFamily="18" charset="-78"/>
            </a:endParaRPr>
          </a:p>
        </p:txBody>
      </p:sp>
    </p:spTree>
    <p:extLst>
      <p:ext uri="{BB962C8B-B14F-4D97-AF65-F5344CB8AC3E}">
        <p14:creationId xmlns:p14="http://schemas.microsoft.com/office/powerpoint/2010/main" val="33489565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68"/>
          <p:cNvSpPr>
            <a:spLocks noChangeArrowheads="1"/>
          </p:cNvSpPr>
          <p:nvPr/>
        </p:nvSpPr>
        <p:spPr bwMode="auto">
          <a:xfrm>
            <a:off x="3334473" y="2973591"/>
            <a:ext cx="269404" cy="1601787"/>
          </a:xfrm>
          <a:prstGeom prst="rect">
            <a:avLst/>
          </a:prstGeom>
          <a:solidFill>
            <a:schemeClr val="accent2"/>
          </a:solidFill>
          <a:ln w="9525">
            <a:solidFill>
              <a:srgbClr val="000000"/>
            </a:solidFill>
            <a:miter lim="800000"/>
            <a:headEnd/>
            <a:tailEnd/>
          </a:ln>
          <a:scene3d>
            <a:camera prst="orthographicFront"/>
            <a:lightRig rig="threePt" dir="t"/>
          </a:scene3d>
          <a:sp3d>
            <a:bevelT/>
          </a:sp3d>
        </p:spPr>
        <p:txBody>
          <a:bodyPr/>
          <a:lstStyle/>
          <a:p>
            <a:endParaRPr lang="es-ES" sz="2000" b="1">
              <a:latin typeface="Comic Sans MS"/>
              <a:cs typeface="Comic Sans MS"/>
            </a:endParaRPr>
          </a:p>
        </p:txBody>
      </p:sp>
      <p:sp>
        <p:nvSpPr>
          <p:cNvPr id="54275" name="Rectangle 511"/>
          <p:cNvSpPr>
            <a:spLocks noChangeArrowheads="1"/>
          </p:cNvSpPr>
          <p:nvPr/>
        </p:nvSpPr>
        <p:spPr bwMode="auto">
          <a:xfrm>
            <a:off x="3601173" y="3105353"/>
            <a:ext cx="271007" cy="1470025"/>
          </a:xfrm>
          <a:prstGeom prst="rect">
            <a:avLst/>
          </a:prstGeom>
          <a:solidFill>
            <a:srgbClr val="700101"/>
          </a:solidFill>
          <a:ln w="9525">
            <a:solidFill>
              <a:srgbClr val="000000"/>
            </a:solidFill>
            <a:miter lim="800000"/>
            <a:headEnd/>
            <a:tailEnd/>
          </a:ln>
          <a:scene3d>
            <a:camera prst="orthographicFront"/>
            <a:lightRig rig="threePt" dir="t"/>
          </a:scene3d>
          <a:sp3d>
            <a:bevelT/>
          </a:sp3d>
        </p:spPr>
        <p:txBody>
          <a:bodyPr/>
          <a:lstStyle/>
          <a:p>
            <a:endParaRPr lang="es-ES" sz="2000" b="1">
              <a:latin typeface="Comic Sans MS"/>
              <a:cs typeface="Comic Sans MS"/>
            </a:endParaRPr>
          </a:p>
        </p:txBody>
      </p:sp>
      <p:sp>
        <p:nvSpPr>
          <p:cNvPr id="54276" name="Rectangle 670"/>
          <p:cNvSpPr>
            <a:spLocks noChangeArrowheads="1"/>
          </p:cNvSpPr>
          <p:nvPr/>
        </p:nvSpPr>
        <p:spPr bwMode="auto">
          <a:xfrm>
            <a:off x="3869460" y="4357891"/>
            <a:ext cx="264594" cy="217487"/>
          </a:xfrm>
          <a:prstGeom prst="rect">
            <a:avLst/>
          </a:prstGeom>
          <a:solidFill>
            <a:srgbClr val="252731"/>
          </a:solidFill>
          <a:ln w="9525">
            <a:solidFill>
              <a:srgbClr val="000000"/>
            </a:solidFill>
            <a:miter lim="800000"/>
            <a:headEnd/>
            <a:tailEnd/>
          </a:ln>
          <a:scene3d>
            <a:camera prst="orthographicFront"/>
            <a:lightRig rig="threePt" dir="t"/>
          </a:scene3d>
          <a:sp3d>
            <a:bevelT/>
          </a:sp3d>
        </p:spPr>
        <p:txBody>
          <a:bodyPr/>
          <a:lstStyle/>
          <a:p>
            <a:endParaRPr lang="es-ES" sz="2000" b="1">
              <a:latin typeface="Comic Sans MS"/>
              <a:cs typeface="Comic Sans MS"/>
            </a:endParaRPr>
          </a:p>
        </p:txBody>
      </p:sp>
      <p:sp>
        <p:nvSpPr>
          <p:cNvPr id="54277" name="Rectangle 788"/>
          <p:cNvSpPr>
            <a:spLocks noChangeArrowheads="1"/>
          </p:cNvSpPr>
          <p:nvPr/>
        </p:nvSpPr>
        <p:spPr bwMode="auto">
          <a:xfrm>
            <a:off x="4131398" y="4456316"/>
            <a:ext cx="269404" cy="119062"/>
          </a:xfrm>
          <a:prstGeom prst="rect">
            <a:avLst/>
          </a:prstGeom>
          <a:solidFill>
            <a:srgbClr val="008080"/>
          </a:solidFill>
          <a:ln w="9525">
            <a:solidFill>
              <a:srgbClr val="000000"/>
            </a:solidFill>
            <a:miter lim="800000"/>
            <a:headEnd/>
            <a:tailEnd/>
          </a:ln>
          <a:scene3d>
            <a:camera prst="orthographicFront"/>
            <a:lightRig rig="threePt" dir="t"/>
          </a:scene3d>
          <a:sp3d>
            <a:bevelT/>
          </a:sp3d>
        </p:spPr>
        <p:txBody>
          <a:bodyPr/>
          <a:lstStyle/>
          <a:p>
            <a:endParaRPr lang="es-ES" sz="2000" b="1">
              <a:latin typeface="Comic Sans MS"/>
              <a:cs typeface="Comic Sans MS"/>
            </a:endParaRPr>
          </a:p>
        </p:txBody>
      </p:sp>
      <p:sp>
        <p:nvSpPr>
          <p:cNvPr id="54278" name="Text Box 64"/>
          <p:cNvSpPr txBox="1">
            <a:spLocks noChangeArrowheads="1"/>
          </p:cNvSpPr>
          <p:nvPr/>
        </p:nvSpPr>
        <p:spPr bwMode="auto">
          <a:xfrm>
            <a:off x="2818535" y="4659516"/>
            <a:ext cx="1940349" cy="492443"/>
          </a:xfrm>
          <a:prstGeom prst="rect">
            <a:avLst/>
          </a:prstGeom>
          <a:noFill/>
          <a:ln w="9525">
            <a:noFill/>
            <a:miter lim="800000"/>
            <a:headEnd/>
            <a:tailEnd/>
          </a:ln>
        </p:spPr>
        <p:txBody>
          <a:bodyPr wrap="square" lIns="0" tIns="0" rIns="0" bIns="0">
            <a:spAutoFit/>
          </a:bodyPr>
          <a:lstStyle/>
          <a:p>
            <a:pPr algn="ctr">
              <a:buFont typeface="Wingdings" pitchFamily="2" charset="2"/>
              <a:buNone/>
            </a:pPr>
            <a:r>
              <a:rPr lang="en-US" sz="1600" b="1" dirty="0" err="1" smtClean="0">
                <a:latin typeface="Comic Sans MS"/>
                <a:cs typeface="Comic Sans MS"/>
              </a:rPr>
              <a:t>Mieloma</a:t>
            </a:r>
            <a:r>
              <a:rPr lang="en-US" sz="1600" b="1" dirty="0" smtClean="0">
                <a:latin typeface="Comic Sans MS"/>
                <a:cs typeface="Comic Sans MS"/>
              </a:rPr>
              <a:t> </a:t>
            </a:r>
            <a:r>
              <a:rPr lang="en-US" sz="1600" b="1" dirty="0" err="1" smtClean="0">
                <a:latin typeface="Comic Sans MS"/>
                <a:cs typeface="Comic Sans MS"/>
              </a:rPr>
              <a:t>Múltiple</a:t>
            </a:r>
            <a:r>
              <a:rPr lang="en-US" sz="1600" b="1" dirty="0" smtClean="0">
                <a:latin typeface="Comic Sans MS"/>
                <a:cs typeface="Comic Sans MS"/>
              </a:rPr>
              <a:t> 21 </a:t>
            </a:r>
            <a:r>
              <a:rPr lang="en-US" sz="1600" b="1" dirty="0" err="1" smtClean="0">
                <a:latin typeface="Comic Sans MS"/>
                <a:cs typeface="Comic Sans MS"/>
              </a:rPr>
              <a:t>meses</a:t>
            </a:r>
            <a:endParaRPr lang="en-US" sz="1600" b="1" dirty="0">
              <a:latin typeface="Comic Sans MS"/>
              <a:cs typeface="Comic Sans MS"/>
            </a:endParaRPr>
          </a:p>
        </p:txBody>
      </p:sp>
      <p:sp>
        <p:nvSpPr>
          <p:cNvPr id="54279" name="Rectangle 806"/>
          <p:cNvSpPr>
            <a:spLocks noChangeArrowheads="1"/>
          </p:cNvSpPr>
          <p:nvPr/>
        </p:nvSpPr>
        <p:spPr bwMode="auto">
          <a:xfrm>
            <a:off x="3369398" y="2638628"/>
            <a:ext cx="259080" cy="246221"/>
          </a:xfrm>
          <a:prstGeom prst="rect">
            <a:avLst/>
          </a:prstGeom>
          <a:noFill/>
          <a:ln w="9525">
            <a:noFill/>
            <a:miter lim="800000"/>
            <a:headEnd/>
            <a:tailEnd/>
          </a:ln>
          <a:scene3d>
            <a:camera prst="orthographicFront"/>
            <a:lightRig rig="threePt" dir="t"/>
          </a:scene3d>
          <a:sp3d>
            <a:bevelT/>
          </a:sp3d>
        </p:spPr>
        <p:txBody>
          <a:bodyPr wrap="square" lIns="0" tIns="0" rIns="0" bIns="0">
            <a:spAutoFit/>
          </a:bodyPr>
          <a:lstStyle/>
          <a:p>
            <a:pPr marL="342900" indent="-342900">
              <a:buFont typeface="Wingdings" pitchFamily="2" charset="2"/>
              <a:buNone/>
            </a:pPr>
            <a:r>
              <a:rPr lang="en-US" sz="1600" b="1">
                <a:latin typeface="Comic Sans MS"/>
                <a:cs typeface="Comic Sans MS"/>
              </a:rPr>
              <a:t>37</a:t>
            </a:r>
          </a:p>
        </p:txBody>
      </p:sp>
      <p:sp>
        <p:nvSpPr>
          <p:cNvPr id="54280" name="Rectangle 807"/>
          <p:cNvSpPr>
            <a:spLocks noChangeArrowheads="1"/>
          </p:cNvSpPr>
          <p:nvPr/>
        </p:nvSpPr>
        <p:spPr bwMode="auto">
          <a:xfrm>
            <a:off x="3631335" y="2787853"/>
            <a:ext cx="259080" cy="246221"/>
          </a:xfrm>
          <a:prstGeom prst="rect">
            <a:avLst/>
          </a:prstGeom>
          <a:noFill/>
          <a:ln w="9525">
            <a:noFill/>
            <a:miter lim="800000"/>
            <a:headEnd/>
            <a:tailEnd/>
          </a:ln>
          <a:scene3d>
            <a:camera prst="orthographicFront"/>
            <a:lightRig rig="threePt" dir="t"/>
          </a:scene3d>
          <a:sp3d>
            <a:bevelT/>
          </a:sp3d>
        </p:spPr>
        <p:txBody>
          <a:bodyPr wrap="square" lIns="0" tIns="0" rIns="0" bIns="0">
            <a:spAutoFit/>
          </a:bodyPr>
          <a:lstStyle/>
          <a:p>
            <a:pPr marL="342900" indent="-342900">
              <a:buFont typeface="Wingdings" pitchFamily="2" charset="2"/>
              <a:buNone/>
            </a:pPr>
            <a:r>
              <a:rPr lang="en-US" sz="1600" b="1">
                <a:latin typeface="Comic Sans MS"/>
                <a:cs typeface="Comic Sans MS"/>
              </a:rPr>
              <a:t>34</a:t>
            </a:r>
          </a:p>
        </p:txBody>
      </p:sp>
      <p:sp>
        <p:nvSpPr>
          <p:cNvPr id="54281" name="Rectangle 811"/>
          <p:cNvSpPr>
            <a:spLocks noChangeArrowheads="1"/>
          </p:cNvSpPr>
          <p:nvPr/>
        </p:nvSpPr>
        <p:spPr bwMode="auto">
          <a:xfrm>
            <a:off x="3966298" y="4010228"/>
            <a:ext cx="129540" cy="246221"/>
          </a:xfrm>
          <a:prstGeom prst="rect">
            <a:avLst/>
          </a:prstGeom>
          <a:noFill/>
          <a:ln w="9525">
            <a:noFill/>
            <a:miter lim="800000"/>
            <a:headEnd/>
            <a:tailEnd/>
          </a:ln>
          <a:scene3d>
            <a:camera prst="orthographicFront"/>
            <a:lightRig rig="threePt" dir="t"/>
          </a:scene3d>
          <a:sp3d>
            <a:bevelT/>
          </a:sp3d>
        </p:spPr>
        <p:txBody>
          <a:bodyPr wrap="square" lIns="0" tIns="0" rIns="0" bIns="0">
            <a:spAutoFit/>
          </a:bodyPr>
          <a:lstStyle/>
          <a:p>
            <a:pPr marL="342900" indent="-342900">
              <a:buFont typeface="Wingdings" pitchFamily="2" charset="2"/>
              <a:buNone/>
            </a:pPr>
            <a:r>
              <a:rPr lang="en-US" sz="1600" b="1">
                <a:latin typeface="Comic Sans MS"/>
                <a:cs typeface="Comic Sans MS"/>
              </a:rPr>
              <a:t>5</a:t>
            </a:r>
          </a:p>
        </p:txBody>
      </p:sp>
      <p:sp>
        <p:nvSpPr>
          <p:cNvPr id="54282" name="Rectangle 815"/>
          <p:cNvSpPr>
            <a:spLocks noChangeArrowheads="1"/>
          </p:cNvSpPr>
          <p:nvPr/>
        </p:nvSpPr>
        <p:spPr bwMode="auto">
          <a:xfrm>
            <a:off x="4218710" y="4086428"/>
            <a:ext cx="129540" cy="246221"/>
          </a:xfrm>
          <a:prstGeom prst="rect">
            <a:avLst/>
          </a:prstGeom>
          <a:noFill/>
          <a:ln w="9525">
            <a:noFill/>
            <a:miter lim="800000"/>
            <a:headEnd/>
            <a:tailEnd/>
          </a:ln>
          <a:scene3d>
            <a:camera prst="orthographicFront"/>
            <a:lightRig rig="threePt" dir="t"/>
          </a:scene3d>
          <a:sp3d>
            <a:bevelT/>
          </a:sp3d>
        </p:spPr>
        <p:txBody>
          <a:bodyPr wrap="square" lIns="0" tIns="0" rIns="0" bIns="0">
            <a:spAutoFit/>
          </a:bodyPr>
          <a:lstStyle/>
          <a:p>
            <a:pPr marL="342900" indent="-342900">
              <a:buFont typeface="Wingdings" pitchFamily="2" charset="2"/>
              <a:buNone/>
            </a:pPr>
            <a:r>
              <a:rPr lang="en-US" sz="1600" b="1">
                <a:latin typeface="Comic Sans MS"/>
                <a:cs typeface="Comic Sans MS"/>
              </a:rPr>
              <a:t>3</a:t>
            </a:r>
          </a:p>
        </p:txBody>
      </p:sp>
      <p:sp>
        <p:nvSpPr>
          <p:cNvPr id="54283" name="Rectangle 170"/>
          <p:cNvSpPr>
            <a:spLocks noChangeArrowheads="1"/>
          </p:cNvSpPr>
          <p:nvPr/>
        </p:nvSpPr>
        <p:spPr bwMode="auto">
          <a:xfrm>
            <a:off x="5085485" y="3494291"/>
            <a:ext cx="271008" cy="1081087"/>
          </a:xfrm>
          <a:prstGeom prst="rect">
            <a:avLst/>
          </a:prstGeom>
          <a:solidFill>
            <a:schemeClr val="accent2"/>
          </a:solidFill>
          <a:ln w="9525">
            <a:solidFill>
              <a:srgbClr val="000000"/>
            </a:solidFill>
            <a:miter lim="800000"/>
            <a:headEnd/>
            <a:tailEnd/>
          </a:ln>
          <a:scene3d>
            <a:camera prst="orthographicFront"/>
            <a:lightRig rig="threePt" dir="t"/>
          </a:scene3d>
          <a:sp3d>
            <a:bevelT/>
          </a:sp3d>
        </p:spPr>
        <p:txBody>
          <a:bodyPr/>
          <a:lstStyle/>
          <a:p>
            <a:endParaRPr lang="es-ES" sz="2000" b="1">
              <a:latin typeface="Comic Sans MS"/>
              <a:cs typeface="Comic Sans MS"/>
            </a:endParaRPr>
          </a:p>
        </p:txBody>
      </p:sp>
      <p:sp>
        <p:nvSpPr>
          <p:cNvPr id="54284" name="Rectangle 390"/>
          <p:cNvSpPr>
            <a:spLocks noChangeArrowheads="1"/>
          </p:cNvSpPr>
          <p:nvPr/>
        </p:nvSpPr>
        <p:spPr bwMode="auto">
          <a:xfrm>
            <a:off x="5353773" y="3146628"/>
            <a:ext cx="269404" cy="1428750"/>
          </a:xfrm>
          <a:prstGeom prst="rect">
            <a:avLst/>
          </a:prstGeom>
          <a:solidFill>
            <a:srgbClr val="700101"/>
          </a:solidFill>
          <a:ln w="9525">
            <a:solidFill>
              <a:srgbClr val="000000"/>
            </a:solidFill>
            <a:miter lim="800000"/>
            <a:headEnd/>
            <a:tailEnd/>
          </a:ln>
          <a:scene3d>
            <a:camera prst="orthographicFront"/>
            <a:lightRig rig="threePt" dir="t"/>
          </a:scene3d>
          <a:sp3d>
            <a:bevelT/>
          </a:sp3d>
        </p:spPr>
        <p:txBody>
          <a:bodyPr/>
          <a:lstStyle/>
          <a:p>
            <a:endParaRPr lang="es-ES" sz="2000" b="1">
              <a:latin typeface="Comic Sans MS"/>
              <a:cs typeface="Comic Sans MS"/>
            </a:endParaRPr>
          </a:p>
        </p:txBody>
      </p:sp>
      <p:sp>
        <p:nvSpPr>
          <p:cNvPr id="54285" name="Rectangle 604"/>
          <p:cNvSpPr>
            <a:spLocks noChangeArrowheads="1"/>
          </p:cNvSpPr>
          <p:nvPr/>
        </p:nvSpPr>
        <p:spPr bwMode="auto">
          <a:xfrm>
            <a:off x="5620473" y="4405516"/>
            <a:ext cx="271007" cy="169862"/>
          </a:xfrm>
          <a:prstGeom prst="rect">
            <a:avLst/>
          </a:prstGeom>
          <a:solidFill>
            <a:srgbClr val="252731"/>
          </a:solidFill>
          <a:ln w="9525">
            <a:solidFill>
              <a:srgbClr val="000000"/>
            </a:solidFill>
            <a:miter lim="800000"/>
            <a:headEnd/>
            <a:tailEnd/>
          </a:ln>
          <a:scene3d>
            <a:camera prst="orthographicFront"/>
            <a:lightRig rig="threePt" dir="t"/>
          </a:scene3d>
          <a:sp3d>
            <a:bevelT/>
          </a:sp3d>
        </p:spPr>
        <p:txBody>
          <a:bodyPr/>
          <a:lstStyle/>
          <a:p>
            <a:endParaRPr lang="es-ES" sz="2000" b="1">
              <a:latin typeface="Comic Sans MS"/>
              <a:cs typeface="Comic Sans MS"/>
            </a:endParaRPr>
          </a:p>
        </p:txBody>
      </p:sp>
      <p:sp>
        <p:nvSpPr>
          <p:cNvPr id="54286" name="Rectangle 742"/>
          <p:cNvSpPr>
            <a:spLocks noChangeArrowheads="1"/>
          </p:cNvSpPr>
          <p:nvPr/>
        </p:nvSpPr>
        <p:spPr bwMode="auto">
          <a:xfrm>
            <a:off x="5888760" y="4227716"/>
            <a:ext cx="271008" cy="347662"/>
          </a:xfrm>
          <a:prstGeom prst="rect">
            <a:avLst/>
          </a:prstGeom>
          <a:solidFill>
            <a:srgbClr val="008080"/>
          </a:solidFill>
          <a:ln w="9525">
            <a:solidFill>
              <a:srgbClr val="000000"/>
            </a:solidFill>
            <a:miter lim="800000"/>
            <a:headEnd/>
            <a:tailEnd/>
          </a:ln>
          <a:scene3d>
            <a:camera prst="orthographicFront"/>
            <a:lightRig rig="threePt" dir="t"/>
          </a:scene3d>
          <a:sp3d>
            <a:bevelT/>
          </a:sp3d>
        </p:spPr>
        <p:txBody>
          <a:bodyPr/>
          <a:lstStyle/>
          <a:p>
            <a:endParaRPr lang="es-ES" sz="2000" b="1">
              <a:latin typeface="Comic Sans MS"/>
              <a:cs typeface="Comic Sans MS"/>
            </a:endParaRPr>
          </a:p>
        </p:txBody>
      </p:sp>
      <p:sp>
        <p:nvSpPr>
          <p:cNvPr id="54287" name="Text Box 65"/>
          <p:cNvSpPr txBox="1">
            <a:spLocks noChangeArrowheads="1"/>
          </p:cNvSpPr>
          <p:nvPr/>
        </p:nvSpPr>
        <p:spPr bwMode="auto">
          <a:xfrm>
            <a:off x="4820373" y="4659516"/>
            <a:ext cx="1629252" cy="492443"/>
          </a:xfrm>
          <a:prstGeom prst="rect">
            <a:avLst/>
          </a:prstGeom>
          <a:noFill/>
          <a:ln w="9525">
            <a:noFill/>
            <a:miter lim="800000"/>
            <a:headEnd/>
            <a:tailEnd/>
          </a:ln>
        </p:spPr>
        <p:txBody>
          <a:bodyPr wrap="square" lIns="0" tIns="0" rIns="0" bIns="0">
            <a:spAutoFit/>
          </a:bodyPr>
          <a:lstStyle/>
          <a:p>
            <a:pPr algn="ctr" eaLnBrk="0" hangingPunct="0"/>
            <a:r>
              <a:rPr lang="en-US" sz="1600" b="1" dirty="0" err="1" smtClean="0">
                <a:latin typeface="Comic Sans MS"/>
                <a:ea typeface="ＭＳ Ｐゴシック" pitchFamily="34" charset="-128"/>
                <a:cs typeface="Comic Sans MS"/>
              </a:rPr>
              <a:t>Prostata</a:t>
            </a:r>
            <a:endParaRPr lang="en-US" sz="1600" b="1" baseline="30000" dirty="0">
              <a:latin typeface="Comic Sans MS"/>
              <a:ea typeface="ＭＳ Ｐゴシック" pitchFamily="34" charset="-128"/>
              <a:cs typeface="Comic Sans MS"/>
            </a:endParaRPr>
          </a:p>
          <a:p>
            <a:pPr algn="ctr" eaLnBrk="0" hangingPunct="0"/>
            <a:r>
              <a:rPr lang="en-US" sz="1600" b="1" dirty="0">
                <a:latin typeface="Comic Sans MS"/>
                <a:ea typeface="ＭＳ Ｐゴシック" pitchFamily="34" charset="-128"/>
                <a:cs typeface="Comic Sans MS"/>
              </a:rPr>
              <a:t>24 </a:t>
            </a:r>
            <a:r>
              <a:rPr lang="en-US" sz="1600" b="1" dirty="0" err="1" smtClean="0">
                <a:latin typeface="Comic Sans MS"/>
                <a:ea typeface="ＭＳ Ｐゴシック" pitchFamily="34" charset="-128"/>
                <a:cs typeface="Comic Sans MS"/>
              </a:rPr>
              <a:t>meses</a:t>
            </a:r>
            <a:endParaRPr lang="en-US" sz="1600" b="1" dirty="0">
              <a:latin typeface="Comic Sans MS"/>
              <a:ea typeface="ＭＳ Ｐゴシック" pitchFamily="34" charset="-128"/>
              <a:cs typeface="Comic Sans MS"/>
            </a:endParaRPr>
          </a:p>
        </p:txBody>
      </p:sp>
      <p:sp>
        <p:nvSpPr>
          <p:cNvPr id="54288" name="Rectangle 804"/>
          <p:cNvSpPr>
            <a:spLocks noChangeArrowheads="1"/>
          </p:cNvSpPr>
          <p:nvPr/>
        </p:nvSpPr>
        <p:spPr bwMode="auto">
          <a:xfrm>
            <a:off x="4952135" y="3133928"/>
            <a:ext cx="259080" cy="246221"/>
          </a:xfrm>
          <a:prstGeom prst="rect">
            <a:avLst/>
          </a:prstGeom>
          <a:noFill/>
          <a:ln w="9525">
            <a:noFill/>
            <a:miter lim="800000"/>
            <a:headEnd/>
            <a:tailEnd/>
          </a:ln>
          <a:scene3d>
            <a:camera prst="orthographicFront"/>
            <a:lightRig rig="threePt" dir="t"/>
          </a:scene3d>
          <a:sp3d>
            <a:bevelT/>
          </a:sp3d>
        </p:spPr>
        <p:txBody>
          <a:bodyPr wrap="square" lIns="0" tIns="0" rIns="0" bIns="0">
            <a:spAutoFit/>
          </a:bodyPr>
          <a:lstStyle/>
          <a:p>
            <a:pPr marL="342900" indent="-342900">
              <a:buFont typeface="Wingdings" pitchFamily="2" charset="2"/>
              <a:buNone/>
            </a:pPr>
            <a:r>
              <a:rPr lang="en-US" sz="1600" b="1" dirty="0">
                <a:latin typeface="Comic Sans MS"/>
                <a:cs typeface="Comic Sans MS"/>
              </a:rPr>
              <a:t>25</a:t>
            </a:r>
          </a:p>
        </p:txBody>
      </p:sp>
      <p:sp>
        <p:nvSpPr>
          <p:cNvPr id="54289" name="Rectangle 809"/>
          <p:cNvSpPr>
            <a:spLocks noChangeArrowheads="1"/>
          </p:cNvSpPr>
          <p:nvPr/>
        </p:nvSpPr>
        <p:spPr bwMode="auto">
          <a:xfrm>
            <a:off x="5704610" y="4110241"/>
            <a:ext cx="129540" cy="246221"/>
          </a:xfrm>
          <a:prstGeom prst="rect">
            <a:avLst/>
          </a:prstGeom>
          <a:noFill/>
          <a:ln w="9525">
            <a:noFill/>
            <a:miter lim="800000"/>
            <a:headEnd/>
            <a:tailEnd/>
          </a:ln>
          <a:scene3d>
            <a:camera prst="orthographicFront"/>
            <a:lightRig rig="threePt" dir="t"/>
          </a:scene3d>
          <a:sp3d>
            <a:bevelT/>
          </a:sp3d>
        </p:spPr>
        <p:txBody>
          <a:bodyPr wrap="square" lIns="0" tIns="0" rIns="0" bIns="0">
            <a:spAutoFit/>
          </a:bodyPr>
          <a:lstStyle/>
          <a:p>
            <a:pPr marL="342900" indent="-342900">
              <a:buFont typeface="Wingdings" pitchFamily="2" charset="2"/>
              <a:buNone/>
            </a:pPr>
            <a:r>
              <a:rPr lang="en-US" sz="1600" b="1">
                <a:latin typeface="Comic Sans MS"/>
                <a:cs typeface="Comic Sans MS"/>
              </a:rPr>
              <a:t>4</a:t>
            </a:r>
          </a:p>
        </p:txBody>
      </p:sp>
      <p:sp>
        <p:nvSpPr>
          <p:cNvPr id="54290" name="Rectangle 813"/>
          <p:cNvSpPr>
            <a:spLocks noChangeArrowheads="1"/>
          </p:cNvSpPr>
          <p:nvPr/>
        </p:nvSpPr>
        <p:spPr bwMode="auto">
          <a:xfrm>
            <a:off x="5976073" y="3934028"/>
            <a:ext cx="129540" cy="246221"/>
          </a:xfrm>
          <a:prstGeom prst="rect">
            <a:avLst/>
          </a:prstGeom>
          <a:noFill/>
          <a:ln w="9525">
            <a:noFill/>
            <a:miter lim="800000"/>
            <a:headEnd/>
            <a:tailEnd/>
          </a:ln>
          <a:scene3d>
            <a:camera prst="orthographicFront"/>
            <a:lightRig rig="threePt" dir="t"/>
          </a:scene3d>
          <a:sp3d>
            <a:bevelT/>
          </a:sp3d>
        </p:spPr>
        <p:txBody>
          <a:bodyPr wrap="square" lIns="0" tIns="0" rIns="0" bIns="0">
            <a:spAutoFit/>
          </a:bodyPr>
          <a:lstStyle/>
          <a:p>
            <a:pPr marL="342900" indent="-342900">
              <a:buFont typeface="Wingdings" pitchFamily="2" charset="2"/>
              <a:buNone/>
            </a:pPr>
            <a:r>
              <a:rPr lang="en-US" sz="1600" b="1">
                <a:latin typeface="Comic Sans MS"/>
                <a:cs typeface="Comic Sans MS"/>
              </a:rPr>
              <a:t>8</a:t>
            </a:r>
          </a:p>
        </p:txBody>
      </p:sp>
      <p:sp>
        <p:nvSpPr>
          <p:cNvPr id="54291" name="Rectangle 817"/>
          <p:cNvSpPr>
            <a:spLocks noChangeArrowheads="1"/>
          </p:cNvSpPr>
          <p:nvPr/>
        </p:nvSpPr>
        <p:spPr bwMode="auto">
          <a:xfrm>
            <a:off x="5383935" y="2791028"/>
            <a:ext cx="259080" cy="246221"/>
          </a:xfrm>
          <a:prstGeom prst="rect">
            <a:avLst/>
          </a:prstGeom>
          <a:noFill/>
          <a:ln w="9525">
            <a:noFill/>
            <a:miter lim="800000"/>
            <a:headEnd/>
            <a:tailEnd/>
          </a:ln>
          <a:scene3d>
            <a:camera prst="orthographicFront"/>
            <a:lightRig rig="threePt" dir="t"/>
          </a:scene3d>
          <a:sp3d>
            <a:bevelT/>
          </a:sp3d>
        </p:spPr>
        <p:txBody>
          <a:bodyPr wrap="square" lIns="0" tIns="0" rIns="0" bIns="0">
            <a:spAutoFit/>
          </a:bodyPr>
          <a:lstStyle/>
          <a:p>
            <a:pPr marL="342900" indent="-342900">
              <a:buFont typeface="Wingdings" pitchFamily="2" charset="2"/>
              <a:buNone/>
            </a:pPr>
            <a:r>
              <a:rPr lang="en-US" sz="1600" b="1">
                <a:latin typeface="Comic Sans MS"/>
                <a:cs typeface="Comic Sans MS"/>
              </a:rPr>
              <a:t>33</a:t>
            </a:r>
          </a:p>
        </p:txBody>
      </p:sp>
      <p:sp>
        <p:nvSpPr>
          <p:cNvPr id="54292" name="Rectangle 832"/>
          <p:cNvSpPr>
            <a:spLocks noChangeArrowheads="1"/>
          </p:cNvSpPr>
          <p:nvPr/>
        </p:nvSpPr>
        <p:spPr bwMode="auto">
          <a:xfrm>
            <a:off x="6814273" y="3622878"/>
            <a:ext cx="269404" cy="952500"/>
          </a:xfrm>
          <a:prstGeom prst="rect">
            <a:avLst/>
          </a:prstGeom>
          <a:solidFill>
            <a:schemeClr val="accent2"/>
          </a:solidFill>
          <a:ln w="9525">
            <a:solidFill>
              <a:srgbClr val="000000"/>
            </a:solidFill>
            <a:miter lim="800000"/>
            <a:headEnd/>
            <a:tailEnd/>
          </a:ln>
          <a:scene3d>
            <a:camera prst="orthographicFront"/>
            <a:lightRig rig="threePt" dir="t"/>
          </a:scene3d>
          <a:sp3d>
            <a:bevelT/>
          </a:sp3d>
        </p:spPr>
        <p:txBody>
          <a:bodyPr/>
          <a:lstStyle/>
          <a:p>
            <a:endParaRPr lang="es-ES" sz="2000" b="1">
              <a:latin typeface="Comic Sans MS"/>
              <a:cs typeface="Comic Sans MS"/>
            </a:endParaRPr>
          </a:p>
        </p:txBody>
      </p:sp>
      <p:sp>
        <p:nvSpPr>
          <p:cNvPr id="54293" name="Rectangle 833"/>
          <p:cNvSpPr>
            <a:spLocks noChangeArrowheads="1"/>
          </p:cNvSpPr>
          <p:nvPr/>
        </p:nvSpPr>
        <p:spPr bwMode="auto">
          <a:xfrm>
            <a:off x="7080973" y="3105353"/>
            <a:ext cx="271007" cy="1470025"/>
          </a:xfrm>
          <a:prstGeom prst="rect">
            <a:avLst/>
          </a:prstGeom>
          <a:solidFill>
            <a:srgbClr val="700101"/>
          </a:solidFill>
          <a:ln w="9525">
            <a:solidFill>
              <a:srgbClr val="000000"/>
            </a:solidFill>
            <a:miter lim="800000"/>
            <a:headEnd/>
            <a:tailEnd/>
          </a:ln>
          <a:scene3d>
            <a:camera prst="orthographicFront"/>
            <a:lightRig rig="threePt" dir="t"/>
          </a:scene3d>
          <a:sp3d>
            <a:bevelT/>
          </a:sp3d>
        </p:spPr>
        <p:txBody>
          <a:bodyPr/>
          <a:lstStyle/>
          <a:p>
            <a:endParaRPr lang="es-ES" sz="2000" b="1">
              <a:latin typeface="Comic Sans MS"/>
              <a:cs typeface="Comic Sans MS"/>
            </a:endParaRPr>
          </a:p>
        </p:txBody>
      </p:sp>
      <p:sp>
        <p:nvSpPr>
          <p:cNvPr id="54294" name="Rectangle 834"/>
          <p:cNvSpPr>
            <a:spLocks noChangeArrowheads="1"/>
          </p:cNvSpPr>
          <p:nvPr/>
        </p:nvSpPr>
        <p:spPr bwMode="auto">
          <a:xfrm>
            <a:off x="7349260" y="4357891"/>
            <a:ext cx="264594" cy="217487"/>
          </a:xfrm>
          <a:prstGeom prst="rect">
            <a:avLst/>
          </a:prstGeom>
          <a:solidFill>
            <a:srgbClr val="252731"/>
          </a:solidFill>
          <a:ln w="9525">
            <a:solidFill>
              <a:srgbClr val="000000"/>
            </a:solidFill>
            <a:miter lim="800000"/>
            <a:headEnd/>
            <a:tailEnd/>
          </a:ln>
          <a:scene3d>
            <a:camera prst="orthographicFront"/>
            <a:lightRig rig="threePt" dir="t"/>
          </a:scene3d>
          <a:sp3d>
            <a:bevelT/>
          </a:sp3d>
        </p:spPr>
        <p:txBody>
          <a:bodyPr/>
          <a:lstStyle/>
          <a:p>
            <a:endParaRPr lang="es-ES" sz="2000" b="1">
              <a:latin typeface="Comic Sans MS"/>
              <a:cs typeface="Comic Sans MS"/>
            </a:endParaRPr>
          </a:p>
        </p:txBody>
      </p:sp>
      <p:sp>
        <p:nvSpPr>
          <p:cNvPr id="54295" name="Rectangle 835"/>
          <p:cNvSpPr>
            <a:spLocks noChangeArrowheads="1"/>
          </p:cNvSpPr>
          <p:nvPr/>
        </p:nvSpPr>
        <p:spPr bwMode="auto">
          <a:xfrm>
            <a:off x="7611198" y="4405516"/>
            <a:ext cx="269404" cy="169862"/>
          </a:xfrm>
          <a:prstGeom prst="rect">
            <a:avLst/>
          </a:prstGeom>
          <a:solidFill>
            <a:srgbClr val="008080"/>
          </a:solidFill>
          <a:ln w="9525">
            <a:solidFill>
              <a:srgbClr val="000000"/>
            </a:solidFill>
            <a:miter lim="800000"/>
            <a:headEnd/>
            <a:tailEnd/>
          </a:ln>
          <a:scene3d>
            <a:camera prst="orthographicFront"/>
            <a:lightRig rig="threePt" dir="t"/>
          </a:scene3d>
          <a:sp3d>
            <a:bevelT/>
          </a:sp3d>
        </p:spPr>
        <p:txBody>
          <a:bodyPr/>
          <a:lstStyle/>
          <a:p>
            <a:endParaRPr lang="es-ES" sz="2000" b="1">
              <a:latin typeface="Comic Sans MS"/>
              <a:cs typeface="Comic Sans MS"/>
            </a:endParaRPr>
          </a:p>
        </p:txBody>
      </p:sp>
      <p:sp>
        <p:nvSpPr>
          <p:cNvPr id="54296" name="Rectangle 121"/>
          <p:cNvSpPr>
            <a:spLocks noChangeArrowheads="1"/>
          </p:cNvSpPr>
          <p:nvPr/>
        </p:nvSpPr>
        <p:spPr bwMode="auto">
          <a:xfrm>
            <a:off x="1453285" y="2330653"/>
            <a:ext cx="271008" cy="2244725"/>
          </a:xfrm>
          <a:prstGeom prst="rect">
            <a:avLst/>
          </a:prstGeom>
          <a:solidFill>
            <a:schemeClr val="accent2"/>
          </a:solidFill>
          <a:ln w="9525">
            <a:noFill/>
            <a:miter lim="800000"/>
            <a:headEnd/>
            <a:tailEnd/>
          </a:ln>
          <a:scene3d>
            <a:camera prst="orthographicFront"/>
            <a:lightRig rig="threePt" dir="t"/>
          </a:scene3d>
          <a:sp3d>
            <a:bevelT/>
          </a:sp3d>
        </p:spPr>
        <p:txBody>
          <a:bodyPr/>
          <a:lstStyle/>
          <a:p>
            <a:endParaRPr lang="es-ES" sz="2000" b="1">
              <a:latin typeface="Comic Sans MS"/>
              <a:cs typeface="Comic Sans MS"/>
            </a:endParaRPr>
          </a:p>
        </p:txBody>
      </p:sp>
      <p:sp>
        <p:nvSpPr>
          <p:cNvPr id="54297" name="Rectangle 330"/>
          <p:cNvSpPr>
            <a:spLocks noChangeArrowheads="1"/>
          </p:cNvSpPr>
          <p:nvPr/>
        </p:nvSpPr>
        <p:spPr bwMode="auto">
          <a:xfrm>
            <a:off x="1721573" y="2718003"/>
            <a:ext cx="271007" cy="1857375"/>
          </a:xfrm>
          <a:prstGeom prst="rect">
            <a:avLst/>
          </a:prstGeom>
          <a:solidFill>
            <a:srgbClr val="700101"/>
          </a:solidFill>
          <a:ln w="9525">
            <a:solidFill>
              <a:srgbClr val="000000"/>
            </a:solidFill>
            <a:miter lim="800000"/>
            <a:headEnd/>
            <a:tailEnd/>
          </a:ln>
          <a:scene3d>
            <a:camera prst="orthographicFront"/>
            <a:lightRig rig="threePt" dir="t"/>
          </a:scene3d>
          <a:sp3d>
            <a:bevelT/>
          </a:sp3d>
        </p:spPr>
        <p:txBody>
          <a:bodyPr/>
          <a:lstStyle/>
          <a:p>
            <a:endParaRPr lang="es-ES" sz="2000" b="1">
              <a:latin typeface="Comic Sans MS"/>
              <a:cs typeface="Comic Sans MS"/>
            </a:endParaRPr>
          </a:p>
        </p:txBody>
      </p:sp>
      <p:sp>
        <p:nvSpPr>
          <p:cNvPr id="54298" name="Rectangle 578"/>
          <p:cNvSpPr>
            <a:spLocks noChangeArrowheads="1"/>
          </p:cNvSpPr>
          <p:nvPr/>
        </p:nvSpPr>
        <p:spPr bwMode="auto">
          <a:xfrm>
            <a:off x="1989859" y="4099128"/>
            <a:ext cx="262989" cy="476250"/>
          </a:xfrm>
          <a:prstGeom prst="rect">
            <a:avLst/>
          </a:prstGeom>
          <a:solidFill>
            <a:srgbClr val="252731"/>
          </a:solidFill>
          <a:ln w="9525">
            <a:solidFill>
              <a:srgbClr val="000000"/>
            </a:solidFill>
            <a:miter lim="800000"/>
            <a:headEnd/>
            <a:tailEnd/>
          </a:ln>
          <a:scene3d>
            <a:camera prst="orthographicFront"/>
            <a:lightRig rig="threePt" dir="t"/>
          </a:scene3d>
          <a:sp3d>
            <a:bevelT/>
          </a:sp3d>
        </p:spPr>
        <p:txBody>
          <a:bodyPr/>
          <a:lstStyle/>
          <a:p>
            <a:endParaRPr lang="es-ES" sz="2000" b="1">
              <a:latin typeface="Comic Sans MS"/>
              <a:cs typeface="Comic Sans MS"/>
            </a:endParaRPr>
          </a:p>
        </p:txBody>
      </p:sp>
      <p:sp>
        <p:nvSpPr>
          <p:cNvPr id="54299" name="Rectangle 691"/>
          <p:cNvSpPr>
            <a:spLocks noChangeArrowheads="1"/>
          </p:cNvSpPr>
          <p:nvPr/>
        </p:nvSpPr>
        <p:spPr bwMode="auto">
          <a:xfrm>
            <a:off x="2250210" y="4446791"/>
            <a:ext cx="271008" cy="128587"/>
          </a:xfrm>
          <a:prstGeom prst="rect">
            <a:avLst/>
          </a:prstGeom>
          <a:solidFill>
            <a:srgbClr val="008080"/>
          </a:solidFill>
          <a:ln w="9525">
            <a:solidFill>
              <a:srgbClr val="000000"/>
            </a:solidFill>
            <a:miter lim="800000"/>
            <a:headEnd/>
            <a:tailEnd/>
          </a:ln>
          <a:scene3d>
            <a:camera prst="orthographicFront"/>
            <a:lightRig rig="threePt" dir="t"/>
          </a:scene3d>
          <a:sp3d>
            <a:bevelT/>
          </a:sp3d>
        </p:spPr>
        <p:txBody>
          <a:bodyPr/>
          <a:lstStyle/>
          <a:p>
            <a:endParaRPr lang="es-ES" sz="2000" b="1">
              <a:latin typeface="Comic Sans MS"/>
              <a:cs typeface="Comic Sans MS"/>
            </a:endParaRPr>
          </a:p>
        </p:txBody>
      </p:sp>
      <p:sp>
        <p:nvSpPr>
          <p:cNvPr id="54300" name="Rectangle 2"/>
          <p:cNvSpPr>
            <a:spLocks noGrp="1" noChangeArrowheads="1"/>
          </p:cNvSpPr>
          <p:nvPr>
            <p:ph type="title"/>
          </p:nvPr>
        </p:nvSpPr>
        <p:spPr bwMode="auto">
          <a:xfrm>
            <a:off x="457200" y="186294"/>
            <a:ext cx="8229600" cy="1039717"/>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400" dirty="0" err="1" smtClean="0"/>
              <a:t>Complicaciones</a:t>
            </a:r>
            <a:r>
              <a:rPr lang="en-US" sz="2400" dirty="0" smtClean="0"/>
              <a:t> </a:t>
            </a:r>
            <a:r>
              <a:rPr lang="en-US" sz="2400" dirty="0" err="1" smtClean="0"/>
              <a:t>esqueléticas</a:t>
            </a:r>
            <a:r>
              <a:rPr lang="en-US" sz="2400" dirty="0" smtClean="0"/>
              <a:t> en </a:t>
            </a:r>
            <a:r>
              <a:rPr lang="en-US" sz="2400" dirty="0" err="1" smtClean="0"/>
              <a:t>diversos</a:t>
            </a:r>
            <a:r>
              <a:rPr lang="en-US" sz="2400" dirty="0" smtClean="0"/>
              <a:t> </a:t>
            </a:r>
            <a:r>
              <a:rPr lang="en-US" sz="2400" dirty="0" err="1" smtClean="0"/>
              <a:t>tumores</a:t>
            </a:r>
            <a:r>
              <a:rPr lang="en-US" sz="2400" dirty="0" smtClean="0"/>
              <a:t> sin </a:t>
            </a:r>
            <a:r>
              <a:rPr lang="en-US" sz="2400" dirty="0" err="1" smtClean="0"/>
              <a:t>tto</a:t>
            </a:r>
            <a:r>
              <a:rPr lang="en-US" sz="2400" dirty="0" smtClean="0"/>
              <a:t>. Medico </a:t>
            </a:r>
            <a:r>
              <a:rPr lang="en-US" sz="2400" dirty="0" err="1" smtClean="0"/>
              <a:t>oseo</a:t>
            </a:r>
            <a:r>
              <a:rPr lang="en-US" sz="2400" dirty="0" smtClean="0"/>
              <a:t> </a:t>
            </a:r>
            <a:r>
              <a:rPr lang="en-US" sz="2400" dirty="0" err="1" smtClean="0"/>
              <a:t>específico</a:t>
            </a:r>
            <a:endParaRPr lang="en-US" sz="2400" dirty="0" smtClean="0"/>
          </a:p>
        </p:txBody>
      </p:sp>
      <p:sp>
        <p:nvSpPr>
          <p:cNvPr id="54301" name="Rectangle 19"/>
          <p:cNvSpPr>
            <a:spLocks noChangeArrowheads="1"/>
          </p:cNvSpPr>
          <p:nvPr/>
        </p:nvSpPr>
        <p:spPr bwMode="auto">
          <a:xfrm>
            <a:off x="5779222" y="1648028"/>
            <a:ext cx="1437366" cy="246221"/>
          </a:xfrm>
          <a:prstGeom prst="rect">
            <a:avLst/>
          </a:prstGeom>
          <a:noFill/>
          <a:ln w="9525">
            <a:noFill/>
            <a:miter lim="800000"/>
            <a:headEnd/>
            <a:tailEnd/>
          </a:ln>
        </p:spPr>
        <p:txBody>
          <a:bodyPr wrap="square" lIns="0" tIns="0" rIns="0" bIns="0">
            <a:spAutoFit/>
          </a:bodyPr>
          <a:lstStyle/>
          <a:p>
            <a:r>
              <a:rPr lang="en-US" sz="1600" b="1" dirty="0" err="1" smtClean="0">
                <a:latin typeface="Comic Sans MS"/>
                <a:ea typeface="ＭＳ Ｐゴシック" pitchFamily="34" charset="-128"/>
                <a:cs typeface="Comic Sans MS"/>
              </a:rPr>
              <a:t>Fractura</a:t>
            </a:r>
            <a:endParaRPr lang="en-US" sz="1600" b="1" dirty="0">
              <a:latin typeface="Comic Sans MS"/>
              <a:ea typeface="ＭＳ Ｐゴシック" pitchFamily="34" charset="-128"/>
              <a:cs typeface="Comic Sans MS"/>
            </a:endParaRPr>
          </a:p>
        </p:txBody>
      </p:sp>
      <p:sp>
        <p:nvSpPr>
          <p:cNvPr id="54302" name="Rectangle 33"/>
          <p:cNvSpPr>
            <a:spLocks noChangeArrowheads="1"/>
          </p:cNvSpPr>
          <p:nvPr/>
        </p:nvSpPr>
        <p:spPr bwMode="auto">
          <a:xfrm>
            <a:off x="5779222" y="1889328"/>
            <a:ext cx="1191771" cy="246221"/>
          </a:xfrm>
          <a:prstGeom prst="rect">
            <a:avLst/>
          </a:prstGeom>
          <a:noFill/>
          <a:ln w="9525">
            <a:noFill/>
            <a:miter lim="800000"/>
            <a:headEnd/>
            <a:tailEnd/>
          </a:ln>
          <a:scene3d>
            <a:camera prst="orthographicFront"/>
            <a:lightRig rig="threePt" dir="t"/>
          </a:scene3d>
          <a:sp3d>
            <a:bevelT/>
          </a:sp3d>
        </p:spPr>
        <p:txBody>
          <a:bodyPr wrap="square" lIns="0" tIns="0" rIns="0" bIns="0">
            <a:spAutoFit/>
          </a:bodyPr>
          <a:lstStyle/>
          <a:p>
            <a:r>
              <a:rPr lang="en-US" sz="1600" b="1" dirty="0" err="1" smtClean="0">
                <a:latin typeface="Comic Sans MS"/>
                <a:ea typeface="ＭＳ Ｐゴシック" pitchFamily="34" charset="-128"/>
                <a:cs typeface="Comic Sans MS"/>
              </a:rPr>
              <a:t>Radiación</a:t>
            </a:r>
            <a:endParaRPr lang="en-US" sz="1600" b="1" dirty="0">
              <a:latin typeface="Comic Sans MS"/>
              <a:ea typeface="ＭＳ Ｐゴシック" pitchFamily="34" charset="-128"/>
              <a:cs typeface="Comic Sans MS"/>
            </a:endParaRPr>
          </a:p>
        </p:txBody>
      </p:sp>
      <p:sp>
        <p:nvSpPr>
          <p:cNvPr id="54303" name="Rectangle 47"/>
          <p:cNvSpPr>
            <a:spLocks noChangeArrowheads="1"/>
          </p:cNvSpPr>
          <p:nvPr/>
        </p:nvSpPr>
        <p:spPr bwMode="auto">
          <a:xfrm>
            <a:off x="5779223" y="2149678"/>
            <a:ext cx="803150" cy="246221"/>
          </a:xfrm>
          <a:prstGeom prst="rect">
            <a:avLst/>
          </a:prstGeom>
          <a:noFill/>
          <a:ln w="9525">
            <a:noFill/>
            <a:miter lim="800000"/>
            <a:headEnd/>
            <a:tailEnd/>
          </a:ln>
          <a:scene3d>
            <a:camera prst="orthographicFront"/>
            <a:lightRig rig="threePt" dir="t"/>
          </a:scene3d>
          <a:sp3d>
            <a:bevelT/>
          </a:sp3d>
        </p:spPr>
        <p:txBody>
          <a:bodyPr wrap="square" lIns="0" tIns="0" rIns="0" bIns="0">
            <a:spAutoFit/>
          </a:bodyPr>
          <a:lstStyle/>
          <a:p>
            <a:r>
              <a:rPr lang="en-US" sz="1600" b="1" dirty="0" err="1" smtClean="0">
                <a:latin typeface="Comic Sans MS"/>
                <a:ea typeface="ＭＳ Ｐゴシック" pitchFamily="34" charset="-128"/>
                <a:cs typeface="Comic Sans MS"/>
              </a:rPr>
              <a:t>Cirugía</a:t>
            </a:r>
            <a:endParaRPr lang="en-US" sz="1600" b="1" dirty="0">
              <a:latin typeface="Comic Sans MS"/>
              <a:ea typeface="ＭＳ Ｐゴシック" pitchFamily="34" charset="-128"/>
              <a:cs typeface="Comic Sans MS"/>
            </a:endParaRPr>
          </a:p>
        </p:txBody>
      </p:sp>
      <p:sp>
        <p:nvSpPr>
          <p:cNvPr id="54304" name="Rectangle 61"/>
          <p:cNvSpPr>
            <a:spLocks noChangeArrowheads="1"/>
          </p:cNvSpPr>
          <p:nvPr/>
        </p:nvSpPr>
        <p:spPr bwMode="auto">
          <a:xfrm>
            <a:off x="5779223" y="2383041"/>
            <a:ext cx="2331726" cy="246221"/>
          </a:xfrm>
          <a:prstGeom prst="rect">
            <a:avLst/>
          </a:prstGeom>
          <a:noFill/>
          <a:ln w="9525">
            <a:noFill/>
            <a:miter lim="800000"/>
            <a:headEnd/>
            <a:tailEnd/>
          </a:ln>
          <a:scene3d>
            <a:camera prst="orthographicFront"/>
            <a:lightRig rig="threePt" dir="t"/>
          </a:scene3d>
          <a:sp3d>
            <a:bevelT/>
          </a:sp3d>
        </p:spPr>
        <p:txBody>
          <a:bodyPr wrap="square" lIns="0" tIns="0" rIns="0" bIns="0">
            <a:spAutoFit/>
          </a:bodyPr>
          <a:lstStyle/>
          <a:p>
            <a:r>
              <a:rPr lang="en-US" sz="1600" b="1" dirty="0" err="1" smtClean="0">
                <a:latin typeface="Comic Sans MS"/>
                <a:ea typeface="ＭＳ Ｐゴシック" pitchFamily="34" charset="-128"/>
                <a:cs typeface="Comic Sans MS"/>
              </a:rPr>
              <a:t>Compresión</a:t>
            </a:r>
            <a:r>
              <a:rPr lang="en-US" sz="1600" b="1" dirty="0" smtClean="0">
                <a:latin typeface="Comic Sans MS"/>
                <a:ea typeface="ＭＳ Ｐゴシック" pitchFamily="34" charset="-128"/>
                <a:cs typeface="Comic Sans MS"/>
              </a:rPr>
              <a:t> </a:t>
            </a:r>
            <a:r>
              <a:rPr lang="en-US" sz="1600" b="1" dirty="0" err="1" smtClean="0">
                <a:latin typeface="Comic Sans MS"/>
                <a:ea typeface="ＭＳ Ｐゴシック" pitchFamily="34" charset="-128"/>
                <a:cs typeface="Comic Sans MS"/>
              </a:rPr>
              <a:t>medular</a:t>
            </a:r>
            <a:endParaRPr lang="en-US" sz="1600" b="1" dirty="0">
              <a:latin typeface="Comic Sans MS"/>
              <a:ea typeface="ＭＳ Ｐゴシック" pitchFamily="34" charset="-128"/>
              <a:cs typeface="Comic Sans MS"/>
            </a:endParaRPr>
          </a:p>
        </p:txBody>
      </p:sp>
      <p:sp>
        <p:nvSpPr>
          <p:cNvPr id="54305" name="Text Box 62"/>
          <p:cNvSpPr txBox="1">
            <a:spLocks noChangeArrowheads="1"/>
          </p:cNvSpPr>
          <p:nvPr/>
        </p:nvSpPr>
        <p:spPr bwMode="auto">
          <a:xfrm>
            <a:off x="1065935" y="4659516"/>
            <a:ext cx="1437431" cy="492443"/>
          </a:xfrm>
          <a:prstGeom prst="rect">
            <a:avLst/>
          </a:prstGeom>
          <a:noFill/>
          <a:ln w="9525">
            <a:noFill/>
            <a:miter lim="800000"/>
            <a:headEnd/>
            <a:tailEnd/>
          </a:ln>
        </p:spPr>
        <p:txBody>
          <a:bodyPr wrap="square" lIns="0" tIns="0" rIns="0" bIns="0">
            <a:spAutoFit/>
          </a:bodyPr>
          <a:lstStyle/>
          <a:p>
            <a:pPr algn="ctr" eaLnBrk="0" hangingPunct="0"/>
            <a:r>
              <a:rPr lang="en-US" sz="1600" b="1" dirty="0" smtClean="0">
                <a:latin typeface="Comic Sans MS"/>
                <a:ea typeface="ＭＳ Ｐゴシック" pitchFamily="34" charset="-128"/>
                <a:cs typeface="Comic Sans MS"/>
              </a:rPr>
              <a:t>Mama</a:t>
            </a:r>
            <a:endParaRPr lang="en-US" sz="1600" b="1" baseline="30000" dirty="0">
              <a:latin typeface="Comic Sans MS"/>
              <a:ea typeface="ＭＳ Ｐゴシック" pitchFamily="34" charset="-128"/>
              <a:cs typeface="Comic Sans MS"/>
            </a:endParaRPr>
          </a:p>
          <a:p>
            <a:pPr algn="ctr" eaLnBrk="0" hangingPunct="0"/>
            <a:r>
              <a:rPr lang="en-US" sz="1600" b="1" dirty="0">
                <a:latin typeface="Comic Sans MS"/>
                <a:ea typeface="ＭＳ Ｐゴシック" pitchFamily="34" charset="-128"/>
                <a:cs typeface="Comic Sans MS"/>
              </a:rPr>
              <a:t>24 </a:t>
            </a:r>
            <a:r>
              <a:rPr lang="en-US" sz="1600" b="1" dirty="0" err="1" smtClean="0">
                <a:latin typeface="Comic Sans MS"/>
                <a:ea typeface="ＭＳ Ｐゴシック" pitchFamily="34" charset="-128"/>
                <a:cs typeface="Comic Sans MS"/>
              </a:rPr>
              <a:t>meses</a:t>
            </a:r>
            <a:endParaRPr lang="en-US" sz="1600" b="1" dirty="0">
              <a:latin typeface="Comic Sans MS"/>
              <a:ea typeface="ＭＳ Ｐゴシック" pitchFamily="34" charset="-128"/>
              <a:cs typeface="Comic Sans MS"/>
            </a:endParaRPr>
          </a:p>
        </p:txBody>
      </p:sp>
      <p:sp>
        <p:nvSpPr>
          <p:cNvPr id="54306" name="Text Box 66"/>
          <p:cNvSpPr txBox="1">
            <a:spLocks noChangeArrowheads="1"/>
          </p:cNvSpPr>
          <p:nvPr/>
        </p:nvSpPr>
        <p:spPr bwMode="auto">
          <a:xfrm>
            <a:off x="2894735" y="5338113"/>
            <a:ext cx="3624263" cy="307777"/>
          </a:xfrm>
          <a:prstGeom prst="rect">
            <a:avLst/>
          </a:prstGeom>
          <a:noFill/>
          <a:ln w="9525">
            <a:noFill/>
            <a:miter lim="800000"/>
            <a:headEnd/>
            <a:tailEnd/>
          </a:ln>
        </p:spPr>
        <p:txBody>
          <a:bodyPr wrap="square" lIns="0" tIns="0" rIns="0" bIns="0">
            <a:spAutoFit/>
          </a:bodyPr>
          <a:lstStyle/>
          <a:p>
            <a:pPr algn="ctr" eaLnBrk="0" hangingPunct="0"/>
            <a:r>
              <a:rPr lang="en-US" sz="2000" b="1" dirty="0" err="1" smtClean="0">
                <a:latin typeface="Comic Sans MS"/>
                <a:ea typeface="ＭＳ Ｐゴシック" pitchFamily="34" charset="-128"/>
                <a:cs typeface="Comic Sans MS"/>
              </a:rPr>
              <a:t>Tipo</a:t>
            </a:r>
            <a:r>
              <a:rPr lang="en-US" sz="2000" b="1" dirty="0" smtClean="0">
                <a:latin typeface="Comic Sans MS"/>
                <a:ea typeface="ＭＳ Ｐゴシック" pitchFamily="34" charset="-128"/>
                <a:cs typeface="Comic Sans MS"/>
              </a:rPr>
              <a:t> de </a:t>
            </a:r>
            <a:r>
              <a:rPr lang="en-US" sz="2000" b="1" dirty="0" err="1" smtClean="0">
                <a:latin typeface="Comic Sans MS"/>
                <a:ea typeface="ＭＳ Ｐゴシック" pitchFamily="34" charset="-128"/>
                <a:cs typeface="Comic Sans MS"/>
              </a:rPr>
              <a:t>Cáncer</a:t>
            </a:r>
            <a:endParaRPr lang="en-US" sz="2000" b="1" baseline="30000" dirty="0">
              <a:latin typeface="Comic Sans MS"/>
              <a:ea typeface="ＭＳ Ｐゴシック" pitchFamily="34" charset="-128"/>
              <a:cs typeface="Comic Sans MS"/>
            </a:endParaRPr>
          </a:p>
        </p:txBody>
      </p:sp>
      <p:sp>
        <p:nvSpPr>
          <p:cNvPr id="54307" name="Rectangle 67"/>
          <p:cNvSpPr>
            <a:spLocks noChangeArrowheads="1"/>
          </p:cNvSpPr>
          <p:nvPr/>
        </p:nvSpPr>
        <p:spPr bwMode="auto">
          <a:xfrm rot="16200000">
            <a:off x="-537204" y="2724146"/>
            <a:ext cx="2421689" cy="215444"/>
          </a:xfrm>
          <a:prstGeom prst="rect">
            <a:avLst/>
          </a:prstGeom>
          <a:noFill/>
          <a:ln w="9525">
            <a:noFill/>
            <a:miter lim="800000"/>
            <a:headEnd/>
            <a:tailEnd/>
          </a:ln>
        </p:spPr>
        <p:txBody>
          <a:bodyPr wrap="square" lIns="0" tIns="0" rIns="0" bIns="0">
            <a:spAutoFit/>
          </a:bodyPr>
          <a:lstStyle/>
          <a:p>
            <a:pPr eaLnBrk="0" hangingPunct="0"/>
            <a:r>
              <a:rPr lang="en-US" sz="1400" b="1" dirty="0" err="1" smtClean="0">
                <a:latin typeface="Comic Sans MS"/>
                <a:ea typeface="ＭＳ Ｐゴシック" pitchFamily="34" charset="-128"/>
                <a:cs typeface="Comic Sans MS"/>
              </a:rPr>
              <a:t>Pacientes</a:t>
            </a:r>
            <a:r>
              <a:rPr lang="en-US" sz="1400" b="1" dirty="0" smtClean="0">
                <a:latin typeface="Comic Sans MS"/>
                <a:ea typeface="ＭＳ Ｐゴシック" pitchFamily="34" charset="-128"/>
                <a:cs typeface="Comic Sans MS"/>
              </a:rPr>
              <a:t> (%)</a:t>
            </a:r>
            <a:endParaRPr lang="en-US" sz="1400" b="1" dirty="0">
              <a:latin typeface="Comic Sans MS"/>
              <a:ea typeface="ＭＳ Ｐゴシック" pitchFamily="34" charset="-128"/>
              <a:cs typeface="Comic Sans MS"/>
            </a:endParaRPr>
          </a:p>
        </p:txBody>
      </p:sp>
      <p:sp>
        <p:nvSpPr>
          <p:cNvPr id="54309" name="Line 789"/>
          <p:cNvSpPr>
            <a:spLocks noChangeShapeType="1"/>
          </p:cNvSpPr>
          <p:nvPr/>
        </p:nvSpPr>
        <p:spPr bwMode="auto">
          <a:xfrm>
            <a:off x="1258023" y="1971878"/>
            <a:ext cx="0" cy="2608263"/>
          </a:xfrm>
          <a:prstGeom prst="line">
            <a:avLst/>
          </a:prstGeom>
          <a:noFill/>
          <a:ln w="28575">
            <a:solidFill>
              <a:srgbClr val="330066"/>
            </a:solidFill>
            <a:round/>
            <a:headEnd/>
            <a:tailEnd/>
          </a:ln>
        </p:spPr>
        <p:txBody>
          <a:bodyPr/>
          <a:lstStyle/>
          <a:p>
            <a:endParaRPr lang="es-ES" sz="1600" b="1">
              <a:latin typeface="Comic Sans MS"/>
              <a:cs typeface="Comic Sans MS"/>
            </a:endParaRPr>
          </a:p>
        </p:txBody>
      </p:sp>
      <p:sp>
        <p:nvSpPr>
          <p:cNvPr id="54310" name="Line 790"/>
          <p:cNvSpPr>
            <a:spLocks noChangeShapeType="1"/>
          </p:cNvSpPr>
          <p:nvPr/>
        </p:nvSpPr>
        <p:spPr bwMode="auto">
          <a:xfrm>
            <a:off x="1188173" y="4575378"/>
            <a:ext cx="64144" cy="0"/>
          </a:xfrm>
          <a:prstGeom prst="line">
            <a:avLst/>
          </a:prstGeom>
          <a:noFill/>
          <a:ln w="28575">
            <a:solidFill>
              <a:srgbClr val="FFFFFF"/>
            </a:solidFill>
            <a:round/>
            <a:headEnd/>
            <a:tailEnd/>
          </a:ln>
        </p:spPr>
        <p:txBody>
          <a:bodyPr/>
          <a:lstStyle/>
          <a:p>
            <a:endParaRPr lang="es-ES" sz="1600" b="1">
              <a:latin typeface="Comic Sans MS"/>
              <a:cs typeface="Comic Sans MS"/>
            </a:endParaRPr>
          </a:p>
        </p:txBody>
      </p:sp>
      <p:sp>
        <p:nvSpPr>
          <p:cNvPr id="54311" name="Line 791"/>
          <p:cNvSpPr>
            <a:spLocks noChangeShapeType="1"/>
          </p:cNvSpPr>
          <p:nvPr/>
        </p:nvSpPr>
        <p:spPr bwMode="auto">
          <a:xfrm>
            <a:off x="1188173" y="4140403"/>
            <a:ext cx="64144" cy="0"/>
          </a:xfrm>
          <a:prstGeom prst="line">
            <a:avLst/>
          </a:prstGeom>
          <a:noFill/>
          <a:ln w="28575">
            <a:solidFill>
              <a:srgbClr val="FFFFFF"/>
            </a:solidFill>
            <a:round/>
            <a:headEnd/>
            <a:tailEnd/>
          </a:ln>
        </p:spPr>
        <p:txBody>
          <a:bodyPr/>
          <a:lstStyle/>
          <a:p>
            <a:endParaRPr lang="es-ES" sz="1600" b="1">
              <a:latin typeface="Comic Sans MS"/>
              <a:cs typeface="Comic Sans MS"/>
            </a:endParaRPr>
          </a:p>
        </p:txBody>
      </p:sp>
      <p:sp>
        <p:nvSpPr>
          <p:cNvPr id="54312" name="Line 792"/>
          <p:cNvSpPr>
            <a:spLocks noChangeShapeType="1"/>
          </p:cNvSpPr>
          <p:nvPr/>
        </p:nvSpPr>
        <p:spPr bwMode="auto">
          <a:xfrm>
            <a:off x="1188173" y="3711778"/>
            <a:ext cx="64144" cy="0"/>
          </a:xfrm>
          <a:prstGeom prst="line">
            <a:avLst/>
          </a:prstGeom>
          <a:noFill/>
          <a:ln w="28575">
            <a:solidFill>
              <a:srgbClr val="FFFFFF"/>
            </a:solidFill>
            <a:round/>
            <a:headEnd/>
            <a:tailEnd/>
          </a:ln>
        </p:spPr>
        <p:txBody>
          <a:bodyPr/>
          <a:lstStyle/>
          <a:p>
            <a:endParaRPr lang="es-ES" sz="1600" b="1">
              <a:latin typeface="Comic Sans MS"/>
              <a:cs typeface="Comic Sans MS"/>
            </a:endParaRPr>
          </a:p>
        </p:txBody>
      </p:sp>
      <p:sp>
        <p:nvSpPr>
          <p:cNvPr id="54313" name="Line 793"/>
          <p:cNvSpPr>
            <a:spLocks noChangeShapeType="1"/>
          </p:cNvSpPr>
          <p:nvPr/>
        </p:nvSpPr>
        <p:spPr bwMode="auto">
          <a:xfrm>
            <a:off x="1188173" y="3276803"/>
            <a:ext cx="64144" cy="0"/>
          </a:xfrm>
          <a:prstGeom prst="line">
            <a:avLst/>
          </a:prstGeom>
          <a:noFill/>
          <a:ln w="28575">
            <a:solidFill>
              <a:srgbClr val="FFFFFF"/>
            </a:solidFill>
            <a:round/>
            <a:headEnd/>
            <a:tailEnd/>
          </a:ln>
        </p:spPr>
        <p:txBody>
          <a:bodyPr/>
          <a:lstStyle/>
          <a:p>
            <a:endParaRPr lang="es-ES" sz="1600" b="1">
              <a:latin typeface="Comic Sans MS"/>
              <a:cs typeface="Comic Sans MS"/>
            </a:endParaRPr>
          </a:p>
        </p:txBody>
      </p:sp>
      <p:sp>
        <p:nvSpPr>
          <p:cNvPr id="54314" name="Line 794"/>
          <p:cNvSpPr>
            <a:spLocks noChangeShapeType="1"/>
          </p:cNvSpPr>
          <p:nvPr/>
        </p:nvSpPr>
        <p:spPr bwMode="auto">
          <a:xfrm>
            <a:off x="1188173" y="2848178"/>
            <a:ext cx="64144" cy="0"/>
          </a:xfrm>
          <a:prstGeom prst="line">
            <a:avLst/>
          </a:prstGeom>
          <a:noFill/>
          <a:ln w="28575">
            <a:solidFill>
              <a:srgbClr val="FFFFFF"/>
            </a:solidFill>
            <a:round/>
            <a:headEnd/>
            <a:tailEnd/>
          </a:ln>
        </p:spPr>
        <p:txBody>
          <a:bodyPr/>
          <a:lstStyle/>
          <a:p>
            <a:endParaRPr lang="es-ES" sz="1600" b="1">
              <a:latin typeface="Comic Sans MS"/>
              <a:cs typeface="Comic Sans MS"/>
            </a:endParaRPr>
          </a:p>
        </p:txBody>
      </p:sp>
      <p:sp>
        <p:nvSpPr>
          <p:cNvPr id="54315" name="Line 795"/>
          <p:cNvSpPr>
            <a:spLocks noChangeShapeType="1"/>
          </p:cNvSpPr>
          <p:nvPr/>
        </p:nvSpPr>
        <p:spPr bwMode="auto">
          <a:xfrm>
            <a:off x="1188173" y="2411616"/>
            <a:ext cx="64144" cy="0"/>
          </a:xfrm>
          <a:prstGeom prst="line">
            <a:avLst/>
          </a:prstGeom>
          <a:noFill/>
          <a:ln w="28575">
            <a:solidFill>
              <a:srgbClr val="FFFFFF"/>
            </a:solidFill>
            <a:round/>
            <a:headEnd/>
            <a:tailEnd/>
          </a:ln>
        </p:spPr>
        <p:txBody>
          <a:bodyPr/>
          <a:lstStyle/>
          <a:p>
            <a:endParaRPr lang="es-ES" sz="1600" b="1">
              <a:latin typeface="Comic Sans MS"/>
              <a:cs typeface="Comic Sans MS"/>
            </a:endParaRPr>
          </a:p>
        </p:txBody>
      </p:sp>
      <p:sp>
        <p:nvSpPr>
          <p:cNvPr id="54316" name="Line 796"/>
          <p:cNvSpPr>
            <a:spLocks noChangeShapeType="1"/>
          </p:cNvSpPr>
          <p:nvPr/>
        </p:nvSpPr>
        <p:spPr bwMode="auto">
          <a:xfrm>
            <a:off x="1188173" y="1984578"/>
            <a:ext cx="64144" cy="0"/>
          </a:xfrm>
          <a:prstGeom prst="line">
            <a:avLst/>
          </a:prstGeom>
          <a:noFill/>
          <a:ln w="28575">
            <a:solidFill>
              <a:srgbClr val="FFFFFF"/>
            </a:solidFill>
            <a:round/>
            <a:headEnd/>
            <a:tailEnd/>
          </a:ln>
        </p:spPr>
        <p:txBody>
          <a:bodyPr/>
          <a:lstStyle/>
          <a:p>
            <a:endParaRPr lang="es-ES" sz="1600" b="1">
              <a:latin typeface="Comic Sans MS"/>
              <a:cs typeface="Comic Sans MS"/>
            </a:endParaRPr>
          </a:p>
        </p:txBody>
      </p:sp>
      <p:sp>
        <p:nvSpPr>
          <p:cNvPr id="54317" name="Line 797"/>
          <p:cNvSpPr>
            <a:spLocks noChangeShapeType="1"/>
          </p:cNvSpPr>
          <p:nvPr/>
        </p:nvSpPr>
        <p:spPr bwMode="auto">
          <a:xfrm>
            <a:off x="1226273" y="4575378"/>
            <a:ext cx="7084678" cy="0"/>
          </a:xfrm>
          <a:prstGeom prst="line">
            <a:avLst/>
          </a:prstGeom>
          <a:noFill/>
          <a:ln w="28575">
            <a:solidFill>
              <a:srgbClr val="330066"/>
            </a:solidFill>
            <a:round/>
            <a:headEnd/>
            <a:tailEnd/>
          </a:ln>
        </p:spPr>
        <p:txBody>
          <a:bodyPr/>
          <a:lstStyle/>
          <a:p>
            <a:endParaRPr lang="es-ES" sz="2000" b="1">
              <a:latin typeface="Comic Sans MS"/>
              <a:cs typeface="Comic Sans MS"/>
            </a:endParaRPr>
          </a:p>
        </p:txBody>
      </p:sp>
      <p:sp>
        <p:nvSpPr>
          <p:cNvPr id="54318" name="Line 798"/>
          <p:cNvSpPr>
            <a:spLocks noChangeShapeType="1"/>
          </p:cNvSpPr>
          <p:nvPr/>
        </p:nvSpPr>
        <p:spPr bwMode="auto">
          <a:xfrm flipV="1">
            <a:off x="1258023" y="4583316"/>
            <a:ext cx="0" cy="63500"/>
          </a:xfrm>
          <a:prstGeom prst="line">
            <a:avLst/>
          </a:prstGeom>
          <a:noFill/>
          <a:ln w="28575">
            <a:solidFill>
              <a:srgbClr val="FFFFFF"/>
            </a:solidFill>
            <a:round/>
            <a:headEnd/>
            <a:tailEnd/>
          </a:ln>
        </p:spPr>
        <p:txBody>
          <a:bodyPr/>
          <a:lstStyle/>
          <a:p>
            <a:endParaRPr lang="es-ES" sz="1600" b="1">
              <a:latin typeface="Comic Sans MS"/>
              <a:cs typeface="Comic Sans MS"/>
            </a:endParaRPr>
          </a:p>
        </p:txBody>
      </p:sp>
      <p:sp>
        <p:nvSpPr>
          <p:cNvPr id="54319" name="Line 799"/>
          <p:cNvSpPr>
            <a:spLocks noChangeShapeType="1"/>
          </p:cNvSpPr>
          <p:nvPr/>
        </p:nvSpPr>
        <p:spPr bwMode="auto">
          <a:xfrm flipV="1">
            <a:off x="3005860" y="4583316"/>
            <a:ext cx="0" cy="63500"/>
          </a:xfrm>
          <a:prstGeom prst="line">
            <a:avLst/>
          </a:prstGeom>
          <a:noFill/>
          <a:ln w="28575">
            <a:solidFill>
              <a:srgbClr val="FFFFFF"/>
            </a:solidFill>
            <a:round/>
            <a:headEnd/>
            <a:tailEnd/>
          </a:ln>
          <a:scene3d>
            <a:camera prst="orthographicFront"/>
            <a:lightRig rig="threePt" dir="t"/>
          </a:scene3d>
          <a:sp3d>
            <a:bevelT/>
          </a:sp3d>
        </p:spPr>
        <p:txBody>
          <a:bodyPr/>
          <a:lstStyle/>
          <a:p>
            <a:endParaRPr lang="es-ES" sz="2000" b="1">
              <a:latin typeface="Comic Sans MS"/>
              <a:cs typeface="Comic Sans MS"/>
            </a:endParaRPr>
          </a:p>
        </p:txBody>
      </p:sp>
      <p:sp>
        <p:nvSpPr>
          <p:cNvPr id="54320" name="Rectangle 803"/>
          <p:cNvSpPr>
            <a:spLocks noChangeArrowheads="1"/>
          </p:cNvSpPr>
          <p:nvPr/>
        </p:nvSpPr>
        <p:spPr bwMode="auto">
          <a:xfrm>
            <a:off x="1494560" y="2029028"/>
            <a:ext cx="259080" cy="246221"/>
          </a:xfrm>
          <a:prstGeom prst="rect">
            <a:avLst/>
          </a:prstGeom>
          <a:noFill/>
          <a:ln w="9525">
            <a:noFill/>
            <a:miter lim="800000"/>
            <a:headEnd/>
            <a:tailEnd/>
          </a:ln>
          <a:scene3d>
            <a:camera prst="orthographicFront"/>
            <a:lightRig rig="threePt" dir="t"/>
          </a:scene3d>
          <a:sp3d>
            <a:bevelT/>
          </a:sp3d>
        </p:spPr>
        <p:txBody>
          <a:bodyPr wrap="square" lIns="0" tIns="0" rIns="0" bIns="0">
            <a:spAutoFit/>
          </a:bodyPr>
          <a:lstStyle/>
          <a:p>
            <a:pPr marL="342900" indent="-342900">
              <a:buFont typeface="Wingdings" pitchFamily="2" charset="2"/>
              <a:buNone/>
            </a:pPr>
            <a:r>
              <a:rPr lang="en-US" sz="1600" b="1" dirty="0">
                <a:latin typeface="Comic Sans MS"/>
                <a:cs typeface="Comic Sans MS"/>
              </a:rPr>
              <a:t>52</a:t>
            </a:r>
          </a:p>
        </p:txBody>
      </p:sp>
      <p:sp>
        <p:nvSpPr>
          <p:cNvPr id="54321" name="Rectangle 808"/>
          <p:cNvSpPr>
            <a:spLocks noChangeArrowheads="1"/>
          </p:cNvSpPr>
          <p:nvPr/>
        </p:nvSpPr>
        <p:spPr bwMode="auto">
          <a:xfrm>
            <a:off x="2008910" y="3781628"/>
            <a:ext cx="246192" cy="246221"/>
          </a:xfrm>
          <a:prstGeom prst="rect">
            <a:avLst/>
          </a:prstGeom>
          <a:noFill/>
          <a:ln w="9525">
            <a:noFill/>
            <a:miter lim="800000"/>
            <a:headEnd/>
            <a:tailEnd/>
          </a:ln>
          <a:scene3d>
            <a:camera prst="orthographicFront"/>
            <a:lightRig rig="threePt" dir="t"/>
          </a:scene3d>
          <a:sp3d>
            <a:bevelT/>
          </a:sp3d>
        </p:spPr>
        <p:txBody>
          <a:bodyPr wrap="square" lIns="0" tIns="0" rIns="0" bIns="0">
            <a:spAutoFit/>
          </a:bodyPr>
          <a:lstStyle/>
          <a:p>
            <a:pPr marL="342900" indent="-342900">
              <a:buFont typeface="Wingdings" pitchFamily="2" charset="2"/>
              <a:buNone/>
            </a:pPr>
            <a:r>
              <a:rPr lang="en-US" sz="1600" b="1" dirty="0">
                <a:latin typeface="Comic Sans MS"/>
                <a:cs typeface="Comic Sans MS"/>
              </a:rPr>
              <a:t>11</a:t>
            </a:r>
          </a:p>
        </p:txBody>
      </p:sp>
      <p:sp>
        <p:nvSpPr>
          <p:cNvPr id="54322" name="Rectangle 812"/>
          <p:cNvSpPr>
            <a:spLocks noChangeArrowheads="1"/>
          </p:cNvSpPr>
          <p:nvPr/>
        </p:nvSpPr>
        <p:spPr bwMode="auto">
          <a:xfrm>
            <a:off x="2353398" y="4086428"/>
            <a:ext cx="129540" cy="246221"/>
          </a:xfrm>
          <a:prstGeom prst="rect">
            <a:avLst/>
          </a:prstGeom>
          <a:noFill/>
          <a:ln w="9525">
            <a:noFill/>
            <a:miter lim="800000"/>
            <a:headEnd/>
            <a:tailEnd/>
          </a:ln>
          <a:scene3d>
            <a:camera prst="orthographicFront"/>
            <a:lightRig rig="threePt" dir="t"/>
          </a:scene3d>
          <a:sp3d>
            <a:bevelT/>
          </a:sp3d>
        </p:spPr>
        <p:txBody>
          <a:bodyPr wrap="square" lIns="0" tIns="0" rIns="0" bIns="0">
            <a:spAutoFit/>
          </a:bodyPr>
          <a:lstStyle/>
          <a:p>
            <a:pPr marL="342900" indent="-342900">
              <a:buFont typeface="Wingdings" pitchFamily="2" charset="2"/>
              <a:buNone/>
            </a:pPr>
            <a:r>
              <a:rPr lang="en-US" sz="1600" b="1" dirty="0">
                <a:latin typeface="Comic Sans MS"/>
                <a:cs typeface="Comic Sans MS"/>
              </a:rPr>
              <a:t>3</a:t>
            </a:r>
          </a:p>
        </p:txBody>
      </p:sp>
      <p:sp>
        <p:nvSpPr>
          <p:cNvPr id="54323" name="Rectangle 816"/>
          <p:cNvSpPr>
            <a:spLocks noChangeArrowheads="1"/>
          </p:cNvSpPr>
          <p:nvPr/>
        </p:nvSpPr>
        <p:spPr bwMode="auto">
          <a:xfrm>
            <a:off x="1797455" y="2410028"/>
            <a:ext cx="259080" cy="246221"/>
          </a:xfrm>
          <a:prstGeom prst="rect">
            <a:avLst/>
          </a:prstGeom>
          <a:noFill/>
          <a:ln w="9525">
            <a:noFill/>
            <a:miter lim="800000"/>
            <a:headEnd/>
            <a:tailEnd/>
          </a:ln>
          <a:scene3d>
            <a:camera prst="orthographicFront"/>
            <a:lightRig rig="threePt" dir="t"/>
          </a:scene3d>
          <a:sp3d>
            <a:bevelT/>
          </a:sp3d>
        </p:spPr>
        <p:txBody>
          <a:bodyPr wrap="square" lIns="0" tIns="0" rIns="0" bIns="0">
            <a:spAutoFit/>
          </a:bodyPr>
          <a:lstStyle/>
          <a:p>
            <a:pPr marL="342900" indent="-342900">
              <a:buFont typeface="Wingdings" pitchFamily="2" charset="2"/>
              <a:buNone/>
            </a:pPr>
            <a:r>
              <a:rPr lang="en-US" sz="1600" b="1" dirty="0">
                <a:latin typeface="Comic Sans MS"/>
                <a:cs typeface="Comic Sans MS"/>
              </a:rPr>
              <a:t>43</a:t>
            </a:r>
          </a:p>
        </p:txBody>
      </p:sp>
      <p:sp>
        <p:nvSpPr>
          <p:cNvPr id="54324" name="Rectangle 819"/>
          <p:cNvSpPr>
            <a:spLocks noChangeArrowheads="1"/>
          </p:cNvSpPr>
          <p:nvPr/>
        </p:nvSpPr>
        <p:spPr bwMode="auto">
          <a:xfrm>
            <a:off x="1046885" y="4478541"/>
            <a:ext cx="129540" cy="215444"/>
          </a:xfrm>
          <a:prstGeom prst="rect">
            <a:avLst/>
          </a:prstGeom>
          <a:noFill/>
          <a:ln w="9525">
            <a:noFill/>
            <a:miter lim="800000"/>
            <a:headEnd/>
            <a:tailEnd/>
          </a:ln>
        </p:spPr>
        <p:txBody>
          <a:bodyPr wrap="square" lIns="0" tIns="0" rIns="0" bIns="0">
            <a:spAutoFit/>
          </a:bodyPr>
          <a:lstStyle/>
          <a:p>
            <a:pPr marL="342900" indent="-342900">
              <a:buFont typeface="Wingdings" pitchFamily="2" charset="2"/>
              <a:buNone/>
            </a:pPr>
            <a:r>
              <a:rPr lang="en-US" sz="1400" b="1">
                <a:latin typeface="Comic Sans MS"/>
                <a:cs typeface="Comic Sans MS"/>
              </a:rPr>
              <a:t>0</a:t>
            </a:r>
          </a:p>
        </p:txBody>
      </p:sp>
      <p:sp>
        <p:nvSpPr>
          <p:cNvPr id="54325" name="Rectangle 820"/>
          <p:cNvSpPr>
            <a:spLocks noChangeArrowheads="1"/>
          </p:cNvSpPr>
          <p:nvPr/>
        </p:nvSpPr>
        <p:spPr bwMode="auto">
          <a:xfrm>
            <a:off x="948460" y="4043566"/>
            <a:ext cx="259080" cy="215444"/>
          </a:xfrm>
          <a:prstGeom prst="rect">
            <a:avLst/>
          </a:prstGeom>
          <a:noFill/>
          <a:ln w="9525">
            <a:noFill/>
            <a:miter lim="800000"/>
            <a:headEnd/>
            <a:tailEnd/>
          </a:ln>
        </p:spPr>
        <p:txBody>
          <a:bodyPr wrap="square" lIns="0" tIns="0" rIns="0" bIns="0">
            <a:spAutoFit/>
          </a:bodyPr>
          <a:lstStyle/>
          <a:p>
            <a:pPr marL="342900" indent="-342900">
              <a:buFont typeface="Wingdings" pitchFamily="2" charset="2"/>
              <a:buNone/>
            </a:pPr>
            <a:r>
              <a:rPr lang="en-US" sz="1400" b="1">
                <a:latin typeface="Comic Sans MS"/>
                <a:cs typeface="Comic Sans MS"/>
              </a:rPr>
              <a:t>10</a:t>
            </a:r>
          </a:p>
        </p:txBody>
      </p:sp>
      <p:sp>
        <p:nvSpPr>
          <p:cNvPr id="54326" name="Rectangle 821"/>
          <p:cNvSpPr>
            <a:spLocks noChangeArrowheads="1"/>
          </p:cNvSpPr>
          <p:nvPr/>
        </p:nvSpPr>
        <p:spPr bwMode="auto">
          <a:xfrm>
            <a:off x="948460" y="3614941"/>
            <a:ext cx="259080" cy="215444"/>
          </a:xfrm>
          <a:prstGeom prst="rect">
            <a:avLst/>
          </a:prstGeom>
          <a:noFill/>
          <a:ln w="9525">
            <a:noFill/>
            <a:miter lim="800000"/>
            <a:headEnd/>
            <a:tailEnd/>
          </a:ln>
        </p:spPr>
        <p:txBody>
          <a:bodyPr wrap="square" lIns="0" tIns="0" rIns="0" bIns="0">
            <a:spAutoFit/>
          </a:bodyPr>
          <a:lstStyle/>
          <a:p>
            <a:pPr marL="342900" indent="-342900">
              <a:buFont typeface="Wingdings" pitchFamily="2" charset="2"/>
              <a:buNone/>
            </a:pPr>
            <a:r>
              <a:rPr lang="en-US" sz="1400" b="1">
                <a:latin typeface="Comic Sans MS"/>
                <a:cs typeface="Comic Sans MS"/>
              </a:rPr>
              <a:t>20</a:t>
            </a:r>
          </a:p>
        </p:txBody>
      </p:sp>
      <p:sp>
        <p:nvSpPr>
          <p:cNvPr id="54327" name="Rectangle 822"/>
          <p:cNvSpPr>
            <a:spLocks noChangeArrowheads="1"/>
          </p:cNvSpPr>
          <p:nvPr/>
        </p:nvSpPr>
        <p:spPr bwMode="auto">
          <a:xfrm>
            <a:off x="948460" y="3179966"/>
            <a:ext cx="259080" cy="215444"/>
          </a:xfrm>
          <a:prstGeom prst="rect">
            <a:avLst/>
          </a:prstGeom>
          <a:noFill/>
          <a:ln w="9525">
            <a:noFill/>
            <a:miter lim="800000"/>
            <a:headEnd/>
            <a:tailEnd/>
          </a:ln>
        </p:spPr>
        <p:txBody>
          <a:bodyPr wrap="square" lIns="0" tIns="0" rIns="0" bIns="0">
            <a:spAutoFit/>
          </a:bodyPr>
          <a:lstStyle/>
          <a:p>
            <a:pPr marL="342900" indent="-342900">
              <a:buFont typeface="Wingdings" pitchFamily="2" charset="2"/>
              <a:buNone/>
            </a:pPr>
            <a:r>
              <a:rPr lang="en-US" sz="1400" b="1">
                <a:latin typeface="Comic Sans MS"/>
                <a:cs typeface="Comic Sans MS"/>
              </a:rPr>
              <a:t>30</a:t>
            </a:r>
          </a:p>
        </p:txBody>
      </p:sp>
      <p:sp>
        <p:nvSpPr>
          <p:cNvPr id="54328" name="Rectangle 823"/>
          <p:cNvSpPr>
            <a:spLocks noChangeArrowheads="1"/>
          </p:cNvSpPr>
          <p:nvPr/>
        </p:nvSpPr>
        <p:spPr bwMode="auto">
          <a:xfrm>
            <a:off x="948460" y="2751341"/>
            <a:ext cx="259080" cy="215444"/>
          </a:xfrm>
          <a:prstGeom prst="rect">
            <a:avLst/>
          </a:prstGeom>
          <a:noFill/>
          <a:ln w="9525">
            <a:noFill/>
            <a:miter lim="800000"/>
            <a:headEnd/>
            <a:tailEnd/>
          </a:ln>
        </p:spPr>
        <p:txBody>
          <a:bodyPr wrap="square" lIns="0" tIns="0" rIns="0" bIns="0">
            <a:spAutoFit/>
          </a:bodyPr>
          <a:lstStyle/>
          <a:p>
            <a:pPr marL="342900" indent="-342900">
              <a:buFont typeface="Wingdings" pitchFamily="2" charset="2"/>
              <a:buNone/>
            </a:pPr>
            <a:r>
              <a:rPr lang="en-US" sz="1400" b="1">
                <a:latin typeface="Comic Sans MS"/>
                <a:cs typeface="Comic Sans MS"/>
              </a:rPr>
              <a:t>40</a:t>
            </a:r>
          </a:p>
        </p:txBody>
      </p:sp>
      <p:sp>
        <p:nvSpPr>
          <p:cNvPr id="54329" name="Rectangle 824"/>
          <p:cNvSpPr>
            <a:spLocks noChangeArrowheads="1"/>
          </p:cNvSpPr>
          <p:nvPr/>
        </p:nvSpPr>
        <p:spPr bwMode="auto">
          <a:xfrm>
            <a:off x="948460" y="2316366"/>
            <a:ext cx="259080" cy="215444"/>
          </a:xfrm>
          <a:prstGeom prst="rect">
            <a:avLst/>
          </a:prstGeom>
          <a:noFill/>
          <a:ln w="9525">
            <a:noFill/>
            <a:miter lim="800000"/>
            <a:headEnd/>
            <a:tailEnd/>
          </a:ln>
        </p:spPr>
        <p:txBody>
          <a:bodyPr wrap="square" lIns="0" tIns="0" rIns="0" bIns="0">
            <a:spAutoFit/>
          </a:bodyPr>
          <a:lstStyle/>
          <a:p>
            <a:pPr marL="342900" indent="-342900">
              <a:buFont typeface="Wingdings" pitchFamily="2" charset="2"/>
              <a:buNone/>
            </a:pPr>
            <a:r>
              <a:rPr lang="en-US" sz="1400" b="1">
                <a:latin typeface="Comic Sans MS"/>
                <a:cs typeface="Comic Sans MS"/>
              </a:rPr>
              <a:t>50</a:t>
            </a:r>
          </a:p>
        </p:txBody>
      </p:sp>
      <p:sp>
        <p:nvSpPr>
          <p:cNvPr id="54330" name="Rectangle 825"/>
          <p:cNvSpPr>
            <a:spLocks noChangeArrowheads="1"/>
          </p:cNvSpPr>
          <p:nvPr/>
        </p:nvSpPr>
        <p:spPr bwMode="auto">
          <a:xfrm>
            <a:off x="948460" y="1887741"/>
            <a:ext cx="259080" cy="215444"/>
          </a:xfrm>
          <a:prstGeom prst="rect">
            <a:avLst/>
          </a:prstGeom>
          <a:noFill/>
          <a:ln w="9525">
            <a:noFill/>
            <a:miter lim="800000"/>
            <a:headEnd/>
            <a:tailEnd/>
          </a:ln>
        </p:spPr>
        <p:txBody>
          <a:bodyPr wrap="square" lIns="0" tIns="0" rIns="0" bIns="0">
            <a:spAutoFit/>
          </a:bodyPr>
          <a:lstStyle/>
          <a:p>
            <a:pPr marL="342900" indent="-342900">
              <a:buFont typeface="Wingdings" pitchFamily="2" charset="2"/>
              <a:buNone/>
            </a:pPr>
            <a:r>
              <a:rPr lang="en-US" sz="1400" b="1" dirty="0">
                <a:latin typeface="Comic Sans MS"/>
                <a:cs typeface="Comic Sans MS"/>
              </a:rPr>
              <a:t>60</a:t>
            </a:r>
          </a:p>
        </p:txBody>
      </p:sp>
      <p:sp>
        <p:nvSpPr>
          <p:cNvPr id="54331" name="Line 829"/>
          <p:cNvSpPr>
            <a:spLocks noChangeShapeType="1"/>
          </p:cNvSpPr>
          <p:nvPr/>
        </p:nvSpPr>
        <p:spPr bwMode="auto">
          <a:xfrm flipV="1">
            <a:off x="4747348" y="4583316"/>
            <a:ext cx="0" cy="63500"/>
          </a:xfrm>
          <a:prstGeom prst="line">
            <a:avLst/>
          </a:prstGeom>
          <a:noFill/>
          <a:ln w="28575">
            <a:solidFill>
              <a:srgbClr val="FFFFFF"/>
            </a:solidFill>
            <a:round/>
            <a:headEnd/>
            <a:tailEnd/>
          </a:ln>
          <a:scene3d>
            <a:camera prst="orthographicFront"/>
            <a:lightRig rig="threePt" dir="t"/>
          </a:scene3d>
          <a:sp3d>
            <a:bevelT/>
          </a:sp3d>
        </p:spPr>
        <p:txBody>
          <a:bodyPr/>
          <a:lstStyle/>
          <a:p>
            <a:endParaRPr lang="es-ES" sz="2000" b="1">
              <a:latin typeface="Comic Sans MS"/>
              <a:cs typeface="Comic Sans MS"/>
            </a:endParaRPr>
          </a:p>
        </p:txBody>
      </p:sp>
      <p:sp>
        <p:nvSpPr>
          <p:cNvPr id="54332" name="Line 831"/>
          <p:cNvSpPr>
            <a:spLocks noChangeShapeType="1"/>
          </p:cNvSpPr>
          <p:nvPr/>
        </p:nvSpPr>
        <p:spPr bwMode="auto">
          <a:xfrm flipV="1">
            <a:off x="6492010" y="4583316"/>
            <a:ext cx="0" cy="63500"/>
          </a:xfrm>
          <a:prstGeom prst="line">
            <a:avLst/>
          </a:prstGeom>
          <a:noFill/>
          <a:ln w="28575">
            <a:solidFill>
              <a:srgbClr val="FFFFFF"/>
            </a:solidFill>
            <a:round/>
            <a:headEnd/>
            <a:tailEnd/>
          </a:ln>
          <a:scene3d>
            <a:camera prst="orthographicFront"/>
            <a:lightRig rig="threePt" dir="t"/>
          </a:scene3d>
          <a:sp3d>
            <a:bevelT/>
          </a:sp3d>
        </p:spPr>
        <p:txBody>
          <a:bodyPr/>
          <a:lstStyle/>
          <a:p>
            <a:endParaRPr lang="es-ES" sz="2000" b="1">
              <a:latin typeface="Comic Sans MS"/>
              <a:cs typeface="Comic Sans MS"/>
            </a:endParaRPr>
          </a:p>
        </p:txBody>
      </p:sp>
      <p:sp>
        <p:nvSpPr>
          <p:cNvPr id="54333" name="Text Box 836"/>
          <p:cNvSpPr txBox="1">
            <a:spLocks noChangeArrowheads="1"/>
          </p:cNvSpPr>
          <p:nvPr/>
        </p:nvSpPr>
        <p:spPr bwMode="auto">
          <a:xfrm>
            <a:off x="6488835" y="4659516"/>
            <a:ext cx="2120900" cy="492443"/>
          </a:xfrm>
          <a:prstGeom prst="rect">
            <a:avLst/>
          </a:prstGeom>
          <a:noFill/>
          <a:ln w="9525">
            <a:noFill/>
            <a:miter lim="800000"/>
            <a:headEnd/>
            <a:tailEnd/>
          </a:ln>
        </p:spPr>
        <p:txBody>
          <a:bodyPr wrap="square" lIns="0" tIns="0" rIns="0" bIns="0">
            <a:spAutoFit/>
          </a:bodyPr>
          <a:lstStyle/>
          <a:p>
            <a:pPr algn="ctr" eaLnBrk="0" hangingPunct="0"/>
            <a:r>
              <a:rPr lang="en-US" sz="1600" b="1" dirty="0" err="1" smtClean="0">
                <a:latin typeface="Comic Sans MS"/>
                <a:ea typeface="ＭＳ Ｐゴシック" pitchFamily="34" charset="-128"/>
                <a:cs typeface="Comic Sans MS"/>
              </a:rPr>
              <a:t>Pulmón</a:t>
            </a:r>
            <a:r>
              <a:rPr lang="en-US" sz="1600" b="1" dirty="0" smtClean="0">
                <a:latin typeface="Comic Sans MS"/>
                <a:ea typeface="ＭＳ Ｐゴシック" pitchFamily="34" charset="-128"/>
                <a:cs typeface="Comic Sans MS"/>
              </a:rPr>
              <a:t> y </a:t>
            </a:r>
            <a:r>
              <a:rPr lang="en-US" sz="1600" b="1" dirty="0" err="1" smtClean="0">
                <a:latin typeface="Comic Sans MS"/>
                <a:ea typeface="ＭＳ Ｐゴシック" pitchFamily="34" charset="-128"/>
                <a:cs typeface="Comic Sans MS"/>
              </a:rPr>
              <a:t>otros</a:t>
            </a:r>
            <a:r>
              <a:rPr lang="en-US" sz="1600" b="1" baseline="30000" dirty="0" smtClean="0">
                <a:latin typeface="Comic Sans MS"/>
                <a:ea typeface="ＭＳ Ｐゴシック" pitchFamily="34" charset="-128"/>
                <a:cs typeface="Comic Sans MS"/>
              </a:rPr>
              <a:t> </a:t>
            </a:r>
            <a:r>
              <a:rPr lang="en-US" sz="1600" b="1" baseline="30000" dirty="0">
                <a:latin typeface="Comic Sans MS"/>
                <a:ea typeface="ＭＳ Ｐゴシック" pitchFamily="34" charset="-128"/>
                <a:cs typeface="Comic Sans MS"/>
              </a:rPr>
              <a:t/>
            </a:r>
            <a:br>
              <a:rPr lang="en-US" sz="1600" b="1" baseline="30000" dirty="0">
                <a:latin typeface="Comic Sans MS"/>
                <a:ea typeface="ＭＳ Ｐゴシック" pitchFamily="34" charset="-128"/>
                <a:cs typeface="Comic Sans MS"/>
              </a:rPr>
            </a:br>
            <a:r>
              <a:rPr lang="en-US" sz="1600" b="1" dirty="0">
                <a:latin typeface="Comic Sans MS"/>
                <a:ea typeface="ＭＳ Ｐゴシック" pitchFamily="34" charset="-128"/>
                <a:cs typeface="Comic Sans MS"/>
              </a:rPr>
              <a:t>21 </a:t>
            </a:r>
            <a:r>
              <a:rPr lang="en-US" sz="1600" b="1" dirty="0" err="1" smtClean="0">
                <a:latin typeface="Comic Sans MS"/>
                <a:ea typeface="ＭＳ Ｐゴシック" pitchFamily="34" charset="-128"/>
                <a:cs typeface="Comic Sans MS"/>
              </a:rPr>
              <a:t>meses</a:t>
            </a:r>
            <a:endParaRPr lang="en-US" sz="1600" b="1" baseline="30000" dirty="0">
              <a:latin typeface="Comic Sans MS"/>
              <a:ea typeface="ＭＳ Ｐゴシック" pitchFamily="34" charset="-128"/>
              <a:cs typeface="Comic Sans MS"/>
            </a:endParaRPr>
          </a:p>
        </p:txBody>
      </p:sp>
      <p:sp>
        <p:nvSpPr>
          <p:cNvPr id="54334" name="Rectangle 837"/>
          <p:cNvSpPr>
            <a:spLocks noChangeArrowheads="1"/>
          </p:cNvSpPr>
          <p:nvPr/>
        </p:nvSpPr>
        <p:spPr bwMode="auto">
          <a:xfrm>
            <a:off x="6757123" y="3329191"/>
            <a:ext cx="259080" cy="246221"/>
          </a:xfrm>
          <a:prstGeom prst="rect">
            <a:avLst/>
          </a:prstGeom>
          <a:noFill/>
          <a:ln w="9525">
            <a:noFill/>
            <a:miter lim="800000"/>
            <a:headEnd/>
            <a:tailEnd/>
          </a:ln>
          <a:scene3d>
            <a:camera prst="orthographicFront"/>
            <a:lightRig rig="threePt" dir="t"/>
          </a:scene3d>
          <a:sp3d>
            <a:bevelT/>
          </a:sp3d>
        </p:spPr>
        <p:txBody>
          <a:bodyPr wrap="square" lIns="0" tIns="0" rIns="0" bIns="0">
            <a:spAutoFit/>
          </a:bodyPr>
          <a:lstStyle/>
          <a:p>
            <a:pPr marL="342900" indent="-342900">
              <a:buFont typeface="Wingdings" pitchFamily="2" charset="2"/>
              <a:buNone/>
            </a:pPr>
            <a:r>
              <a:rPr lang="en-US" sz="1600" b="1">
                <a:latin typeface="Comic Sans MS"/>
                <a:cs typeface="Comic Sans MS"/>
              </a:rPr>
              <a:t>22</a:t>
            </a:r>
          </a:p>
        </p:txBody>
      </p:sp>
      <p:sp>
        <p:nvSpPr>
          <p:cNvPr id="54335" name="Rectangle 838"/>
          <p:cNvSpPr>
            <a:spLocks noChangeArrowheads="1"/>
          </p:cNvSpPr>
          <p:nvPr/>
        </p:nvSpPr>
        <p:spPr bwMode="auto">
          <a:xfrm>
            <a:off x="7085735" y="2791028"/>
            <a:ext cx="259080" cy="246221"/>
          </a:xfrm>
          <a:prstGeom prst="rect">
            <a:avLst/>
          </a:prstGeom>
          <a:noFill/>
          <a:ln w="9525">
            <a:noFill/>
            <a:miter lim="800000"/>
            <a:headEnd/>
            <a:tailEnd/>
          </a:ln>
          <a:scene3d>
            <a:camera prst="orthographicFront"/>
            <a:lightRig rig="threePt" dir="t"/>
          </a:scene3d>
          <a:sp3d>
            <a:bevelT/>
          </a:sp3d>
        </p:spPr>
        <p:txBody>
          <a:bodyPr wrap="square" lIns="0" tIns="0" rIns="0" bIns="0">
            <a:spAutoFit/>
          </a:bodyPr>
          <a:lstStyle/>
          <a:p>
            <a:pPr marL="342900" indent="-342900">
              <a:buFont typeface="Wingdings" pitchFamily="2" charset="2"/>
              <a:buNone/>
            </a:pPr>
            <a:r>
              <a:rPr lang="en-US" sz="1600" b="1" dirty="0">
                <a:latin typeface="Comic Sans MS"/>
                <a:cs typeface="Comic Sans MS"/>
              </a:rPr>
              <a:t>34</a:t>
            </a:r>
          </a:p>
        </p:txBody>
      </p:sp>
      <p:sp>
        <p:nvSpPr>
          <p:cNvPr id="54336" name="Rectangle 839"/>
          <p:cNvSpPr>
            <a:spLocks noChangeArrowheads="1"/>
          </p:cNvSpPr>
          <p:nvPr/>
        </p:nvSpPr>
        <p:spPr bwMode="auto">
          <a:xfrm>
            <a:off x="7446098" y="4065791"/>
            <a:ext cx="129540" cy="246221"/>
          </a:xfrm>
          <a:prstGeom prst="rect">
            <a:avLst/>
          </a:prstGeom>
          <a:noFill/>
          <a:ln w="9525">
            <a:noFill/>
            <a:miter lim="800000"/>
            <a:headEnd/>
            <a:tailEnd/>
          </a:ln>
          <a:scene3d>
            <a:camera prst="orthographicFront"/>
            <a:lightRig rig="threePt" dir="t"/>
          </a:scene3d>
          <a:sp3d>
            <a:bevelT/>
          </a:sp3d>
        </p:spPr>
        <p:txBody>
          <a:bodyPr wrap="square" lIns="0" tIns="0" rIns="0" bIns="0">
            <a:spAutoFit/>
          </a:bodyPr>
          <a:lstStyle/>
          <a:p>
            <a:pPr marL="342900" indent="-342900">
              <a:buFont typeface="Wingdings" pitchFamily="2" charset="2"/>
              <a:buNone/>
            </a:pPr>
            <a:r>
              <a:rPr lang="en-US" sz="1600" b="1">
                <a:latin typeface="Comic Sans MS"/>
                <a:cs typeface="Comic Sans MS"/>
              </a:rPr>
              <a:t>5</a:t>
            </a:r>
          </a:p>
        </p:txBody>
      </p:sp>
      <p:sp>
        <p:nvSpPr>
          <p:cNvPr id="54337" name="Rectangle 840"/>
          <p:cNvSpPr>
            <a:spLocks noChangeArrowheads="1"/>
          </p:cNvSpPr>
          <p:nvPr/>
        </p:nvSpPr>
        <p:spPr bwMode="auto">
          <a:xfrm>
            <a:off x="7698510" y="4110241"/>
            <a:ext cx="129540" cy="246221"/>
          </a:xfrm>
          <a:prstGeom prst="rect">
            <a:avLst/>
          </a:prstGeom>
          <a:noFill/>
          <a:ln w="9525">
            <a:noFill/>
            <a:miter lim="800000"/>
            <a:headEnd/>
            <a:tailEnd/>
          </a:ln>
          <a:scene3d>
            <a:camera prst="orthographicFront"/>
            <a:lightRig rig="threePt" dir="t"/>
          </a:scene3d>
          <a:sp3d>
            <a:bevelT/>
          </a:sp3d>
        </p:spPr>
        <p:txBody>
          <a:bodyPr wrap="square" lIns="0" tIns="0" rIns="0" bIns="0">
            <a:spAutoFit/>
          </a:bodyPr>
          <a:lstStyle/>
          <a:p>
            <a:pPr marL="342900" indent="-342900">
              <a:buFont typeface="Wingdings" pitchFamily="2" charset="2"/>
              <a:buNone/>
            </a:pPr>
            <a:r>
              <a:rPr lang="en-US" sz="1600" b="1">
                <a:latin typeface="Comic Sans MS"/>
                <a:cs typeface="Comic Sans MS"/>
              </a:rPr>
              <a:t>4</a:t>
            </a:r>
          </a:p>
        </p:txBody>
      </p:sp>
      <p:sp>
        <p:nvSpPr>
          <p:cNvPr id="54338" name="Line 842"/>
          <p:cNvSpPr>
            <a:spLocks noChangeShapeType="1"/>
          </p:cNvSpPr>
          <p:nvPr/>
        </p:nvSpPr>
        <p:spPr bwMode="auto">
          <a:xfrm flipV="1">
            <a:off x="8225560" y="4583316"/>
            <a:ext cx="0" cy="63500"/>
          </a:xfrm>
          <a:prstGeom prst="line">
            <a:avLst/>
          </a:prstGeom>
          <a:noFill/>
          <a:ln w="28575">
            <a:solidFill>
              <a:srgbClr val="FFFFFF"/>
            </a:solidFill>
            <a:round/>
            <a:headEnd/>
            <a:tailEnd/>
          </a:ln>
          <a:scene3d>
            <a:camera prst="orthographicFront"/>
            <a:lightRig rig="threePt" dir="t"/>
          </a:scene3d>
          <a:sp3d>
            <a:bevelT/>
          </a:sp3d>
        </p:spPr>
        <p:txBody>
          <a:bodyPr/>
          <a:lstStyle/>
          <a:p>
            <a:endParaRPr lang="es-ES" sz="2000" b="1">
              <a:latin typeface="Comic Sans MS"/>
              <a:cs typeface="Comic Sans MS"/>
            </a:endParaRPr>
          </a:p>
        </p:txBody>
      </p:sp>
      <p:sp>
        <p:nvSpPr>
          <p:cNvPr id="54339" name="TextBox 120"/>
          <p:cNvSpPr txBox="1">
            <a:spLocks noChangeArrowheads="1"/>
          </p:cNvSpPr>
          <p:nvPr/>
        </p:nvSpPr>
        <p:spPr bwMode="auto">
          <a:xfrm>
            <a:off x="-51134" y="6466138"/>
            <a:ext cx="8515350" cy="400110"/>
          </a:xfrm>
          <a:prstGeom prst="rect">
            <a:avLst/>
          </a:prstGeom>
          <a:noFill/>
          <a:ln w="9525">
            <a:noFill/>
            <a:miter lim="800000"/>
            <a:headEnd/>
            <a:tailEnd/>
          </a:ln>
        </p:spPr>
        <p:txBody>
          <a:bodyPr>
            <a:spAutoFit/>
          </a:bodyPr>
          <a:lstStyle/>
          <a:p>
            <a:pPr>
              <a:buFont typeface="Wingdings" pitchFamily="2" charset="2"/>
              <a:buNone/>
            </a:pPr>
            <a:r>
              <a:rPr lang="en-US" sz="1000" dirty="0">
                <a:solidFill>
                  <a:srgbClr val="330066"/>
                </a:solidFill>
                <a:latin typeface="Comic Sans MS"/>
                <a:ea typeface="ＭＳ Ｐゴシック" pitchFamily="34" charset="-128"/>
                <a:cs typeface="Comic Sans MS"/>
              </a:rPr>
              <a:t>1. Lipton A, et al. Cancer. 2000;88:1082-1090. </a:t>
            </a:r>
            <a:r>
              <a:rPr lang="en-US" sz="1000" dirty="0">
                <a:solidFill>
                  <a:srgbClr val="330066"/>
                </a:solidFill>
                <a:latin typeface="Comic Sans MS"/>
                <a:cs typeface="Comic Sans MS"/>
              </a:rPr>
              <a:t>2. Berenson JR, et al. J </a:t>
            </a:r>
            <a:r>
              <a:rPr lang="en-US" sz="1000" dirty="0" err="1">
                <a:solidFill>
                  <a:srgbClr val="330066"/>
                </a:solidFill>
                <a:latin typeface="Comic Sans MS"/>
                <a:cs typeface="Comic Sans MS"/>
              </a:rPr>
              <a:t>Clin</a:t>
            </a:r>
            <a:r>
              <a:rPr lang="en-US" sz="1000" dirty="0">
                <a:solidFill>
                  <a:srgbClr val="330066"/>
                </a:solidFill>
                <a:latin typeface="Comic Sans MS"/>
                <a:cs typeface="Comic Sans MS"/>
              </a:rPr>
              <a:t> </a:t>
            </a:r>
            <a:r>
              <a:rPr lang="en-US" sz="1000" dirty="0" err="1">
                <a:solidFill>
                  <a:srgbClr val="330066"/>
                </a:solidFill>
                <a:latin typeface="Comic Sans MS"/>
                <a:cs typeface="Comic Sans MS"/>
              </a:rPr>
              <a:t>Oncol</a:t>
            </a:r>
            <a:r>
              <a:rPr lang="en-US" sz="1000" dirty="0">
                <a:solidFill>
                  <a:srgbClr val="330066"/>
                </a:solidFill>
                <a:latin typeface="Comic Sans MS"/>
                <a:cs typeface="Comic Sans MS"/>
              </a:rPr>
              <a:t>. 1998;16:593-602. </a:t>
            </a:r>
            <a:br>
              <a:rPr lang="en-US" sz="1000" dirty="0">
                <a:solidFill>
                  <a:srgbClr val="330066"/>
                </a:solidFill>
                <a:latin typeface="Comic Sans MS"/>
                <a:cs typeface="Comic Sans MS"/>
              </a:rPr>
            </a:br>
            <a:r>
              <a:rPr lang="en-US" sz="1000" dirty="0">
                <a:solidFill>
                  <a:srgbClr val="330066"/>
                </a:solidFill>
                <a:latin typeface="Comic Sans MS"/>
                <a:ea typeface="ＭＳ Ｐゴシック" pitchFamily="34" charset="-128"/>
                <a:cs typeface="Comic Sans MS"/>
              </a:rPr>
              <a:t>3. </a:t>
            </a:r>
            <a:r>
              <a:rPr lang="en-US" sz="1000" dirty="0" err="1">
                <a:solidFill>
                  <a:srgbClr val="330066"/>
                </a:solidFill>
                <a:latin typeface="Comic Sans MS"/>
                <a:ea typeface="ＭＳ Ｐゴシック" pitchFamily="34" charset="-128"/>
                <a:cs typeface="Comic Sans MS"/>
              </a:rPr>
              <a:t>Saad</a:t>
            </a:r>
            <a:r>
              <a:rPr lang="en-US" sz="1000" dirty="0">
                <a:solidFill>
                  <a:srgbClr val="330066"/>
                </a:solidFill>
                <a:latin typeface="Comic Sans MS"/>
                <a:ea typeface="ＭＳ Ｐゴシック" pitchFamily="34" charset="-128"/>
                <a:cs typeface="Comic Sans MS"/>
              </a:rPr>
              <a:t> F, et al. AUA 2003. Abstract 1472. 4. Rosen LS, et al. Cancer. 2004;100:2613-2621.</a:t>
            </a:r>
          </a:p>
        </p:txBody>
      </p:sp>
      <p:sp>
        <p:nvSpPr>
          <p:cNvPr id="122" name="Rectangle 121"/>
          <p:cNvSpPr/>
          <p:nvPr/>
        </p:nvSpPr>
        <p:spPr bwMode="auto">
          <a:xfrm>
            <a:off x="5566604" y="1724963"/>
            <a:ext cx="147531" cy="146050"/>
          </a:xfrm>
          <a:prstGeom prst="rect">
            <a:avLst/>
          </a:prstGeom>
          <a:solidFill>
            <a:schemeClr val="accent2"/>
          </a:solidFill>
          <a:ln w="9525" cap="flat" cmpd="sng" algn="ctr">
            <a:noFill/>
            <a:prstDash val="solid"/>
            <a:round/>
            <a:headEnd type="none" w="med" len="med"/>
            <a:tailEnd type="none" w="med" len="med"/>
          </a:ln>
          <a:effectLst/>
          <a:scene3d>
            <a:camera prst="orthographicFront"/>
            <a:lightRig rig="threePt" dir="t"/>
          </a:scene3d>
          <a:sp3d>
            <a:bevelT/>
          </a:sp3d>
        </p:spPr>
        <p:txBody>
          <a:bodyPr/>
          <a:lstStyle/>
          <a:p>
            <a:pPr>
              <a:buFont typeface="Arial" charset="0"/>
              <a:buChar char="•"/>
              <a:defRPr/>
            </a:pPr>
            <a:endParaRPr lang="en-US" sz="2000" b="1" dirty="0">
              <a:latin typeface="Comic Sans MS"/>
              <a:cs typeface="Comic Sans MS"/>
            </a:endParaRPr>
          </a:p>
        </p:txBody>
      </p:sp>
      <p:sp>
        <p:nvSpPr>
          <p:cNvPr id="123" name="Rectangle 122"/>
          <p:cNvSpPr/>
          <p:nvPr/>
        </p:nvSpPr>
        <p:spPr bwMode="auto">
          <a:xfrm>
            <a:off x="5561734" y="1966263"/>
            <a:ext cx="147531" cy="146050"/>
          </a:xfrm>
          <a:prstGeom prst="rect">
            <a:avLst/>
          </a:prstGeom>
          <a:solidFill>
            <a:schemeClr val="accent1"/>
          </a:solidFill>
          <a:ln w="9525" cap="flat" cmpd="sng" algn="ctr">
            <a:solidFill>
              <a:schemeClr val="bg2">
                <a:lumMod val="10000"/>
              </a:schemeClr>
            </a:solidFill>
            <a:prstDash val="solid"/>
            <a:round/>
            <a:headEnd type="none" w="med" len="med"/>
            <a:tailEnd type="none" w="med" len="med"/>
          </a:ln>
          <a:effectLst/>
          <a:scene3d>
            <a:camera prst="orthographicFront"/>
            <a:lightRig rig="threePt" dir="t"/>
          </a:scene3d>
          <a:sp3d>
            <a:bevelT/>
          </a:sp3d>
        </p:spPr>
        <p:txBody>
          <a:bodyPr/>
          <a:lstStyle/>
          <a:p>
            <a:pPr>
              <a:buFont typeface="Arial" charset="0"/>
              <a:buChar char="•"/>
              <a:defRPr/>
            </a:pPr>
            <a:endParaRPr lang="en-US" sz="2000" b="1" dirty="0">
              <a:latin typeface="Comic Sans MS"/>
              <a:cs typeface="Comic Sans MS"/>
            </a:endParaRPr>
          </a:p>
        </p:txBody>
      </p:sp>
      <p:sp>
        <p:nvSpPr>
          <p:cNvPr id="124" name="Rectangle 123"/>
          <p:cNvSpPr/>
          <p:nvPr/>
        </p:nvSpPr>
        <p:spPr bwMode="auto">
          <a:xfrm>
            <a:off x="5561734" y="2207563"/>
            <a:ext cx="147531" cy="146050"/>
          </a:xfrm>
          <a:prstGeom prst="rect">
            <a:avLst/>
          </a:prstGeom>
          <a:solidFill>
            <a:schemeClr val="tx2"/>
          </a:solidFill>
          <a:ln w="9525" cap="flat" cmpd="sng" algn="ctr">
            <a:solidFill>
              <a:schemeClr val="bg2">
                <a:lumMod val="10000"/>
              </a:schemeClr>
            </a:solidFill>
            <a:prstDash val="solid"/>
            <a:round/>
            <a:headEnd type="none" w="med" len="med"/>
            <a:tailEnd type="none" w="med" len="med"/>
          </a:ln>
          <a:effectLst/>
          <a:scene3d>
            <a:camera prst="orthographicFront"/>
            <a:lightRig rig="threePt" dir="t"/>
          </a:scene3d>
          <a:sp3d>
            <a:bevelT/>
          </a:sp3d>
        </p:spPr>
        <p:txBody>
          <a:bodyPr/>
          <a:lstStyle/>
          <a:p>
            <a:pPr>
              <a:buFont typeface="Arial" charset="0"/>
              <a:buChar char="•"/>
              <a:defRPr/>
            </a:pPr>
            <a:endParaRPr lang="en-US" sz="2000" b="1" dirty="0">
              <a:latin typeface="Comic Sans MS"/>
              <a:cs typeface="Comic Sans MS"/>
            </a:endParaRPr>
          </a:p>
        </p:txBody>
      </p:sp>
      <p:sp>
        <p:nvSpPr>
          <p:cNvPr id="126" name="Rectangle 125"/>
          <p:cNvSpPr/>
          <p:nvPr/>
        </p:nvSpPr>
        <p:spPr bwMode="auto">
          <a:xfrm>
            <a:off x="5561734" y="2448863"/>
            <a:ext cx="147531" cy="146050"/>
          </a:xfrm>
          <a:prstGeom prst="rect">
            <a:avLst/>
          </a:prstGeom>
          <a:solidFill>
            <a:schemeClr val="accent5"/>
          </a:solidFill>
          <a:ln w="9525" cap="flat" cmpd="sng" algn="ctr">
            <a:solidFill>
              <a:schemeClr val="bg2">
                <a:lumMod val="10000"/>
              </a:schemeClr>
            </a:solidFill>
            <a:prstDash val="solid"/>
            <a:round/>
            <a:headEnd type="none" w="med" len="med"/>
            <a:tailEnd type="none" w="med" len="med"/>
          </a:ln>
          <a:effectLst/>
          <a:scene3d>
            <a:camera prst="orthographicFront"/>
            <a:lightRig rig="threePt" dir="t"/>
          </a:scene3d>
          <a:sp3d>
            <a:bevelT/>
          </a:sp3d>
        </p:spPr>
        <p:txBody>
          <a:bodyPr/>
          <a:lstStyle/>
          <a:p>
            <a:pPr>
              <a:buFont typeface="Arial" charset="0"/>
              <a:buChar char="•"/>
              <a:defRPr/>
            </a:pPr>
            <a:endParaRPr lang="en-US" sz="2000" b="1" dirty="0">
              <a:latin typeface="Comic Sans MS"/>
              <a:cs typeface="Comic Sans MS"/>
            </a:endParaRPr>
          </a:p>
        </p:txBody>
      </p:sp>
      <p:sp>
        <p:nvSpPr>
          <p:cNvPr id="71" name="Content Placeholder 2"/>
          <p:cNvSpPr txBox="1">
            <a:spLocks/>
          </p:cNvSpPr>
          <p:nvPr/>
        </p:nvSpPr>
        <p:spPr bwMode="auto">
          <a:xfrm>
            <a:off x="457200" y="5774829"/>
            <a:ext cx="8099425" cy="601663"/>
          </a:xfrm>
          <a:prstGeom prst="rect">
            <a:avLst/>
          </a:prstGeom>
          <a:noFill/>
          <a:ln w="9525">
            <a:noFill/>
            <a:miter lim="800000"/>
            <a:headEnd/>
            <a:tailEnd/>
          </a:ln>
        </p:spPr>
        <p:txBody>
          <a:bodyPr/>
          <a:lstStyle/>
          <a:p>
            <a:pPr>
              <a:spcBef>
                <a:spcPct val="20000"/>
              </a:spcBef>
            </a:pPr>
            <a:r>
              <a:rPr lang="en-US" sz="1200" dirty="0" smtClean="0">
                <a:latin typeface="Comic Sans MS"/>
                <a:cs typeface="Comic Sans MS"/>
              </a:rPr>
              <a:t>*</a:t>
            </a:r>
            <a:r>
              <a:rPr lang="en-US" sz="1200" dirty="0" err="1" smtClean="0">
                <a:latin typeface="Comic Sans MS"/>
                <a:cs typeface="Comic Sans MS"/>
              </a:rPr>
              <a:t>Datos</a:t>
            </a:r>
            <a:r>
              <a:rPr lang="en-US" sz="1200" dirty="0" smtClean="0">
                <a:latin typeface="Comic Sans MS"/>
                <a:cs typeface="Comic Sans MS"/>
              </a:rPr>
              <a:t> de los </a:t>
            </a:r>
            <a:r>
              <a:rPr lang="en-US" sz="1200" dirty="0" err="1" smtClean="0">
                <a:latin typeface="Comic Sans MS"/>
                <a:cs typeface="Comic Sans MS"/>
              </a:rPr>
              <a:t>brazos</a:t>
            </a:r>
            <a:r>
              <a:rPr lang="en-US" sz="1200" dirty="0" smtClean="0">
                <a:latin typeface="Comic Sans MS"/>
                <a:cs typeface="Comic Sans MS"/>
              </a:rPr>
              <a:t> con placebo de los 3 </a:t>
            </a:r>
            <a:r>
              <a:rPr lang="en-US" sz="1200" dirty="0" err="1" smtClean="0">
                <a:latin typeface="Comic Sans MS"/>
                <a:cs typeface="Comic Sans MS"/>
              </a:rPr>
              <a:t>principales</a:t>
            </a:r>
            <a:r>
              <a:rPr lang="en-US" sz="1200" dirty="0" smtClean="0">
                <a:latin typeface="Comic Sans MS"/>
                <a:cs typeface="Comic Sans MS"/>
              </a:rPr>
              <a:t> </a:t>
            </a:r>
            <a:r>
              <a:rPr lang="en-US" sz="1200" dirty="0" err="1" smtClean="0">
                <a:latin typeface="Comic Sans MS"/>
                <a:cs typeface="Comic Sans MS"/>
              </a:rPr>
              <a:t>ensayos</a:t>
            </a:r>
            <a:r>
              <a:rPr lang="en-US" sz="1200" dirty="0" smtClean="0">
                <a:latin typeface="Comic Sans MS"/>
                <a:cs typeface="Comic Sans MS"/>
              </a:rPr>
              <a:t> </a:t>
            </a:r>
            <a:r>
              <a:rPr lang="en-US" sz="1200" dirty="0" err="1" smtClean="0">
                <a:latin typeface="Comic Sans MS"/>
                <a:cs typeface="Comic Sans MS"/>
              </a:rPr>
              <a:t>clínicos</a:t>
            </a:r>
            <a:r>
              <a:rPr lang="en-US" sz="1200" dirty="0" smtClean="0">
                <a:latin typeface="Comic Sans MS"/>
                <a:cs typeface="Comic Sans MS"/>
              </a:rPr>
              <a:t> de placebo vs. IV </a:t>
            </a:r>
            <a:r>
              <a:rPr lang="en-US" sz="1200" dirty="0" err="1" smtClean="0">
                <a:latin typeface="Comic Sans MS"/>
                <a:cs typeface="Comic Sans MS"/>
              </a:rPr>
              <a:t>bifosfonatos</a:t>
            </a:r>
            <a:r>
              <a:rPr lang="en-US" sz="1200" dirty="0" smtClean="0">
                <a:latin typeface="Comic Sans MS"/>
                <a:cs typeface="Comic Sans MS"/>
              </a:rPr>
              <a:t> en los </a:t>
            </a:r>
            <a:r>
              <a:rPr lang="en-US" sz="1200" dirty="0" err="1" smtClean="0">
                <a:latin typeface="Comic Sans MS"/>
                <a:cs typeface="Comic Sans MS"/>
              </a:rPr>
              <a:t>diferentes</a:t>
            </a:r>
            <a:r>
              <a:rPr lang="en-US" sz="1200" dirty="0" smtClean="0">
                <a:latin typeface="Comic Sans MS"/>
                <a:cs typeface="Comic Sans MS"/>
              </a:rPr>
              <a:t> </a:t>
            </a:r>
            <a:r>
              <a:rPr lang="en-US" sz="1200" dirty="0" err="1" smtClean="0">
                <a:latin typeface="Comic Sans MS"/>
                <a:cs typeface="Comic Sans MS"/>
              </a:rPr>
              <a:t>tipos</a:t>
            </a:r>
            <a:r>
              <a:rPr lang="en-US" sz="1200" dirty="0" smtClean="0">
                <a:latin typeface="Comic Sans MS"/>
                <a:cs typeface="Comic Sans MS"/>
              </a:rPr>
              <a:t> </a:t>
            </a:r>
            <a:r>
              <a:rPr lang="en-US" sz="1200" dirty="0" err="1" smtClean="0">
                <a:latin typeface="Comic Sans MS"/>
                <a:cs typeface="Comic Sans MS"/>
              </a:rPr>
              <a:t>tumorales</a:t>
            </a:r>
            <a:endParaRPr lang="en-US" sz="1200" baseline="30000" dirty="0">
              <a:latin typeface="Comic Sans MS"/>
              <a:cs typeface="Comic Sans MS"/>
            </a:endParaRPr>
          </a:p>
        </p:txBody>
      </p:sp>
    </p:spTree>
    <p:extLst>
      <p:ext uri="{BB962C8B-B14F-4D97-AF65-F5344CB8AC3E}">
        <p14:creationId xmlns:p14="http://schemas.microsoft.com/office/powerpoint/2010/main" val="27170638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8"/>
          <p:cNvSpPr>
            <a:spLocks noGrp="1"/>
          </p:cNvSpPr>
          <p:nvPr>
            <p:ph type="title"/>
          </p:nvPr>
        </p:nvSpPr>
        <p:spPr bwMode="auto">
          <a:xfrm>
            <a:off x="457200" y="186294"/>
            <a:ext cx="8476306" cy="509449"/>
          </a:xfrm>
          <a:noFill/>
          <a:ln>
            <a:miter lim="800000"/>
            <a:headEnd/>
            <a:tailEnd/>
          </a:ln>
        </p:spPr>
        <p:txBody>
          <a:bodyPr vert="horz" wrap="square" lIns="91440" tIns="45720" rIns="91440" bIns="45720" numCol="1" anchor="t" anchorCtr="0" compatLnSpc="1">
            <a:prstTxWarp prst="textNoShape">
              <a:avLst/>
            </a:prstTxWarp>
          </a:bodyPr>
          <a:lstStyle/>
          <a:p>
            <a:r>
              <a:rPr lang="en-GB" sz="2400" dirty="0" smtClean="0">
                <a:solidFill>
                  <a:schemeClr val="accent2">
                    <a:lumMod val="75000"/>
                  </a:schemeClr>
                </a:solidFill>
                <a:cs typeface="Arial" pitchFamily="34" charset="0"/>
              </a:rPr>
              <a:t>El </a:t>
            </a:r>
            <a:r>
              <a:rPr lang="en-GB" sz="2400" dirty="0" err="1" smtClean="0">
                <a:solidFill>
                  <a:schemeClr val="accent2">
                    <a:lumMod val="75000"/>
                  </a:schemeClr>
                </a:solidFill>
                <a:cs typeface="Arial" pitchFamily="34" charset="0"/>
              </a:rPr>
              <a:t>ligando</a:t>
            </a:r>
            <a:r>
              <a:rPr lang="en-GB" sz="2400" dirty="0" smtClean="0">
                <a:solidFill>
                  <a:schemeClr val="accent2">
                    <a:lumMod val="75000"/>
                  </a:schemeClr>
                </a:solidFill>
                <a:cs typeface="Arial" pitchFamily="34" charset="0"/>
              </a:rPr>
              <a:t> de RANK (RANKL) y </a:t>
            </a:r>
            <a:r>
              <a:rPr lang="en-GB" sz="2400" dirty="0" err="1" smtClean="0">
                <a:solidFill>
                  <a:schemeClr val="accent2">
                    <a:lumMod val="75000"/>
                  </a:schemeClr>
                </a:solidFill>
                <a:cs typeface="Arial" pitchFamily="34" charset="0"/>
              </a:rPr>
              <a:t>las</a:t>
            </a:r>
            <a:r>
              <a:rPr lang="en-GB" sz="2400" dirty="0" smtClean="0">
                <a:solidFill>
                  <a:schemeClr val="accent2">
                    <a:lumMod val="75000"/>
                  </a:schemeClr>
                </a:solidFill>
                <a:cs typeface="Arial" pitchFamily="34" charset="0"/>
              </a:rPr>
              <a:t> metastasis </a:t>
            </a:r>
            <a:r>
              <a:rPr lang="en-GB" sz="2400" dirty="0" err="1" smtClean="0">
                <a:solidFill>
                  <a:schemeClr val="accent2">
                    <a:lumMod val="75000"/>
                  </a:schemeClr>
                </a:solidFill>
                <a:cs typeface="Arial" pitchFamily="34" charset="0"/>
              </a:rPr>
              <a:t>oseas</a:t>
            </a:r>
            <a:endParaRPr lang="en-US" sz="2400" dirty="0" smtClean="0">
              <a:solidFill>
                <a:schemeClr val="accent2">
                  <a:lumMod val="75000"/>
                </a:schemeClr>
              </a:solidFill>
              <a:cs typeface="Arial" pitchFamily="34" charset="0"/>
            </a:endParaRPr>
          </a:p>
        </p:txBody>
      </p:sp>
      <p:sp>
        <p:nvSpPr>
          <p:cNvPr id="102403" name="Text Placeholder 11"/>
          <p:cNvSpPr>
            <a:spLocks/>
          </p:cNvSpPr>
          <p:nvPr/>
        </p:nvSpPr>
        <p:spPr bwMode="auto">
          <a:xfrm>
            <a:off x="0" y="6427787"/>
            <a:ext cx="7848600" cy="430213"/>
          </a:xfrm>
          <a:prstGeom prst="rect">
            <a:avLst/>
          </a:prstGeom>
          <a:noFill/>
          <a:ln w="9525">
            <a:noFill/>
            <a:miter lim="800000"/>
            <a:headEnd/>
            <a:tailEnd/>
          </a:ln>
        </p:spPr>
        <p:txBody>
          <a:bodyPr anchor="b"/>
          <a:lstStyle/>
          <a:p>
            <a:pPr marL="342900" indent="-342900">
              <a:buClr>
                <a:srgbClr val="0A5D7E"/>
              </a:buClr>
              <a:buSzPct val="100000"/>
            </a:pPr>
            <a:r>
              <a:rPr lang="en-US" sz="1000" dirty="0" err="1">
                <a:latin typeface="Comic Sans MS"/>
                <a:cs typeface="Comic Sans MS"/>
              </a:rPr>
              <a:t>Roodman</a:t>
            </a:r>
            <a:r>
              <a:rPr lang="en-US" sz="1000" dirty="0">
                <a:latin typeface="Comic Sans MS"/>
                <a:cs typeface="Comic Sans MS"/>
              </a:rPr>
              <a:t> </a:t>
            </a:r>
            <a:r>
              <a:rPr lang="en-US" sz="1000" dirty="0" smtClean="0">
                <a:latin typeface="Comic Sans MS"/>
                <a:cs typeface="Comic Sans MS"/>
              </a:rPr>
              <a:t>NEJM 2004; Mundy </a:t>
            </a:r>
            <a:r>
              <a:rPr lang="en-US" sz="1000" dirty="0">
                <a:latin typeface="Comic Sans MS"/>
                <a:cs typeface="Comic Sans MS"/>
              </a:rPr>
              <a:t>Nat Rev Cancer </a:t>
            </a:r>
            <a:r>
              <a:rPr lang="en-US" sz="1000" dirty="0" smtClean="0">
                <a:latin typeface="Comic Sans MS"/>
                <a:cs typeface="Comic Sans MS"/>
              </a:rPr>
              <a:t>2002</a:t>
            </a:r>
            <a:endParaRPr lang="en-US" sz="1000" dirty="0">
              <a:latin typeface="Comic Sans MS"/>
              <a:cs typeface="Comic Sans MS"/>
            </a:endParaRPr>
          </a:p>
        </p:txBody>
      </p:sp>
      <p:grpSp>
        <p:nvGrpSpPr>
          <p:cNvPr id="102404" name="Group 8"/>
          <p:cNvGrpSpPr>
            <a:grpSpLocks/>
          </p:cNvGrpSpPr>
          <p:nvPr/>
        </p:nvGrpSpPr>
        <p:grpSpPr bwMode="auto">
          <a:xfrm>
            <a:off x="193857" y="4786504"/>
            <a:ext cx="2405062" cy="1238250"/>
            <a:chOff x="288" y="1131"/>
            <a:chExt cx="1394" cy="780"/>
          </a:xfrm>
        </p:grpSpPr>
        <p:sp>
          <p:nvSpPr>
            <p:cNvPr id="102429" name="Rounded Rectangle 35"/>
            <p:cNvSpPr>
              <a:spLocks noChangeArrowheads="1"/>
            </p:cNvSpPr>
            <p:nvPr/>
          </p:nvSpPr>
          <p:spPr bwMode="auto">
            <a:xfrm>
              <a:off x="288" y="1131"/>
              <a:ext cx="1394" cy="780"/>
            </a:xfrm>
            <a:prstGeom prst="roundRect">
              <a:avLst>
                <a:gd name="adj" fmla="val 8505"/>
              </a:avLst>
            </a:prstGeom>
            <a:solidFill>
              <a:schemeClr val="tx2">
                <a:lumMod val="60000"/>
                <a:lumOff val="40000"/>
              </a:schemeClr>
            </a:solidFill>
            <a:ln w="12700" algn="ctr">
              <a:solidFill>
                <a:srgbClr val="00446A"/>
              </a:solidFill>
              <a:round/>
              <a:headEnd/>
              <a:tailEnd/>
            </a:ln>
          </p:spPr>
          <p:txBody>
            <a:bodyPr lIns="360000" tIns="36000" bIns="36000" anchor="ctr">
              <a:spAutoFit/>
            </a:bodyPr>
            <a:lstStyle/>
            <a:p>
              <a:r>
                <a:rPr lang="en-US" sz="1200" b="1" dirty="0" smtClean="0">
                  <a:solidFill>
                    <a:schemeClr val="bg1"/>
                  </a:solidFill>
                </a:rPr>
                <a:t>LAS METASTASIS OSEAS SEGREGAN FACTORES QUE ESTIMULAN A LOS OSTEOBLASTOS Y OTRAS CELIULAS OSEAS</a:t>
              </a:r>
              <a:endParaRPr lang="en-US" sz="1200" b="1" dirty="0">
                <a:solidFill>
                  <a:schemeClr val="bg1"/>
                </a:solidFill>
              </a:endParaRPr>
            </a:p>
          </p:txBody>
        </p:sp>
        <p:sp>
          <p:nvSpPr>
            <p:cNvPr id="102430" name="TextBox 37"/>
            <p:cNvSpPr txBox="1">
              <a:spLocks noChangeArrowheads="1"/>
            </p:cNvSpPr>
            <p:nvPr/>
          </p:nvSpPr>
          <p:spPr bwMode="auto">
            <a:xfrm>
              <a:off x="295" y="1404"/>
              <a:ext cx="187" cy="236"/>
            </a:xfrm>
            <a:prstGeom prst="rect">
              <a:avLst/>
            </a:prstGeom>
            <a:solidFill>
              <a:schemeClr val="bg1"/>
            </a:solidFill>
            <a:ln w="9525">
              <a:solidFill>
                <a:srgbClr val="00446A"/>
              </a:solidFill>
              <a:miter lim="800000"/>
              <a:headEnd/>
              <a:tailEnd/>
            </a:ln>
          </p:spPr>
          <p:txBody>
            <a:bodyPr wrap="none" lIns="72000" tIns="0" rIns="72000" bIns="0">
              <a:spAutoFit/>
            </a:bodyPr>
            <a:lstStyle/>
            <a:p>
              <a:r>
                <a:rPr lang="en-US" sz="2400" b="1" dirty="0">
                  <a:solidFill>
                    <a:srgbClr val="330066"/>
                  </a:solidFill>
                </a:rPr>
                <a:t>1</a:t>
              </a:r>
            </a:p>
          </p:txBody>
        </p:sp>
      </p:grpSp>
      <p:pic>
        <p:nvPicPr>
          <p:cNvPr id="102405" name="Picture 5" descr="Oncology_MD1_RGB_FIN_0004_Tumor_CMYK_8_ID_FIN.png"/>
          <p:cNvPicPr>
            <a:picLocks noChangeAspect="1"/>
          </p:cNvPicPr>
          <p:nvPr/>
        </p:nvPicPr>
        <p:blipFill>
          <a:blip r:embed="rId3" cstate="print"/>
          <a:srcRect/>
          <a:stretch>
            <a:fillRect/>
          </a:stretch>
        </p:blipFill>
        <p:spPr bwMode="auto">
          <a:xfrm>
            <a:off x="3146607" y="4518210"/>
            <a:ext cx="1795462" cy="958850"/>
          </a:xfrm>
          <a:prstGeom prst="rect">
            <a:avLst/>
          </a:prstGeom>
          <a:noFill/>
          <a:ln w="9525">
            <a:noFill/>
            <a:miter lim="800000"/>
            <a:headEnd/>
            <a:tailEnd/>
          </a:ln>
        </p:spPr>
      </p:pic>
      <p:pic>
        <p:nvPicPr>
          <p:cNvPr id="102406" name="Picture 8" descr="Oncology_MD1_RGB_FIN_0002_OsteoblastGRP_CMYK_ID_-FIN.PSD.png"/>
          <p:cNvPicPr>
            <a:picLocks noChangeAspect="1"/>
          </p:cNvPicPr>
          <p:nvPr/>
        </p:nvPicPr>
        <p:blipFill>
          <a:blip r:embed="rId4" cstate="print"/>
          <a:srcRect/>
          <a:stretch>
            <a:fillRect/>
          </a:stretch>
        </p:blipFill>
        <p:spPr bwMode="auto">
          <a:xfrm>
            <a:off x="1101907" y="3110097"/>
            <a:ext cx="1874837" cy="776288"/>
          </a:xfrm>
          <a:prstGeom prst="rect">
            <a:avLst/>
          </a:prstGeom>
          <a:noFill/>
          <a:ln w="9525">
            <a:noFill/>
            <a:miter lim="800000"/>
            <a:headEnd/>
            <a:tailEnd/>
          </a:ln>
        </p:spPr>
      </p:pic>
      <p:pic>
        <p:nvPicPr>
          <p:cNvPr id="102407" name="Picture 9" descr="Oncology_MD1_RGB_FIN_0003_OsteoclastMature_CMYK_FIN.png"/>
          <p:cNvPicPr>
            <a:picLocks noChangeAspect="1"/>
          </p:cNvPicPr>
          <p:nvPr/>
        </p:nvPicPr>
        <p:blipFill>
          <a:blip r:embed="rId5" cstate="print"/>
          <a:srcRect/>
          <a:stretch>
            <a:fillRect/>
          </a:stretch>
        </p:blipFill>
        <p:spPr bwMode="auto">
          <a:xfrm>
            <a:off x="5362757" y="2921185"/>
            <a:ext cx="1533525" cy="1155700"/>
          </a:xfrm>
          <a:prstGeom prst="rect">
            <a:avLst/>
          </a:prstGeom>
          <a:noFill/>
          <a:ln w="9525">
            <a:noFill/>
            <a:miter lim="800000"/>
            <a:headEnd/>
            <a:tailEnd/>
          </a:ln>
        </p:spPr>
      </p:pic>
      <p:pic>
        <p:nvPicPr>
          <p:cNvPr id="102408" name="Picture 11" descr="Oncology_MD1_RGB_FIN_0000_Arrows-from_-Oncology_Dmab_MOA_RGB_FIN.PSD.png"/>
          <p:cNvPicPr>
            <a:picLocks noChangeAspect="1"/>
          </p:cNvPicPr>
          <p:nvPr/>
        </p:nvPicPr>
        <p:blipFill>
          <a:blip r:embed="rId6" cstate="print"/>
          <a:srcRect/>
          <a:stretch>
            <a:fillRect/>
          </a:stretch>
        </p:blipFill>
        <p:spPr bwMode="auto">
          <a:xfrm>
            <a:off x="4870632" y="3919722"/>
            <a:ext cx="1136650" cy="960438"/>
          </a:xfrm>
          <a:prstGeom prst="rect">
            <a:avLst/>
          </a:prstGeom>
          <a:noFill/>
          <a:ln w="9525">
            <a:noFill/>
            <a:miter lim="800000"/>
            <a:headEnd/>
            <a:tailEnd/>
          </a:ln>
        </p:spPr>
      </p:pic>
      <p:pic>
        <p:nvPicPr>
          <p:cNvPr id="102409" name="Picture 12" descr="Oncology_MD1_RGB_FIN_0000_Arrows-from_-Oncology_Dmab_MOA_RGB_FIN.PSD.png"/>
          <p:cNvPicPr>
            <a:picLocks noChangeAspect="1"/>
          </p:cNvPicPr>
          <p:nvPr/>
        </p:nvPicPr>
        <p:blipFill>
          <a:blip r:embed="rId7" cstate="print"/>
          <a:srcRect/>
          <a:stretch>
            <a:fillRect/>
          </a:stretch>
        </p:blipFill>
        <p:spPr bwMode="auto">
          <a:xfrm>
            <a:off x="4462644" y="2108385"/>
            <a:ext cx="1470025" cy="911225"/>
          </a:xfrm>
          <a:prstGeom prst="rect">
            <a:avLst/>
          </a:prstGeom>
          <a:noFill/>
          <a:ln w="9525">
            <a:noFill/>
            <a:miter lim="800000"/>
            <a:headEnd/>
            <a:tailEnd/>
          </a:ln>
        </p:spPr>
      </p:pic>
      <p:pic>
        <p:nvPicPr>
          <p:cNvPr id="102410" name="Picture 13" descr="Oncology_MD1_RGB_FIN_0000_Arrows-from_-Oncology_Dmab_MOA_RGB_FIN.PSD.png"/>
          <p:cNvPicPr>
            <a:picLocks noChangeAspect="1"/>
          </p:cNvPicPr>
          <p:nvPr/>
        </p:nvPicPr>
        <p:blipFill>
          <a:blip r:embed="rId8" cstate="print"/>
          <a:srcRect/>
          <a:stretch>
            <a:fillRect/>
          </a:stretch>
        </p:blipFill>
        <p:spPr bwMode="auto">
          <a:xfrm>
            <a:off x="2322694" y="2154422"/>
            <a:ext cx="1252538" cy="847725"/>
          </a:xfrm>
          <a:prstGeom prst="rect">
            <a:avLst/>
          </a:prstGeom>
          <a:noFill/>
          <a:ln w="9525">
            <a:noFill/>
            <a:miter lim="800000"/>
            <a:headEnd/>
            <a:tailEnd/>
          </a:ln>
        </p:spPr>
      </p:pic>
      <p:pic>
        <p:nvPicPr>
          <p:cNvPr id="102411" name="Picture 14" descr="Oncology_MD1_RGB_FIN_0000_Arrows-from_-Oncology_Dmab_MOA_RGB_FIN.PSD.png"/>
          <p:cNvPicPr>
            <a:picLocks noChangeAspect="1"/>
          </p:cNvPicPr>
          <p:nvPr/>
        </p:nvPicPr>
        <p:blipFill>
          <a:blip r:embed="rId9" cstate="print"/>
          <a:srcRect/>
          <a:stretch>
            <a:fillRect/>
          </a:stretch>
        </p:blipFill>
        <p:spPr bwMode="auto">
          <a:xfrm>
            <a:off x="2192519" y="3683185"/>
            <a:ext cx="1001713" cy="1162050"/>
          </a:xfrm>
          <a:prstGeom prst="rect">
            <a:avLst/>
          </a:prstGeom>
          <a:noFill/>
          <a:ln w="9525">
            <a:noFill/>
            <a:miter lim="800000"/>
            <a:headEnd/>
            <a:tailEnd/>
          </a:ln>
        </p:spPr>
      </p:pic>
      <p:grpSp>
        <p:nvGrpSpPr>
          <p:cNvPr id="102412" name="Group 35"/>
          <p:cNvGrpSpPr>
            <a:grpSpLocks/>
          </p:cNvGrpSpPr>
          <p:nvPr/>
        </p:nvGrpSpPr>
        <p:grpSpPr bwMode="auto">
          <a:xfrm>
            <a:off x="60507" y="1565463"/>
            <a:ext cx="2374900" cy="850900"/>
            <a:chOff x="294" y="1252"/>
            <a:chExt cx="1382" cy="536"/>
          </a:xfrm>
        </p:grpSpPr>
        <p:sp>
          <p:nvSpPr>
            <p:cNvPr id="102427" name="Rounded Rectangle 35"/>
            <p:cNvSpPr>
              <a:spLocks noChangeArrowheads="1"/>
            </p:cNvSpPr>
            <p:nvPr/>
          </p:nvSpPr>
          <p:spPr bwMode="auto">
            <a:xfrm>
              <a:off x="294" y="1252"/>
              <a:ext cx="1382" cy="536"/>
            </a:xfrm>
            <a:prstGeom prst="roundRect">
              <a:avLst>
                <a:gd name="adj" fmla="val 8505"/>
              </a:avLst>
            </a:prstGeom>
            <a:solidFill>
              <a:schemeClr val="tx2">
                <a:lumMod val="60000"/>
                <a:lumOff val="40000"/>
              </a:schemeClr>
            </a:solidFill>
            <a:ln w="12700" algn="ctr">
              <a:solidFill>
                <a:srgbClr val="00446A"/>
              </a:solidFill>
              <a:round/>
              <a:headEnd/>
              <a:tailEnd/>
            </a:ln>
          </p:spPr>
          <p:txBody>
            <a:bodyPr lIns="360000" tIns="36000" bIns="36000" anchor="ctr">
              <a:spAutoFit/>
            </a:bodyPr>
            <a:lstStyle/>
            <a:p>
              <a:r>
                <a:rPr lang="en-US" sz="1200" b="1" dirty="0" smtClean="0">
                  <a:solidFill>
                    <a:schemeClr val="bg1"/>
                  </a:solidFill>
                </a:rPr>
                <a:t>LOS OSTEOBLASTOS Y OTRAS CELULAS OSEAS INCREMENTAN LA SECRECION DE RANKL</a:t>
              </a:r>
              <a:endParaRPr lang="en-US" sz="1200" b="1" dirty="0">
                <a:solidFill>
                  <a:schemeClr val="bg1"/>
                </a:solidFill>
              </a:endParaRPr>
            </a:p>
          </p:txBody>
        </p:sp>
        <p:sp>
          <p:nvSpPr>
            <p:cNvPr id="102428" name="TextBox 37"/>
            <p:cNvSpPr txBox="1">
              <a:spLocks noChangeArrowheads="1"/>
            </p:cNvSpPr>
            <p:nvPr/>
          </p:nvSpPr>
          <p:spPr bwMode="auto">
            <a:xfrm>
              <a:off x="296" y="1404"/>
              <a:ext cx="187" cy="236"/>
            </a:xfrm>
            <a:prstGeom prst="rect">
              <a:avLst/>
            </a:prstGeom>
            <a:solidFill>
              <a:schemeClr val="bg1"/>
            </a:solidFill>
            <a:ln w="9525">
              <a:solidFill>
                <a:srgbClr val="00446A"/>
              </a:solidFill>
              <a:miter lim="800000"/>
              <a:headEnd/>
              <a:tailEnd/>
            </a:ln>
          </p:spPr>
          <p:txBody>
            <a:bodyPr wrap="none" lIns="72000" tIns="0" rIns="72000" bIns="0">
              <a:spAutoFit/>
            </a:bodyPr>
            <a:lstStyle/>
            <a:p>
              <a:r>
                <a:rPr lang="en-GB" sz="2400" b="1" dirty="0">
                  <a:solidFill>
                    <a:srgbClr val="330066"/>
                  </a:solidFill>
                </a:rPr>
                <a:t>2</a:t>
              </a:r>
              <a:endParaRPr lang="en-US" sz="2400" b="1" dirty="0">
                <a:solidFill>
                  <a:srgbClr val="330066"/>
                </a:solidFill>
              </a:endParaRPr>
            </a:p>
          </p:txBody>
        </p:sp>
      </p:grpSp>
      <p:grpSp>
        <p:nvGrpSpPr>
          <p:cNvPr id="102413" name="Group 38"/>
          <p:cNvGrpSpPr>
            <a:grpSpLocks/>
          </p:cNvGrpSpPr>
          <p:nvPr/>
        </p:nvGrpSpPr>
        <p:grpSpPr bwMode="auto">
          <a:xfrm>
            <a:off x="5245282" y="1470210"/>
            <a:ext cx="2703512" cy="850901"/>
            <a:chOff x="296" y="1252"/>
            <a:chExt cx="1378" cy="536"/>
          </a:xfrm>
          <a:solidFill>
            <a:schemeClr val="tx2">
              <a:lumMod val="60000"/>
              <a:lumOff val="40000"/>
            </a:schemeClr>
          </a:solidFill>
        </p:grpSpPr>
        <p:sp>
          <p:nvSpPr>
            <p:cNvPr id="102425" name="Rounded Rectangle 35"/>
            <p:cNvSpPr>
              <a:spLocks noChangeArrowheads="1"/>
            </p:cNvSpPr>
            <p:nvPr/>
          </p:nvSpPr>
          <p:spPr bwMode="auto">
            <a:xfrm>
              <a:off x="296" y="1252"/>
              <a:ext cx="1378" cy="536"/>
            </a:xfrm>
            <a:prstGeom prst="roundRect">
              <a:avLst>
                <a:gd name="adj" fmla="val 8505"/>
              </a:avLst>
            </a:prstGeom>
            <a:grpFill/>
            <a:ln w="12700" algn="ctr">
              <a:solidFill>
                <a:srgbClr val="00446A"/>
              </a:solidFill>
              <a:round/>
              <a:headEnd/>
              <a:tailEnd/>
            </a:ln>
          </p:spPr>
          <p:txBody>
            <a:bodyPr lIns="360000" tIns="36000" bIns="36000" anchor="ctr">
              <a:spAutoFit/>
            </a:bodyPr>
            <a:lstStyle/>
            <a:p>
              <a:r>
                <a:rPr lang="en-US" sz="1200" b="1" dirty="0" smtClean="0">
                  <a:solidFill>
                    <a:schemeClr val="bg1"/>
                  </a:solidFill>
                </a:rPr>
                <a:t>EL EXCESO DE RANKL PRODUCE UNA EXCESIVA ACTIVIDAD DE OSTEOCLASTOS</a:t>
              </a:r>
              <a:endParaRPr lang="en-US" sz="1200" b="1" dirty="0">
                <a:solidFill>
                  <a:schemeClr val="bg1"/>
                </a:solidFill>
              </a:endParaRPr>
            </a:p>
          </p:txBody>
        </p:sp>
        <p:sp>
          <p:nvSpPr>
            <p:cNvPr id="102426" name="TextBox 37"/>
            <p:cNvSpPr txBox="1">
              <a:spLocks noChangeArrowheads="1"/>
            </p:cNvSpPr>
            <p:nvPr/>
          </p:nvSpPr>
          <p:spPr bwMode="auto">
            <a:xfrm>
              <a:off x="296" y="1404"/>
              <a:ext cx="164" cy="236"/>
            </a:xfrm>
            <a:prstGeom prst="rect">
              <a:avLst/>
            </a:prstGeom>
            <a:solidFill>
              <a:schemeClr val="bg1"/>
            </a:solidFill>
            <a:ln w="9525">
              <a:solidFill>
                <a:srgbClr val="00446A"/>
              </a:solidFill>
              <a:miter lim="800000"/>
              <a:headEnd/>
              <a:tailEnd/>
            </a:ln>
          </p:spPr>
          <p:txBody>
            <a:bodyPr wrap="none" lIns="72000" tIns="0" rIns="72000" bIns="0">
              <a:spAutoFit/>
            </a:bodyPr>
            <a:lstStyle/>
            <a:p>
              <a:r>
                <a:rPr lang="en-GB" sz="2400" b="1" dirty="0">
                  <a:solidFill>
                    <a:srgbClr val="330066"/>
                  </a:solidFill>
                </a:rPr>
                <a:t>3</a:t>
              </a:r>
              <a:endParaRPr lang="en-US" sz="2400" b="1" dirty="0">
                <a:solidFill>
                  <a:srgbClr val="330066"/>
                </a:solidFill>
              </a:endParaRPr>
            </a:p>
          </p:txBody>
        </p:sp>
      </p:grpSp>
      <p:grpSp>
        <p:nvGrpSpPr>
          <p:cNvPr id="102414" name="Group 41"/>
          <p:cNvGrpSpPr>
            <a:grpSpLocks/>
          </p:cNvGrpSpPr>
          <p:nvPr/>
        </p:nvGrpSpPr>
        <p:grpSpPr bwMode="auto">
          <a:xfrm>
            <a:off x="6967719" y="2922777"/>
            <a:ext cx="1803400" cy="1044575"/>
            <a:chOff x="282" y="1191"/>
            <a:chExt cx="1406" cy="658"/>
          </a:xfrm>
          <a:solidFill>
            <a:schemeClr val="tx2">
              <a:lumMod val="60000"/>
              <a:lumOff val="40000"/>
            </a:schemeClr>
          </a:solidFill>
        </p:grpSpPr>
        <p:sp>
          <p:nvSpPr>
            <p:cNvPr id="102423" name="Rounded Rectangle 35"/>
            <p:cNvSpPr>
              <a:spLocks noChangeArrowheads="1"/>
            </p:cNvSpPr>
            <p:nvPr/>
          </p:nvSpPr>
          <p:spPr bwMode="auto">
            <a:xfrm>
              <a:off x="282" y="1191"/>
              <a:ext cx="1406" cy="658"/>
            </a:xfrm>
            <a:prstGeom prst="roundRect">
              <a:avLst>
                <a:gd name="adj" fmla="val 8505"/>
              </a:avLst>
            </a:prstGeom>
            <a:grpFill/>
            <a:ln w="12700" algn="ctr">
              <a:solidFill>
                <a:srgbClr val="00446A"/>
              </a:solidFill>
              <a:round/>
              <a:headEnd/>
              <a:tailEnd/>
            </a:ln>
          </p:spPr>
          <p:txBody>
            <a:bodyPr lIns="360000" tIns="36000" bIns="36000" anchor="ctr">
              <a:spAutoFit/>
            </a:bodyPr>
            <a:lstStyle/>
            <a:p>
              <a:r>
                <a:rPr lang="en-US" sz="1200" b="1" dirty="0" smtClean="0">
                  <a:solidFill>
                    <a:schemeClr val="bg1"/>
                  </a:solidFill>
                </a:rPr>
                <a:t>LOS  OSTEOCLASTOS DESTRUYEN HUESO POR RESORCION</a:t>
              </a:r>
              <a:endParaRPr lang="en-US" sz="1200" b="1" dirty="0">
                <a:solidFill>
                  <a:schemeClr val="bg1"/>
                </a:solidFill>
              </a:endParaRPr>
            </a:p>
          </p:txBody>
        </p:sp>
        <p:sp>
          <p:nvSpPr>
            <p:cNvPr id="102424" name="TextBox 37"/>
            <p:cNvSpPr txBox="1">
              <a:spLocks noChangeArrowheads="1"/>
            </p:cNvSpPr>
            <p:nvPr/>
          </p:nvSpPr>
          <p:spPr bwMode="auto">
            <a:xfrm>
              <a:off x="296" y="1404"/>
              <a:ext cx="251" cy="236"/>
            </a:xfrm>
            <a:prstGeom prst="rect">
              <a:avLst/>
            </a:prstGeom>
            <a:solidFill>
              <a:schemeClr val="bg1"/>
            </a:solidFill>
            <a:ln w="9525">
              <a:solidFill>
                <a:srgbClr val="00446A"/>
              </a:solidFill>
              <a:miter lim="800000"/>
              <a:headEnd/>
              <a:tailEnd/>
            </a:ln>
          </p:spPr>
          <p:txBody>
            <a:bodyPr wrap="none" lIns="72000" tIns="0" rIns="72000" bIns="0">
              <a:spAutoFit/>
            </a:bodyPr>
            <a:lstStyle/>
            <a:p>
              <a:r>
                <a:rPr lang="en-GB" sz="2400" b="1" dirty="0">
                  <a:solidFill>
                    <a:srgbClr val="330066"/>
                  </a:solidFill>
                </a:rPr>
                <a:t>4</a:t>
              </a:r>
              <a:endParaRPr lang="en-US" sz="2400" b="1" dirty="0">
                <a:solidFill>
                  <a:srgbClr val="330066"/>
                </a:solidFill>
              </a:endParaRPr>
            </a:p>
          </p:txBody>
        </p:sp>
      </p:grpSp>
      <p:grpSp>
        <p:nvGrpSpPr>
          <p:cNvPr id="102415" name="Group 44"/>
          <p:cNvGrpSpPr>
            <a:grpSpLocks/>
          </p:cNvGrpSpPr>
          <p:nvPr/>
        </p:nvGrpSpPr>
        <p:grpSpPr bwMode="auto">
          <a:xfrm>
            <a:off x="5492931" y="4992877"/>
            <a:ext cx="3265488" cy="1238250"/>
            <a:chOff x="292" y="1259"/>
            <a:chExt cx="1387" cy="780"/>
          </a:xfrm>
        </p:grpSpPr>
        <p:sp>
          <p:nvSpPr>
            <p:cNvPr id="102421" name="Rounded Rectangle 35"/>
            <p:cNvSpPr>
              <a:spLocks noChangeArrowheads="1"/>
            </p:cNvSpPr>
            <p:nvPr/>
          </p:nvSpPr>
          <p:spPr bwMode="auto">
            <a:xfrm>
              <a:off x="292" y="1259"/>
              <a:ext cx="1387" cy="780"/>
            </a:xfrm>
            <a:prstGeom prst="roundRect">
              <a:avLst>
                <a:gd name="adj" fmla="val 8505"/>
              </a:avLst>
            </a:prstGeom>
            <a:solidFill>
              <a:schemeClr val="tx2">
                <a:lumMod val="60000"/>
                <a:lumOff val="40000"/>
              </a:schemeClr>
            </a:solidFill>
            <a:ln w="12700" algn="ctr">
              <a:solidFill>
                <a:srgbClr val="00446A"/>
              </a:solidFill>
              <a:round/>
              <a:headEnd/>
              <a:tailEnd/>
            </a:ln>
          </p:spPr>
          <p:txBody>
            <a:bodyPr wrap="square" lIns="360000" tIns="36000" bIns="36000" anchor="ctr">
              <a:spAutoFit/>
            </a:bodyPr>
            <a:lstStyle/>
            <a:p>
              <a:r>
                <a:rPr lang="en-US" sz="1200" b="1" dirty="0" smtClean="0">
                  <a:solidFill>
                    <a:schemeClr val="bg1"/>
                  </a:solidFill>
                </a:rPr>
                <a:t>LA RESORCION OSEA PRODUCE LA LIBERAQCION DE FACTORES DE </a:t>
              </a:r>
              <a:r>
                <a:rPr lang="en-US" sz="1200" b="1" smtClean="0">
                  <a:solidFill>
                    <a:schemeClr val="bg1"/>
                  </a:solidFill>
                </a:rPr>
                <a:t>CRECIMIENTO TUMORALES POR </a:t>
              </a:r>
              <a:r>
                <a:rPr lang="en-US" sz="1200" b="1" dirty="0" smtClean="0">
                  <a:solidFill>
                    <a:schemeClr val="bg1"/>
                  </a:solidFill>
                </a:rPr>
                <a:t>PARTE DE LA MATRIZ OSEA, PERPETUANDO LA ACTIVIDAD TUMORAL</a:t>
              </a:r>
              <a:endParaRPr lang="en-US" sz="1200" b="1" dirty="0">
                <a:solidFill>
                  <a:schemeClr val="bg1"/>
                </a:solidFill>
              </a:endParaRPr>
            </a:p>
          </p:txBody>
        </p:sp>
        <p:sp>
          <p:nvSpPr>
            <p:cNvPr id="102422" name="TextBox 37"/>
            <p:cNvSpPr txBox="1">
              <a:spLocks noChangeArrowheads="1"/>
            </p:cNvSpPr>
            <p:nvPr/>
          </p:nvSpPr>
          <p:spPr bwMode="auto">
            <a:xfrm>
              <a:off x="296" y="1404"/>
              <a:ext cx="153" cy="236"/>
            </a:xfrm>
            <a:prstGeom prst="rect">
              <a:avLst/>
            </a:prstGeom>
            <a:solidFill>
              <a:schemeClr val="bg1"/>
            </a:solidFill>
            <a:ln w="9525">
              <a:solidFill>
                <a:srgbClr val="00446A"/>
              </a:solidFill>
              <a:miter lim="800000"/>
              <a:headEnd/>
              <a:tailEnd/>
            </a:ln>
          </p:spPr>
          <p:txBody>
            <a:bodyPr wrap="square" lIns="72000" tIns="0" rIns="72000" bIns="0">
              <a:spAutoFit/>
            </a:bodyPr>
            <a:lstStyle/>
            <a:p>
              <a:r>
                <a:rPr lang="en-GB" sz="2400" b="1" dirty="0">
                  <a:solidFill>
                    <a:srgbClr val="330066"/>
                  </a:solidFill>
                </a:rPr>
                <a:t>5</a:t>
              </a:r>
              <a:endParaRPr lang="en-US" sz="2400" b="1" dirty="0">
                <a:solidFill>
                  <a:srgbClr val="330066"/>
                </a:solidFill>
              </a:endParaRPr>
            </a:p>
          </p:txBody>
        </p:sp>
      </p:grpSp>
      <p:grpSp>
        <p:nvGrpSpPr>
          <p:cNvPr id="102416" name="Group 26"/>
          <p:cNvGrpSpPr>
            <a:grpSpLocks/>
          </p:cNvGrpSpPr>
          <p:nvPr/>
        </p:nvGrpSpPr>
        <p:grpSpPr bwMode="auto">
          <a:xfrm>
            <a:off x="3451407" y="1668647"/>
            <a:ext cx="976312" cy="714375"/>
            <a:chOff x="3643342" y="1800630"/>
            <a:chExt cx="976882" cy="714125"/>
          </a:xfrm>
        </p:grpSpPr>
        <p:pic>
          <p:nvPicPr>
            <p:cNvPr id="102417" name="Picture 32"/>
            <p:cNvPicPr>
              <a:picLocks noChangeAspect="1" noChangeArrowheads="1"/>
            </p:cNvPicPr>
            <p:nvPr/>
          </p:nvPicPr>
          <p:blipFill>
            <a:blip r:embed="rId10" cstate="print"/>
            <a:srcRect/>
            <a:stretch>
              <a:fillRect/>
            </a:stretch>
          </p:blipFill>
          <p:spPr bwMode="auto">
            <a:xfrm>
              <a:off x="3643342" y="1800630"/>
              <a:ext cx="411681" cy="288000"/>
            </a:xfrm>
            <a:prstGeom prst="rect">
              <a:avLst/>
            </a:prstGeom>
            <a:noFill/>
            <a:ln w="9525">
              <a:noFill/>
              <a:miter lim="800000"/>
              <a:headEnd/>
              <a:tailEnd/>
            </a:ln>
          </p:spPr>
        </p:pic>
        <p:pic>
          <p:nvPicPr>
            <p:cNvPr id="102418" name="Picture 32"/>
            <p:cNvPicPr>
              <a:picLocks noChangeAspect="1" noChangeArrowheads="1"/>
            </p:cNvPicPr>
            <p:nvPr/>
          </p:nvPicPr>
          <p:blipFill>
            <a:blip r:embed="rId10" cstate="print"/>
            <a:srcRect/>
            <a:stretch>
              <a:fillRect/>
            </a:stretch>
          </p:blipFill>
          <p:spPr bwMode="auto">
            <a:xfrm>
              <a:off x="4098239" y="1869750"/>
              <a:ext cx="411681" cy="288000"/>
            </a:xfrm>
            <a:prstGeom prst="rect">
              <a:avLst/>
            </a:prstGeom>
            <a:noFill/>
            <a:ln w="9525">
              <a:noFill/>
              <a:miter lim="800000"/>
              <a:headEnd/>
              <a:tailEnd/>
            </a:ln>
          </p:spPr>
        </p:pic>
        <p:pic>
          <p:nvPicPr>
            <p:cNvPr id="102419" name="Picture 32"/>
            <p:cNvPicPr>
              <a:picLocks noChangeAspect="1" noChangeArrowheads="1"/>
            </p:cNvPicPr>
            <p:nvPr/>
          </p:nvPicPr>
          <p:blipFill>
            <a:blip r:embed="rId10" cstate="print"/>
            <a:srcRect/>
            <a:stretch>
              <a:fillRect/>
            </a:stretch>
          </p:blipFill>
          <p:spPr bwMode="auto">
            <a:xfrm>
              <a:off x="3753677" y="2130454"/>
              <a:ext cx="411681" cy="288000"/>
            </a:xfrm>
            <a:prstGeom prst="rect">
              <a:avLst/>
            </a:prstGeom>
            <a:noFill/>
            <a:ln w="9525">
              <a:noFill/>
              <a:miter lim="800000"/>
              <a:headEnd/>
              <a:tailEnd/>
            </a:ln>
          </p:spPr>
        </p:pic>
        <p:pic>
          <p:nvPicPr>
            <p:cNvPr id="102420" name="Picture 32"/>
            <p:cNvPicPr>
              <a:picLocks noChangeAspect="1" noChangeArrowheads="1"/>
            </p:cNvPicPr>
            <p:nvPr/>
          </p:nvPicPr>
          <p:blipFill>
            <a:blip r:embed="rId10" cstate="print"/>
            <a:srcRect/>
            <a:stretch>
              <a:fillRect/>
            </a:stretch>
          </p:blipFill>
          <p:spPr bwMode="auto">
            <a:xfrm>
              <a:off x="4208543" y="2226755"/>
              <a:ext cx="411681" cy="288000"/>
            </a:xfrm>
            <a:prstGeom prst="rect">
              <a:avLst/>
            </a:prstGeom>
            <a:noFill/>
            <a:ln w="9525">
              <a:noFill/>
              <a:miter lim="800000"/>
              <a:headEnd/>
              <a:tailEnd/>
            </a:ln>
          </p:spPr>
        </p:pic>
      </p:grpSp>
    </p:spTree>
    <p:extLst>
      <p:ext uri="{BB962C8B-B14F-4D97-AF65-F5344CB8AC3E}">
        <p14:creationId xmlns:p14="http://schemas.microsoft.com/office/powerpoint/2010/main" val="26129186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p:cNvSpPr>
          <p:nvPr/>
        </p:nvSpPr>
        <p:spPr bwMode="auto">
          <a:xfrm>
            <a:off x="384175" y="1600200"/>
            <a:ext cx="8229600" cy="2185988"/>
          </a:xfrm>
          <a:prstGeom prst="rect">
            <a:avLst/>
          </a:prstGeom>
          <a:noFill/>
          <a:ln w="9525">
            <a:noFill/>
            <a:miter lim="800000"/>
            <a:headEnd/>
            <a:tailEnd/>
          </a:ln>
        </p:spPr>
        <p:txBody>
          <a:bodyPr/>
          <a:lstStyle/>
          <a:p>
            <a:pPr marL="342900" indent="-342900" eaLnBrk="0" hangingPunct="0">
              <a:spcBef>
                <a:spcPct val="20000"/>
              </a:spcBef>
              <a:buSzPct val="120000"/>
              <a:buFontTx/>
              <a:buBlip>
                <a:blip r:embed="rId3"/>
              </a:buBlip>
            </a:pPr>
            <a:endParaRPr lang="es-ES" sz="2000">
              <a:solidFill>
                <a:srgbClr val="00446A"/>
              </a:solidFill>
              <a:cs typeface="Arial" pitchFamily="34" charset="0"/>
            </a:endParaRPr>
          </a:p>
        </p:txBody>
      </p:sp>
      <p:sp>
        <p:nvSpPr>
          <p:cNvPr id="38915" name="AutoShape 7" descr="image001"/>
          <p:cNvSpPr>
            <a:spLocks noChangeAspect="1" noChangeArrowheads="1"/>
          </p:cNvSpPr>
          <p:nvPr/>
        </p:nvSpPr>
        <p:spPr bwMode="auto">
          <a:xfrm>
            <a:off x="3133725" y="2109788"/>
            <a:ext cx="2876550" cy="2638425"/>
          </a:xfrm>
          <a:prstGeom prst="rect">
            <a:avLst/>
          </a:prstGeom>
          <a:noFill/>
          <a:ln w="9525">
            <a:noFill/>
            <a:miter lim="800000"/>
            <a:headEnd/>
            <a:tailEnd/>
          </a:ln>
        </p:spPr>
        <p:txBody>
          <a:bodyPr/>
          <a:lstStyle/>
          <a:p>
            <a:pPr>
              <a:lnSpc>
                <a:spcPct val="90000"/>
              </a:lnSpc>
            </a:pPr>
            <a:endParaRPr lang="en-GB" sz="2800" b="1">
              <a:solidFill>
                <a:schemeClr val="bg2"/>
              </a:solidFill>
            </a:endParaRPr>
          </a:p>
        </p:txBody>
      </p:sp>
      <p:sp>
        <p:nvSpPr>
          <p:cNvPr id="38916" name="AutoShape 9" descr="image001"/>
          <p:cNvSpPr>
            <a:spLocks noChangeAspect="1" noChangeArrowheads="1"/>
          </p:cNvSpPr>
          <p:nvPr/>
        </p:nvSpPr>
        <p:spPr bwMode="auto">
          <a:xfrm>
            <a:off x="3133725" y="2109788"/>
            <a:ext cx="2876550" cy="2638425"/>
          </a:xfrm>
          <a:prstGeom prst="rect">
            <a:avLst/>
          </a:prstGeom>
          <a:noFill/>
          <a:ln w="9525">
            <a:noFill/>
            <a:miter lim="800000"/>
            <a:headEnd/>
            <a:tailEnd/>
          </a:ln>
        </p:spPr>
        <p:txBody>
          <a:bodyPr/>
          <a:lstStyle/>
          <a:p>
            <a:pPr>
              <a:lnSpc>
                <a:spcPct val="90000"/>
              </a:lnSpc>
            </a:pPr>
            <a:endParaRPr lang="en-GB" sz="2800" b="1">
              <a:solidFill>
                <a:schemeClr val="bg2"/>
              </a:solidFill>
            </a:endParaRPr>
          </a:p>
        </p:txBody>
      </p:sp>
      <p:graphicFrame>
        <p:nvGraphicFramePr>
          <p:cNvPr id="15399" name="Group 39"/>
          <p:cNvGraphicFramePr>
            <a:graphicFrameLocks noGrp="1"/>
          </p:cNvGraphicFramePr>
          <p:nvPr>
            <p:extLst>
              <p:ext uri="{D42A27DB-BD31-4B8C-83A1-F6EECF244321}">
                <p14:modId xmlns:p14="http://schemas.microsoft.com/office/powerpoint/2010/main" val="1484492345"/>
              </p:ext>
            </p:extLst>
          </p:nvPr>
        </p:nvGraphicFramePr>
        <p:xfrm>
          <a:off x="384175" y="2001075"/>
          <a:ext cx="5083175" cy="3570225"/>
        </p:xfrm>
        <a:graphic>
          <a:graphicData uri="http://schemas.openxmlformats.org/drawingml/2006/table">
            <a:tbl>
              <a:tblPr/>
              <a:tblGrid>
                <a:gridCol w="1330325"/>
                <a:gridCol w="1876425"/>
                <a:gridCol w="1876425"/>
              </a:tblGrid>
              <a:tr h="434975">
                <a:tc>
                  <a:txBody>
                    <a:bodyPr/>
                    <a:lstStyle/>
                    <a:p>
                      <a:pPr marL="0" marR="0" lvl="0" indent="0" algn="l" defTabSz="914400" rtl="0" eaLnBrk="0" fontAlgn="base" latinLnBrk="0" hangingPunct="0">
                        <a:lnSpc>
                          <a:spcPct val="100000"/>
                        </a:lnSpc>
                        <a:spcBef>
                          <a:spcPct val="20000"/>
                        </a:spcBef>
                        <a:spcAft>
                          <a:spcPct val="0"/>
                        </a:spcAft>
                        <a:buClrTx/>
                        <a:buSzPct val="120000"/>
                        <a:buFont typeface="Wingdings" pitchFamily="2" charset="2"/>
                        <a:buNone/>
                        <a:tabLst/>
                      </a:pPr>
                      <a:endParaRPr kumimoji="0" lang="en-GB" sz="1600" b="0" i="0" u="none" strike="noStrike" cap="none" normalizeH="0" baseline="0" dirty="0" smtClean="0">
                        <a:ln>
                          <a:noFill/>
                        </a:ln>
                        <a:solidFill>
                          <a:srgbClr val="00446A"/>
                        </a:solidFill>
                        <a:effectLst/>
                        <a:latin typeface="Arial" charset="0"/>
                        <a:cs typeface="Arial" charset="0"/>
                      </a:endParaRPr>
                    </a:p>
                  </a:txBody>
                  <a:tcPr marL="90000" marR="90000" marT="46800" marB="46800" anchor="ctr" horzOverflow="overflow">
                    <a:lnL w="12700" cap="flat" cmpd="sng" algn="ctr">
                      <a:solidFill>
                        <a:srgbClr val="00446A"/>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446A"/>
                      </a:solidFill>
                      <a:prstDash val="solid"/>
                      <a:round/>
                      <a:headEnd type="none" w="med" len="med"/>
                      <a:tailEnd type="none" w="med" len="med"/>
                    </a:lnT>
                    <a:lnB w="12700" cap="flat" cmpd="sng" algn="ctr">
                      <a:solidFill>
                        <a:srgbClr val="00446A"/>
                      </a:solidFill>
                      <a:prstDash val="solid"/>
                      <a:round/>
                      <a:headEnd type="none" w="med" len="med"/>
                      <a:tailEnd type="none" w="med" len="med"/>
                    </a:lnB>
                    <a:lnTlToBr>
                      <a:noFill/>
                    </a:lnTlToBr>
                    <a:lnBlToTr>
                      <a:noFill/>
                    </a:lnBlToTr>
                    <a:solidFill>
                      <a:srgbClr val="00446A"/>
                    </a:solidFill>
                  </a:tcPr>
                </a:tc>
                <a:tc>
                  <a:txBody>
                    <a:bodyPr/>
                    <a:lstStyle/>
                    <a:p>
                      <a:pPr marL="0" marR="0" lvl="0" indent="0" algn="ctr" defTabSz="914400" rtl="0" eaLnBrk="0" fontAlgn="base" latinLnBrk="0" hangingPunct="0">
                        <a:lnSpc>
                          <a:spcPct val="100000"/>
                        </a:lnSpc>
                        <a:spcBef>
                          <a:spcPct val="20000"/>
                        </a:spcBef>
                        <a:spcAft>
                          <a:spcPct val="0"/>
                        </a:spcAft>
                        <a:buClrTx/>
                        <a:buSzPct val="120000"/>
                        <a:buFont typeface="Wingdings" pitchFamily="2" charset="2"/>
                        <a:buNone/>
                        <a:tabLst/>
                      </a:pPr>
                      <a:r>
                        <a:rPr kumimoji="0" lang="en-GB" sz="1400" b="1" i="0" u="none" strike="noStrike" cap="none" normalizeH="0" baseline="0" smtClean="0">
                          <a:ln>
                            <a:noFill/>
                          </a:ln>
                          <a:solidFill>
                            <a:schemeClr val="bg1"/>
                          </a:solidFill>
                          <a:effectLst/>
                          <a:latin typeface="Arial" charset="0"/>
                          <a:cs typeface="Arial" charset="0"/>
                        </a:rPr>
                        <a:t>Prolia</a:t>
                      </a:r>
                      <a:r>
                        <a:rPr kumimoji="0" lang="en-GB" sz="1400" b="1" i="0" u="none" strike="noStrike" cap="none" normalizeH="0" baseline="30000" smtClean="0">
                          <a:ln>
                            <a:noFill/>
                          </a:ln>
                          <a:solidFill>
                            <a:schemeClr val="bg1"/>
                          </a:solidFill>
                          <a:effectLst/>
                          <a:latin typeface="Arial" charset="0"/>
                          <a:cs typeface="Arial" charset="0"/>
                        </a:rPr>
                        <a:t>® </a:t>
                      </a:r>
                      <a:r>
                        <a:rPr kumimoji="0" lang="en-GB" sz="1400" b="1" i="0" u="none" strike="noStrike" cap="none" normalizeH="0" baseline="0" smtClean="0">
                          <a:ln>
                            <a:noFill/>
                          </a:ln>
                          <a:solidFill>
                            <a:schemeClr val="bg1"/>
                          </a:solidFill>
                          <a:effectLst/>
                          <a:latin typeface="Arial" charset="0"/>
                          <a:cs typeface="Arial" charset="0"/>
                        </a:rPr>
                        <a:t>(denosumab)</a:t>
                      </a:r>
                      <a:r>
                        <a:rPr kumimoji="0" lang="en-GB" sz="1400" b="1" i="0" u="none" strike="noStrike" cap="none" normalizeH="0" baseline="30000" smtClean="0">
                          <a:ln>
                            <a:noFill/>
                          </a:ln>
                          <a:solidFill>
                            <a:schemeClr val="bg1"/>
                          </a:solidFill>
                          <a:effectLst/>
                          <a:latin typeface="Arial" charset="0"/>
                          <a:cs typeface="Arial" charset="0"/>
                        </a:rPr>
                        <a:t>2</a:t>
                      </a: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446A"/>
                      </a:solidFill>
                      <a:prstDash val="solid"/>
                      <a:round/>
                      <a:headEnd type="none" w="med" len="med"/>
                      <a:tailEnd type="none" w="med" len="med"/>
                    </a:lnT>
                    <a:lnB w="12700" cap="flat" cmpd="sng" algn="ctr">
                      <a:solidFill>
                        <a:srgbClr val="00446A"/>
                      </a:solidFill>
                      <a:prstDash val="solid"/>
                      <a:round/>
                      <a:headEnd type="none" w="med" len="med"/>
                      <a:tailEnd type="none" w="med" len="med"/>
                    </a:lnB>
                    <a:lnTlToBr>
                      <a:noFill/>
                    </a:lnTlToBr>
                    <a:lnBlToTr>
                      <a:noFill/>
                    </a:lnBlToTr>
                    <a:solidFill>
                      <a:srgbClr val="00446A"/>
                    </a:solidFill>
                  </a:tcPr>
                </a:tc>
                <a:tc>
                  <a:txBody>
                    <a:bodyPr/>
                    <a:lstStyle/>
                    <a:p>
                      <a:pPr marL="0" marR="0" lvl="0" indent="0" algn="ctr" defTabSz="914400" rtl="0" eaLnBrk="0" fontAlgn="base" latinLnBrk="0" hangingPunct="0">
                        <a:lnSpc>
                          <a:spcPct val="100000"/>
                        </a:lnSpc>
                        <a:spcBef>
                          <a:spcPct val="20000"/>
                        </a:spcBef>
                        <a:spcAft>
                          <a:spcPct val="0"/>
                        </a:spcAft>
                        <a:buClrTx/>
                        <a:buSzPct val="120000"/>
                        <a:buFont typeface="Wingdings" pitchFamily="2" charset="2"/>
                        <a:buNone/>
                        <a:tabLst/>
                      </a:pPr>
                      <a:r>
                        <a:rPr kumimoji="0" lang="en-GB" sz="1400" b="1" i="0" u="none" strike="noStrike" cap="none" normalizeH="0" baseline="0" smtClean="0">
                          <a:ln>
                            <a:noFill/>
                          </a:ln>
                          <a:solidFill>
                            <a:schemeClr val="bg1"/>
                          </a:solidFill>
                          <a:effectLst/>
                          <a:latin typeface="Arial" charset="0"/>
                          <a:cs typeface="Arial" charset="0"/>
                        </a:rPr>
                        <a:t>XGEVA</a:t>
                      </a:r>
                      <a:r>
                        <a:rPr kumimoji="0" lang="en-GB" sz="1400" b="1" i="0" u="none" strike="noStrike" cap="none" normalizeH="0" baseline="30000" smtClean="0">
                          <a:ln>
                            <a:noFill/>
                          </a:ln>
                          <a:solidFill>
                            <a:schemeClr val="bg1"/>
                          </a:solidFill>
                          <a:effectLst/>
                          <a:latin typeface="Arial" charset="0"/>
                          <a:cs typeface="Arial" charset="0"/>
                        </a:rPr>
                        <a:t>™</a:t>
                      </a:r>
                      <a:r>
                        <a:rPr kumimoji="0" lang="en-GB" sz="1400" b="1" i="0" u="none" strike="noStrike" cap="none" normalizeH="0" baseline="0" smtClean="0">
                          <a:ln>
                            <a:noFill/>
                          </a:ln>
                          <a:solidFill>
                            <a:schemeClr val="bg1"/>
                          </a:solidFill>
                          <a:effectLst/>
                          <a:latin typeface="Arial" charset="0"/>
                          <a:cs typeface="Arial" charset="0"/>
                        </a:rPr>
                        <a:t> (denosumab)</a:t>
                      </a:r>
                      <a:endParaRPr kumimoji="0" lang="en-US" sz="1400" b="1" i="0" u="none" strike="noStrike" cap="none" normalizeH="0" baseline="0" smtClean="0">
                        <a:ln>
                          <a:noFill/>
                        </a:ln>
                        <a:solidFill>
                          <a:schemeClr val="bg1"/>
                        </a:solidFill>
                        <a:effectLst/>
                        <a:latin typeface="Arial" charset="0"/>
                        <a:cs typeface="Arial" charset="0"/>
                      </a:endParaRP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rgbClr val="00446A"/>
                      </a:solidFill>
                      <a:prstDash val="solid"/>
                      <a:round/>
                      <a:headEnd type="none" w="med" len="med"/>
                      <a:tailEnd type="none" w="med" len="med"/>
                    </a:lnR>
                    <a:lnT w="12700" cap="flat" cmpd="sng" algn="ctr">
                      <a:solidFill>
                        <a:srgbClr val="00446A"/>
                      </a:solidFill>
                      <a:prstDash val="solid"/>
                      <a:round/>
                      <a:headEnd type="none" w="med" len="med"/>
                      <a:tailEnd type="none" w="med" len="med"/>
                    </a:lnT>
                    <a:lnB w="12700" cap="flat" cmpd="sng" algn="ctr">
                      <a:solidFill>
                        <a:srgbClr val="00446A"/>
                      </a:solidFill>
                      <a:prstDash val="solid"/>
                      <a:round/>
                      <a:headEnd type="none" w="med" len="med"/>
                      <a:tailEnd type="none" w="med" len="med"/>
                    </a:lnB>
                    <a:lnTlToBr>
                      <a:noFill/>
                    </a:lnTlToBr>
                    <a:lnBlToTr>
                      <a:noFill/>
                    </a:lnBlToTr>
                    <a:solidFill>
                      <a:srgbClr val="00446A"/>
                    </a:solidFill>
                  </a:tcPr>
                </a:tc>
              </a:tr>
              <a:tr h="434975">
                <a:tc>
                  <a:txBody>
                    <a:bodyPr/>
                    <a:lstStyle/>
                    <a:p>
                      <a:pPr marL="0" marR="0" lvl="0" indent="0" algn="ctr" defTabSz="914400" rtl="0" eaLnBrk="0" fontAlgn="base" latinLnBrk="0" hangingPunct="0">
                        <a:lnSpc>
                          <a:spcPct val="100000"/>
                        </a:lnSpc>
                        <a:spcBef>
                          <a:spcPct val="20000"/>
                        </a:spcBef>
                        <a:spcAft>
                          <a:spcPct val="0"/>
                        </a:spcAft>
                        <a:buClrTx/>
                        <a:buSzPct val="120000"/>
                        <a:buFont typeface="Wingdings" pitchFamily="2" charset="2"/>
                        <a:buNone/>
                        <a:tabLst/>
                      </a:pPr>
                      <a:r>
                        <a:rPr kumimoji="0" lang="en-GB" sz="1200" b="0" i="0" u="none" strike="noStrike" cap="none" normalizeH="0" baseline="0" smtClean="0">
                          <a:ln>
                            <a:noFill/>
                          </a:ln>
                          <a:solidFill>
                            <a:schemeClr val="tx1"/>
                          </a:solidFill>
                          <a:effectLst/>
                          <a:latin typeface="Arial" charset="0"/>
                          <a:cs typeface="Arial" charset="0"/>
                        </a:rPr>
                        <a:t>Dose</a:t>
                      </a:r>
                      <a:endParaRPr kumimoji="0" lang="en-US" sz="1200" b="0" i="0" u="none" strike="noStrike" cap="none" normalizeH="0" baseline="0" smtClean="0">
                        <a:ln>
                          <a:noFill/>
                        </a:ln>
                        <a:solidFill>
                          <a:schemeClr val="tx1"/>
                        </a:solidFill>
                        <a:effectLst/>
                        <a:latin typeface="Arial" charset="0"/>
                        <a:cs typeface="Arial" charset="0"/>
                      </a:endParaRPr>
                    </a:p>
                  </a:txBody>
                  <a:tcPr marL="90000" marR="90000" marT="46800" marB="46800" anchor="ctr" horzOverflow="overflow">
                    <a:lnL w="12700" cap="flat" cmpd="sng" algn="ctr">
                      <a:solidFill>
                        <a:srgbClr val="00446A"/>
                      </a:solidFill>
                      <a:prstDash val="solid"/>
                      <a:round/>
                      <a:headEnd type="none" w="med" len="med"/>
                      <a:tailEnd type="none" w="med" len="med"/>
                    </a:lnL>
                    <a:lnR w="12700" cap="flat" cmpd="sng" algn="ctr">
                      <a:solidFill>
                        <a:srgbClr val="00446A"/>
                      </a:solidFill>
                      <a:prstDash val="solid"/>
                      <a:round/>
                      <a:headEnd type="none" w="med" len="med"/>
                      <a:tailEnd type="none" w="med" len="med"/>
                    </a:lnR>
                    <a:lnT w="12700" cap="flat" cmpd="sng" algn="ctr">
                      <a:solidFill>
                        <a:srgbClr val="00446A"/>
                      </a:solidFill>
                      <a:prstDash val="solid"/>
                      <a:round/>
                      <a:headEnd type="none" w="med" len="med"/>
                      <a:tailEnd type="none" w="med" len="med"/>
                    </a:lnT>
                    <a:lnB w="12700" cap="flat" cmpd="sng" algn="ctr">
                      <a:solidFill>
                        <a:srgbClr val="00446A"/>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0" eaLnBrk="0" fontAlgn="base" latinLnBrk="0" hangingPunct="0">
                        <a:lnSpc>
                          <a:spcPct val="100000"/>
                        </a:lnSpc>
                        <a:spcBef>
                          <a:spcPct val="20000"/>
                        </a:spcBef>
                        <a:spcAft>
                          <a:spcPct val="0"/>
                        </a:spcAft>
                        <a:buClrTx/>
                        <a:buSzPct val="120000"/>
                        <a:buFont typeface="Wingdings" pitchFamily="2" charset="2"/>
                        <a:buNone/>
                        <a:tabLst/>
                      </a:pPr>
                      <a:r>
                        <a:rPr kumimoji="0" lang="en-GB" sz="1200" b="1" i="0" u="none" strike="noStrike" cap="none" normalizeH="0" baseline="0" smtClean="0">
                          <a:ln>
                            <a:noFill/>
                          </a:ln>
                          <a:solidFill>
                            <a:srgbClr val="084B7F"/>
                          </a:solidFill>
                          <a:effectLst/>
                          <a:latin typeface="Arial" charset="0"/>
                          <a:cs typeface="Arial" charset="0"/>
                        </a:rPr>
                        <a:t>60 mg SC</a:t>
                      </a:r>
                      <a:endParaRPr kumimoji="0" lang="en-US" sz="1200" b="1" i="0" u="none" strike="noStrike" cap="none" normalizeH="0" baseline="0" smtClean="0">
                        <a:ln>
                          <a:noFill/>
                        </a:ln>
                        <a:solidFill>
                          <a:srgbClr val="084B7F"/>
                        </a:solidFill>
                        <a:effectLst/>
                        <a:latin typeface="Arial" charset="0"/>
                        <a:cs typeface="Arial" charset="0"/>
                      </a:endParaRPr>
                    </a:p>
                  </a:txBody>
                  <a:tcPr marL="90000" marR="90000" marT="46800" marB="46800" anchor="ctr" horzOverflow="overflow">
                    <a:lnL w="12700" cap="flat" cmpd="sng" algn="ctr">
                      <a:solidFill>
                        <a:srgbClr val="00446A"/>
                      </a:solidFill>
                      <a:prstDash val="solid"/>
                      <a:round/>
                      <a:headEnd type="none" w="med" len="med"/>
                      <a:tailEnd type="none" w="med" len="med"/>
                    </a:lnL>
                    <a:lnR w="12700" cap="flat" cmpd="sng" algn="ctr">
                      <a:solidFill>
                        <a:srgbClr val="00446A"/>
                      </a:solidFill>
                      <a:prstDash val="solid"/>
                      <a:round/>
                      <a:headEnd type="none" w="med" len="med"/>
                      <a:tailEnd type="none" w="med" len="med"/>
                    </a:lnR>
                    <a:lnT w="12700" cap="flat" cmpd="sng" algn="ctr">
                      <a:solidFill>
                        <a:srgbClr val="00446A"/>
                      </a:solidFill>
                      <a:prstDash val="solid"/>
                      <a:round/>
                      <a:headEnd type="none" w="med" len="med"/>
                      <a:tailEnd type="none" w="med" len="med"/>
                    </a:lnT>
                    <a:lnB w="12700" cap="flat" cmpd="sng" algn="ctr">
                      <a:solidFill>
                        <a:srgbClr val="00446A"/>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0" eaLnBrk="0" fontAlgn="base" latinLnBrk="0" hangingPunct="0">
                        <a:lnSpc>
                          <a:spcPct val="100000"/>
                        </a:lnSpc>
                        <a:spcBef>
                          <a:spcPct val="20000"/>
                        </a:spcBef>
                        <a:spcAft>
                          <a:spcPct val="0"/>
                        </a:spcAft>
                        <a:buClrTx/>
                        <a:buSzPct val="120000"/>
                        <a:buFont typeface="Wingdings" pitchFamily="2" charset="2"/>
                        <a:buNone/>
                        <a:tabLst/>
                      </a:pPr>
                      <a:r>
                        <a:rPr kumimoji="0" lang="en-GB" sz="1200" b="1" i="0" u="none" strike="noStrike" cap="none" normalizeH="0" baseline="0" dirty="0" smtClean="0">
                          <a:ln>
                            <a:noFill/>
                          </a:ln>
                          <a:solidFill>
                            <a:srgbClr val="084B7F"/>
                          </a:solidFill>
                          <a:effectLst/>
                          <a:latin typeface="Arial" charset="0"/>
                          <a:cs typeface="Arial" charset="0"/>
                        </a:rPr>
                        <a:t>120 mg SC</a:t>
                      </a:r>
                      <a:endParaRPr kumimoji="0" lang="en-US" sz="1200" b="1" i="0" u="none" strike="noStrike" cap="none" normalizeH="0" baseline="0" dirty="0" smtClean="0">
                        <a:ln>
                          <a:noFill/>
                        </a:ln>
                        <a:solidFill>
                          <a:srgbClr val="084B7F"/>
                        </a:solidFill>
                        <a:effectLst/>
                        <a:latin typeface="Arial" charset="0"/>
                        <a:cs typeface="Arial" charset="0"/>
                      </a:endParaRPr>
                    </a:p>
                  </a:txBody>
                  <a:tcPr marL="90000" marR="90000" marT="46800" marB="46800" anchor="ctr" horzOverflow="overflow">
                    <a:lnL w="12700" cap="flat" cmpd="sng" algn="ctr">
                      <a:solidFill>
                        <a:srgbClr val="00446A"/>
                      </a:solidFill>
                      <a:prstDash val="solid"/>
                      <a:round/>
                      <a:headEnd type="none" w="med" len="med"/>
                      <a:tailEnd type="none" w="med" len="med"/>
                    </a:lnL>
                    <a:lnR w="12700" cap="flat" cmpd="sng" algn="ctr">
                      <a:solidFill>
                        <a:srgbClr val="00446A"/>
                      </a:solidFill>
                      <a:prstDash val="solid"/>
                      <a:round/>
                      <a:headEnd type="none" w="med" len="med"/>
                      <a:tailEnd type="none" w="med" len="med"/>
                    </a:lnR>
                    <a:lnT w="12700" cap="flat" cmpd="sng" algn="ctr">
                      <a:solidFill>
                        <a:srgbClr val="00446A"/>
                      </a:solidFill>
                      <a:prstDash val="solid"/>
                      <a:round/>
                      <a:headEnd type="none" w="med" len="med"/>
                      <a:tailEnd type="none" w="med" len="med"/>
                    </a:lnT>
                    <a:lnB w="12700" cap="flat" cmpd="sng" algn="ctr">
                      <a:solidFill>
                        <a:srgbClr val="00446A"/>
                      </a:solidFill>
                      <a:prstDash val="solid"/>
                      <a:round/>
                      <a:headEnd type="none" w="med" len="med"/>
                      <a:tailEnd type="none" w="med" len="med"/>
                    </a:lnB>
                    <a:lnTlToBr>
                      <a:noFill/>
                    </a:lnTlToBr>
                    <a:lnBlToTr>
                      <a:noFill/>
                    </a:lnBlToTr>
                    <a:solidFill>
                      <a:srgbClr val="E7E7E7"/>
                    </a:solidFill>
                  </a:tcPr>
                </a:tc>
              </a:tr>
              <a:tr h="473075">
                <a:tc>
                  <a:txBody>
                    <a:bodyPr/>
                    <a:lstStyle/>
                    <a:p>
                      <a:pPr marL="0" marR="0" lvl="0" indent="0" algn="ctr" defTabSz="914400" rtl="0" eaLnBrk="0" fontAlgn="base" latinLnBrk="0" hangingPunct="0">
                        <a:lnSpc>
                          <a:spcPct val="100000"/>
                        </a:lnSpc>
                        <a:spcBef>
                          <a:spcPct val="20000"/>
                        </a:spcBef>
                        <a:spcAft>
                          <a:spcPct val="0"/>
                        </a:spcAft>
                        <a:buClrTx/>
                        <a:buSzPct val="120000"/>
                        <a:buFont typeface="Wingdings" pitchFamily="2" charset="2"/>
                        <a:buNone/>
                        <a:tabLst/>
                      </a:pPr>
                      <a:r>
                        <a:rPr kumimoji="0" lang="en-GB" sz="1200" b="0" i="0" u="none" strike="noStrike" cap="none" normalizeH="0" baseline="0" smtClean="0">
                          <a:ln>
                            <a:noFill/>
                          </a:ln>
                          <a:solidFill>
                            <a:schemeClr val="tx1"/>
                          </a:solidFill>
                          <a:effectLst/>
                          <a:latin typeface="Arial" charset="0"/>
                          <a:cs typeface="Arial" charset="0"/>
                        </a:rPr>
                        <a:t>Regimen</a:t>
                      </a:r>
                      <a:endParaRPr kumimoji="0" lang="en-US" sz="1200" b="0" i="0" u="none" strike="noStrike" cap="none" normalizeH="0" baseline="0" smtClean="0">
                        <a:ln>
                          <a:noFill/>
                        </a:ln>
                        <a:solidFill>
                          <a:schemeClr val="tx1"/>
                        </a:solidFill>
                        <a:effectLst/>
                        <a:latin typeface="Arial" charset="0"/>
                        <a:cs typeface="Arial" charset="0"/>
                      </a:endParaRPr>
                    </a:p>
                  </a:txBody>
                  <a:tcPr marL="90000" marR="90000" marT="46800" marB="46800" anchor="ctr" horzOverflow="overflow">
                    <a:lnL w="12700" cap="flat" cmpd="sng" algn="ctr">
                      <a:solidFill>
                        <a:srgbClr val="00446A"/>
                      </a:solidFill>
                      <a:prstDash val="solid"/>
                      <a:round/>
                      <a:headEnd type="none" w="med" len="med"/>
                      <a:tailEnd type="none" w="med" len="med"/>
                    </a:lnL>
                    <a:lnR w="12700" cap="flat" cmpd="sng" algn="ctr">
                      <a:solidFill>
                        <a:srgbClr val="00446A"/>
                      </a:solidFill>
                      <a:prstDash val="solid"/>
                      <a:round/>
                      <a:headEnd type="none" w="med" len="med"/>
                      <a:tailEnd type="none" w="med" len="med"/>
                    </a:lnR>
                    <a:lnT w="12700" cap="flat" cmpd="sng" algn="ctr">
                      <a:solidFill>
                        <a:srgbClr val="00446A"/>
                      </a:solidFill>
                      <a:prstDash val="solid"/>
                      <a:round/>
                      <a:headEnd type="none" w="med" len="med"/>
                      <a:tailEnd type="none" w="med" len="med"/>
                    </a:lnT>
                    <a:lnB w="12700" cap="flat" cmpd="sng" algn="ctr">
                      <a:solidFill>
                        <a:srgbClr val="00446A"/>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20000"/>
                        <a:buFont typeface="Wingdings" pitchFamily="2" charset="2"/>
                        <a:buNone/>
                        <a:tabLst/>
                      </a:pPr>
                      <a:r>
                        <a:rPr kumimoji="0" lang="en-GB" sz="1200" b="1" i="0" u="none" strike="noStrike" cap="none" normalizeH="0" baseline="0" smtClean="0">
                          <a:ln>
                            <a:noFill/>
                          </a:ln>
                          <a:solidFill>
                            <a:srgbClr val="084B7F"/>
                          </a:solidFill>
                          <a:effectLst/>
                          <a:latin typeface="Arial" charset="0"/>
                          <a:cs typeface="Arial" charset="0"/>
                        </a:rPr>
                        <a:t>Every 6 months</a:t>
                      </a:r>
                      <a:endParaRPr kumimoji="0" lang="en-US" sz="1200" b="1" i="0" u="none" strike="noStrike" cap="none" normalizeH="0" baseline="0" smtClean="0">
                        <a:ln>
                          <a:noFill/>
                        </a:ln>
                        <a:solidFill>
                          <a:srgbClr val="084B7F"/>
                        </a:solidFill>
                        <a:effectLst/>
                        <a:latin typeface="Arial" charset="0"/>
                        <a:cs typeface="Arial" charset="0"/>
                      </a:endParaRPr>
                    </a:p>
                  </a:txBody>
                  <a:tcPr marL="90000" marR="90000" marT="46800" marB="46800" anchor="ctr" horzOverflow="overflow">
                    <a:lnL w="12700" cap="flat" cmpd="sng" algn="ctr">
                      <a:solidFill>
                        <a:srgbClr val="00446A"/>
                      </a:solidFill>
                      <a:prstDash val="solid"/>
                      <a:round/>
                      <a:headEnd type="none" w="med" len="med"/>
                      <a:tailEnd type="none" w="med" len="med"/>
                    </a:lnL>
                    <a:lnR w="12700" cap="flat" cmpd="sng" algn="ctr">
                      <a:solidFill>
                        <a:srgbClr val="00446A"/>
                      </a:solidFill>
                      <a:prstDash val="solid"/>
                      <a:round/>
                      <a:headEnd type="none" w="med" len="med"/>
                      <a:tailEnd type="none" w="med" len="med"/>
                    </a:lnR>
                    <a:lnT w="12700" cap="flat" cmpd="sng" algn="ctr">
                      <a:solidFill>
                        <a:srgbClr val="00446A"/>
                      </a:solidFill>
                      <a:prstDash val="solid"/>
                      <a:round/>
                      <a:headEnd type="none" w="med" len="med"/>
                      <a:tailEnd type="none" w="med" len="med"/>
                    </a:lnT>
                    <a:lnB w="12700" cap="flat" cmpd="sng" algn="ctr">
                      <a:solidFill>
                        <a:srgbClr val="00446A"/>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20000"/>
                        <a:buFont typeface="Wingdings" pitchFamily="2" charset="2"/>
                        <a:buNone/>
                        <a:tabLst/>
                      </a:pPr>
                      <a:r>
                        <a:rPr kumimoji="0" lang="en-GB" sz="1200" b="1" i="0" u="none" strike="noStrike" cap="none" normalizeH="0" baseline="0" smtClean="0">
                          <a:ln>
                            <a:noFill/>
                          </a:ln>
                          <a:solidFill>
                            <a:srgbClr val="084B7F"/>
                          </a:solidFill>
                          <a:effectLst/>
                          <a:latin typeface="Arial" charset="0"/>
                          <a:cs typeface="Arial" charset="0"/>
                        </a:rPr>
                        <a:t>Every 4 weeks</a:t>
                      </a:r>
                      <a:endParaRPr kumimoji="0" lang="en-US" sz="1200" b="1" i="0" u="none" strike="noStrike" cap="none" normalizeH="0" baseline="0" smtClean="0">
                        <a:ln>
                          <a:noFill/>
                        </a:ln>
                        <a:solidFill>
                          <a:srgbClr val="084B7F"/>
                        </a:solidFill>
                        <a:effectLst/>
                        <a:latin typeface="Arial" charset="0"/>
                        <a:cs typeface="Arial" charset="0"/>
                      </a:endParaRPr>
                    </a:p>
                  </a:txBody>
                  <a:tcPr marL="90000" marR="90000" marT="46800" marB="46800" anchor="ctr" horzOverflow="overflow">
                    <a:lnL w="12700" cap="flat" cmpd="sng" algn="ctr">
                      <a:solidFill>
                        <a:srgbClr val="00446A"/>
                      </a:solidFill>
                      <a:prstDash val="solid"/>
                      <a:round/>
                      <a:headEnd type="none" w="med" len="med"/>
                      <a:tailEnd type="none" w="med" len="med"/>
                    </a:lnL>
                    <a:lnR w="12700" cap="flat" cmpd="sng" algn="ctr">
                      <a:solidFill>
                        <a:srgbClr val="00446A"/>
                      </a:solidFill>
                      <a:prstDash val="solid"/>
                      <a:round/>
                      <a:headEnd type="none" w="med" len="med"/>
                      <a:tailEnd type="none" w="med" len="med"/>
                    </a:lnR>
                    <a:lnT w="12700" cap="flat" cmpd="sng" algn="ctr">
                      <a:solidFill>
                        <a:srgbClr val="00446A"/>
                      </a:solidFill>
                      <a:prstDash val="solid"/>
                      <a:round/>
                      <a:headEnd type="none" w="med" len="med"/>
                      <a:tailEnd type="none" w="med" len="med"/>
                    </a:lnT>
                    <a:lnB w="12700" cap="flat" cmpd="sng" algn="ctr">
                      <a:solidFill>
                        <a:srgbClr val="00446A"/>
                      </a:solidFill>
                      <a:prstDash val="solid"/>
                      <a:round/>
                      <a:headEnd type="none" w="med" len="med"/>
                      <a:tailEnd type="none" w="med" len="med"/>
                    </a:lnB>
                    <a:lnTlToBr>
                      <a:noFill/>
                    </a:lnTlToBr>
                    <a:lnBlToTr>
                      <a:noFill/>
                    </a:lnBlToTr>
                    <a:noFill/>
                  </a:tcPr>
                </a:tc>
              </a:tr>
              <a:tr h="1525588">
                <a:tc>
                  <a:txBody>
                    <a:bodyPr/>
                    <a:lstStyle/>
                    <a:p>
                      <a:pPr marL="0" marR="0" lvl="0" indent="0" algn="ctr" defTabSz="914400" rtl="0" eaLnBrk="0" fontAlgn="base" latinLnBrk="0" hangingPunct="0">
                        <a:lnSpc>
                          <a:spcPct val="100000"/>
                        </a:lnSpc>
                        <a:spcBef>
                          <a:spcPct val="20000"/>
                        </a:spcBef>
                        <a:spcAft>
                          <a:spcPct val="0"/>
                        </a:spcAft>
                        <a:buClrTx/>
                        <a:buSzPct val="120000"/>
                        <a:buFont typeface="Wingdings" pitchFamily="2" charset="2"/>
                        <a:buNone/>
                        <a:tabLst/>
                      </a:pPr>
                      <a:r>
                        <a:rPr kumimoji="0" lang="en-GB" sz="1200" b="0" i="0" u="none" strike="noStrike" cap="none" normalizeH="0" baseline="0" dirty="0" smtClean="0">
                          <a:ln>
                            <a:noFill/>
                          </a:ln>
                          <a:solidFill>
                            <a:schemeClr val="tx1"/>
                          </a:solidFill>
                          <a:effectLst/>
                          <a:latin typeface="Arial" charset="0"/>
                          <a:cs typeface="Arial" charset="0"/>
                        </a:rPr>
                        <a:t>Indication(s)</a:t>
                      </a:r>
                      <a:endParaRPr kumimoji="0" lang="en-US" sz="1200" b="0" i="0" u="none" strike="noStrike" cap="none" normalizeH="0" baseline="0" dirty="0" smtClean="0">
                        <a:ln>
                          <a:noFill/>
                        </a:ln>
                        <a:solidFill>
                          <a:schemeClr val="tx1"/>
                        </a:solidFill>
                        <a:effectLst/>
                        <a:latin typeface="Arial" charset="0"/>
                        <a:cs typeface="Arial" charset="0"/>
                      </a:endParaRPr>
                    </a:p>
                  </a:txBody>
                  <a:tcPr marL="90000" marR="90000" marT="46800" marB="46800" anchor="ctr" horzOverflow="overflow">
                    <a:lnL w="12700" cap="flat" cmpd="sng" algn="ctr">
                      <a:solidFill>
                        <a:srgbClr val="00446A"/>
                      </a:solidFill>
                      <a:prstDash val="solid"/>
                      <a:round/>
                      <a:headEnd type="none" w="med" len="med"/>
                      <a:tailEnd type="none" w="med" len="med"/>
                    </a:lnL>
                    <a:lnR w="12700" cap="flat" cmpd="sng" algn="ctr">
                      <a:solidFill>
                        <a:srgbClr val="00446A"/>
                      </a:solidFill>
                      <a:prstDash val="solid"/>
                      <a:round/>
                      <a:headEnd type="none" w="med" len="med"/>
                      <a:tailEnd type="none" w="med" len="med"/>
                    </a:lnR>
                    <a:lnT w="12700" cap="flat" cmpd="sng" algn="ctr">
                      <a:solidFill>
                        <a:srgbClr val="00446A"/>
                      </a:solidFill>
                      <a:prstDash val="solid"/>
                      <a:round/>
                      <a:headEnd type="none" w="med" len="med"/>
                      <a:tailEnd type="none" w="med" len="med"/>
                    </a:lnT>
                    <a:lnB w="12700" cap="flat" cmpd="sng" algn="ctr">
                      <a:solidFill>
                        <a:srgbClr val="00446A"/>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0" eaLnBrk="0" fontAlgn="base" latinLnBrk="0" hangingPunct="0">
                        <a:lnSpc>
                          <a:spcPct val="100000"/>
                        </a:lnSpc>
                        <a:spcBef>
                          <a:spcPct val="20000"/>
                        </a:spcBef>
                        <a:spcAft>
                          <a:spcPct val="0"/>
                        </a:spcAft>
                        <a:buClrTx/>
                        <a:buSzPct val="120000"/>
                        <a:buFontTx/>
                        <a:buNone/>
                        <a:tabLst/>
                      </a:pPr>
                      <a:r>
                        <a:rPr kumimoji="0" lang="en-US" sz="1200" b="0" i="0" u="none" strike="noStrike" cap="none" normalizeH="0" baseline="0" dirty="0" smtClean="0">
                          <a:ln>
                            <a:noFill/>
                          </a:ln>
                          <a:solidFill>
                            <a:schemeClr val="tx1"/>
                          </a:solidFill>
                          <a:effectLst/>
                          <a:latin typeface="Arial" charset="0"/>
                        </a:rPr>
                        <a:t>Treatment of </a:t>
                      </a:r>
                      <a:r>
                        <a:rPr kumimoji="0" lang="en-US" sz="1200" b="1" i="0" u="none" strike="noStrike" cap="none" normalizeH="0" baseline="0" dirty="0" smtClean="0">
                          <a:ln>
                            <a:noFill/>
                          </a:ln>
                          <a:solidFill>
                            <a:srgbClr val="00446A"/>
                          </a:solidFill>
                          <a:effectLst/>
                          <a:latin typeface="Arial" charset="0"/>
                        </a:rPr>
                        <a:t>bone loss associated with hormone </a:t>
                      </a:r>
                      <a:r>
                        <a:rPr kumimoji="0" lang="en-US" sz="1200" b="1" i="0" u="none" strike="noStrike" kern="1200" cap="none" normalizeH="0" baseline="0" dirty="0" smtClean="0">
                          <a:ln>
                            <a:noFill/>
                          </a:ln>
                          <a:solidFill>
                            <a:srgbClr val="00446A"/>
                          </a:solidFill>
                          <a:effectLst/>
                          <a:latin typeface="Arial" charset="0"/>
                          <a:ea typeface="+mn-ea"/>
                          <a:cs typeface="+mn-cs"/>
                        </a:rPr>
                        <a:t>ablation</a:t>
                      </a:r>
                      <a:r>
                        <a:rPr kumimoji="0" lang="en-US" sz="1200" b="0" i="0" u="none" strike="noStrike" cap="none" normalizeH="0" baseline="0" dirty="0" smtClean="0">
                          <a:ln>
                            <a:noFill/>
                          </a:ln>
                          <a:solidFill>
                            <a:schemeClr val="tx1"/>
                          </a:solidFill>
                          <a:effectLst/>
                          <a:latin typeface="Arial" charset="0"/>
                        </a:rPr>
                        <a:t> in men with prostate cancer at increased risk of fractures </a:t>
                      </a:r>
                    </a:p>
                    <a:p>
                      <a:pPr marL="0" marR="0" lvl="0" indent="0" algn="ctr" defTabSz="914400" rtl="0" eaLnBrk="0" fontAlgn="base" latinLnBrk="0" hangingPunct="0">
                        <a:lnSpc>
                          <a:spcPct val="100000"/>
                        </a:lnSpc>
                        <a:spcBef>
                          <a:spcPct val="20000"/>
                        </a:spcBef>
                        <a:spcAft>
                          <a:spcPct val="0"/>
                        </a:spcAft>
                        <a:buClrTx/>
                        <a:buSzPct val="120000"/>
                        <a:buFontTx/>
                        <a:buNone/>
                        <a:tabLst/>
                      </a:pPr>
                      <a:r>
                        <a:rPr kumimoji="0" lang="en-US" sz="1200" b="0" i="0" u="none" strike="noStrike" cap="none" normalizeH="0" baseline="0" dirty="0" smtClean="0">
                          <a:ln>
                            <a:noFill/>
                          </a:ln>
                          <a:solidFill>
                            <a:schemeClr val="tx1"/>
                          </a:solidFill>
                          <a:effectLst/>
                          <a:latin typeface="Arial" charset="0"/>
                        </a:rPr>
                        <a:t>Treatment of </a:t>
                      </a:r>
                      <a:r>
                        <a:rPr kumimoji="0" lang="en-US" sz="1200" b="1" i="0" u="none" strike="noStrike" cap="none" normalizeH="0" baseline="0" dirty="0" smtClean="0">
                          <a:ln>
                            <a:noFill/>
                          </a:ln>
                          <a:solidFill>
                            <a:srgbClr val="00446A"/>
                          </a:solidFill>
                          <a:effectLst/>
                          <a:latin typeface="Arial" charset="0"/>
                        </a:rPr>
                        <a:t>osteoporosis </a:t>
                      </a:r>
                      <a:r>
                        <a:rPr kumimoji="0" lang="en-US" sz="1200" b="0" i="0" u="none" strike="noStrike" cap="none" normalizeH="0" baseline="0" dirty="0" smtClean="0">
                          <a:ln>
                            <a:noFill/>
                          </a:ln>
                          <a:solidFill>
                            <a:schemeClr val="tx1"/>
                          </a:solidFill>
                          <a:effectLst/>
                          <a:latin typeface="Arial" charset="0"/>
                        </a:rPr>
                        <a:t>in postmenopausal women at increased risk of fractures</a:t>
                      </a:r>
                      <a:endParaRPr kumimoji="0" lang="en-GB" sz="1200" b="0" i="0" u="none" strike="noStrike" cap="none" normalizeH="0" baseline="0" dirty="0" smtClean="0">
                        <a:ln>
                          <a:noFill/>
                        </a:ln>
                        <a:solidFill>
                          <a:schemeClr val="tx1"/>
                        </a:solidFill>
                        <a:effectLst/>
                        <a:latin typeface="Arial" charset="0"/>
                        <a:cs typeface="Arial" charset="0"/>
                      </a:endParaRPr>
                    </a:p>
                  </a:txBody>
                  <a:tcPr marL="90000" marR="90000" marT="46800" marB="46800" anchor="ctr" horzOverflow="overflow">
                    <a:lnL w="12700" cap="flat" cmpd="sng" algn="ctr">
                      <a:solidFill>
                        <a:srgbClr val="00446A"/>
                      </a:solidFill>
                      <a:prstDash val="solid"/>
                      <a:round/>
                      <a:headEnd type="none" w="med" len="med"/>
                      <a:tailEnd type="none" w="med" len="med"/>
                    </a:lnL>
                    <a:lnR w="12700" cap="flat" cmpd="sng" algn="ctr">
                      <a:solidFill>
                        <a:srgbClr val="00446A"/>
                      </a:solidFill>
                      <a:prstDash val="solid"/>
                      <a:round/>
                      <a:headEnd type="none" w="med" len="med"/>
                      <a:tailEnd type="none" w="med" len="med"/>
                    </a:lnR>
                    <a:lnT w="12700" cap="flat" cmpd="sng" algn="ctr">
                      <a:solidFill>
                        <a:srgbClr val="00446A"/>
                      </a:solidFill>
                      <a:prstDash val="solid"/>
                      <a:round/>
                      <a:headEnd type="none" w="med" len="med"/>
                      <a:tailEnd type="none" w="med" len="med"/>
                    </a:lnT>
                    <a:lnB w="12700" cap="flat" cmpd="sng" algn="ctr">
                      <a:solidFill>
                        <a:srgbClr val="00446A"/>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0" eaLnBrk="0" fontAlgn="base" latinLnBrk="0" hangingPunct="0">
                        <a:lnSpc>
                          <a:spcPct val="100000"/>
                        </a:lnSpc>
                        <a:spcBef>
                          <a:spcPct val="20000"/>
                        </a:spcBef>
                        <a:spcAft>
                          <a:spcPct val="0"/>
                        </a:spcAft>
                        <a:buClrTx/>
                        <a:buSzPct val="120000"/>
                        <a:buFont typeface="Wingdings" pitchFamily="2" charset="2"/>
                        <a:buNone/>
                        <a:tabLst/>
                      </a:pPr>
                      <a:r>
                        <a:rPr kumimoji="0" lang="en-GB" sz="1200" b="0" i="0" u="none" strike="noStrike" cap="none" normalizeH="0" baseline="0" dirty="0" smtClean="0">
                          <a:ln>
                            <a:noFill/>
                          </a:ln>
                          <a:solidFill>
                            <a:schemeClr val="tx1"/>
                          </a:solidFill>
                          <a:effectLst/>
                          <a:latin typeface="Arial" charset="0"/>
                          <a:cs typeface="Arial" charset="0"/>
                        </a:rPr>
                        <a:t>Approved  for </a:t>
                      </a:r>
                      <a:r>
                        <a:rPr kumimoji="0" lang="en-US" sz="1200" b="0" i="0" u="none" strike="noStrike" cap="none" normalizeH="0" baseline="0" dirty="0" smtClean="0">
                          <a:ln>
                            <a:noFill/>
                          </a:ln>
                          <a:solidFill>
                            <a:schemeClr val="tx1"/>
                          </a:solidFill>
                          <a:effectLst/>
                          <a:latin typeface="Arial" charset="0"/>
                          <a:cs typeface="Arial" charset="0"/>
                        </a:rPr>
                        <a:t>prevention of SREs in patients with </a:t>
                      </a:r>
                      <a:r>
                        <a:rPr kumimoji="0" lang="en-US" sz="1200" b="1" i="0" u="none" strike="noStrike" cap="none" normalizeH="0" baseline="0" dirty="0" smtClean="0">
                          <a:ln>
                            <a:noFill/>
                          </a:ln>
                          <a:solidFill>
                            <a:srgbClr val="00446A"/>
                          </a:solidFill>
                          <a:effectLst/>
                          <a:latin typeface="Arial" charset="0"/>
                          <a:cs typeface="Arial" charset="0"/>
                        </a:rPr>
                        <a:t>bone metastases from solid tumors</a:t>
                      </a:r>
                    </a:p>
                  </a:txBody>
                  <a:tcPr marL="90000" marR="90000" marT="46800" marB="46800" anchor="ctr" horzOverflow="overflow">
                    <a:lnL w="12700" cap="flat" cmpd="sng" algn="ctr">
                      <a:solidFill>
                        <a:srgbClr val="00446A"/>
                      </a:solidFill>
                      <a:prstDash val="solid"/>
                      <a:round/>
                      <a:headEnd type="none" w="med" len="med"/>
                      <a:tailEnd type="none" w="med" len="med"/>
                    </a:lnL>
                    <a:lnR w="12700" cap="flat" cmpd="sng" algn="ctr">
                      <a:solidFill>
                        <a:srgbClr val="00446A"/>
                      </a:solidFill>
                      <a:prstDash val="solid"/>
                      <a:round/>
                      <a:headEnd type="none" w="med" len="med"/>
                      <a:tailEnd type="none" w="med" len="med"/>
                    </a:lnR>
                    <a:lnT w="12700" cap="flat" cmpd="sng" algn="ctr">
                      <a:solidFill>
                        <a:srgbClr val="00446A"/>
                      </a:solidFill>
                      <a:prstDash val="solid"/>
                      <a:round/>
                      <a:headEnd type="none" w="med" len="med"/>
                      <a:tailEnd type="none" w="med" len="med"/>
                    </a:lnT>
                    <a:lnB w="12700" cap="flat" cmpd="sng" algn="ctr">
                      <a:solidFill>
                        <a:srgbClr val="00446A"/>
                      </a:solidFill>
                      <a:prstDash val="solid"/>
                      <a:round/>
                      <a:headEnd type="none" w="med" len="med"/>
                      <a:tailEnd type="none" w="med" len="med"/>
                    </a:lnB>
                    <a:lnTlToBr>
                      <a:noFill/>
                    </a:lnTlToBr>
                    <a:lnBlToTr>
                      <a:noFill/>
                    </a:lnBlToTr>
                    <a:solidFill>
                      <a:srgbClr val="E7E7E7"/>
                    </a:solidFill>
                  </a:tcPr>
                </a:tc>
              </a:tr>
            </a:tbl>
          </a:graphicData>
        </a:graphic>
      </p:graphicFrame>
      <p:sp>
        <p:nvSpPr>
          <p:cNvPr id="38941" name="Text Placeholder 11"/>
          <p:cNvSpPr>
            <a:spLocks/>
          </p:cNvSpPr>
          <p:nvPr/>
        </p:nvSpPr>
        <p:spPr bwMode="auto">
          <a:xfrm>
            <a:off x="34925" y="6448462"/>
            <a:ext cx="4318000" cy="430212"/>
          </a:xfrm>
          <a:prstGeom prst="rect">
            <a:avLst/>
          </a:prstGeom>
          <a:noFill/>
          <a:ln w="9525">
            <a:noFill/>
            <a:miter lim="800000"/>
            <a:headEnd/>
            <a:tailEnd/>
          </a:ln>
        </p:spPr>
        <p:txBody>
          <a:bodyPr anchor="b"/>
          <a:lstStyle/>
          <a:p>
            <a:pPr fontAlgn="b">
              <a:buFont typeface="Wingdings" pitchFamily="2" charset="2"/>
              <a:buAutoNum type="arabicPeriod"/>
            </a:pPr>
            <a:r>
              <a:rPr lang="da-DK" sz="1000" dirty="0">
                <a:latin typeface="Comic Sans MS"/>
                <a:cs typeface="Comic Sans MS"/>
              </a:rPr>
              <a:t>McClung MR et al. New Engl J Med 2006;354:821–31;</a:t>
            </a:r>
            <a:br>
              <a:rPr lang="da-DK" sz="1000" dirty="0">
                <a:latin typeface="Comic Sans MS"/>
                <a:cs typeface="Comic Sans MS"/>
              </a:rPr>
            </a:br>
            <a:r>
              <a:rPr lang="da-DK" sz="1000" dirty="0">
                <a:latin typeface="Comic Sans MS"/>
                <a:cs typeface="Comic Sans MS"/>
              </a:rPr>
              <a:t>2. Prolia</a:t>
            </a:r>
            <a:r>
              <a:rPr lang="da-DK" sz="1000" baseline="30000" dirty="0">
                <a:latin typeface="Comic Sans MS"/>
                <a:cs typeface="Comic Sans MS"/>
              </a:rPr>
              <a:t>®</a:t>
            </a:r>
            <a:r>
              <a:rPr lang="da-DK" sz="1000" dirty="0">
                <a:latin typeface="Comic Sans MS"/>
                <a:cs typeface="Comic Sans MS"/>
              </a:rPr>
              <a:t> (Denosumab) Summary of product characteristics, Amgen.</a:t>
            </a:r>
          </a:p>
        </p:txBody>
      </p:sp>
      <p:sp>
        <p:nvSpPr>
          <p:cNvPr id="38942" name="Rectangle 36"/>
          <p:cNvSpPr>
            <a:spLocks noGrp="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sz="2800" dirty="0" smtClean="0">
                <a:solidFill>
                  <a:schemeClr val="accent2">
                    <a:lumMod val="75000"/>
                  </a:schemeClr>
                </a:solidFill>
                <a:cs typeface="Arial" pitchFamily="34" charset="0"/>
              </a:rPr>
              <a:t>DENOSUMAB</a:t>
            </a:r>
          </a:p>
        </p:txBody>
      </p:sp>
      <p:sp>
        <p:nvSpPr>
          <p:cNvPr id="38943" name="Rectangle 37"/>
          <p:cNvSpPr>
            <a:spLocks noGrp="1"/>
          </p:cNvSpPr>
          <p:nvPr>
            <p:ph idx="1"/>
          </p:nvPr>
        </p:nvSpPr>
        <p:spPr bwMode="auto">
          <a:xfrm>
            <a:off x="384175" y="872485"/>
            <a:ext cx="8229600" cy="1237303"/>
          </a:xfrm>
          <a:noFill/>
          <a:ln>
            <a:miter lim="800000"/>
            <a:headEnd/>
            <a:tailEnd/>
          </a:ln>
        </p:spPr>
        <p:txBody>
          <a:bodyPr vert="horz" wrap="square" lIns="91440" tIns="45720" rIns="91440" bIns="45720" numCol="1" anchor="t" anchorCtr="0" compatLnSpc="1">
            <a:prstTxWarp prst="textNoShape">
              <a:avLst/>
            </a:prstTxWarp>
            <a:normAutofit/>
          </a:bodyPr>
          <a:lstStyle/>
          <a:p>
            <a:pPr>
              <a:buClr>
                <a:schemeClr val="accent2"/>
              </a:buClr>
            </a:pPr>
            <a:r>
              <a:rPr lang="en-US" sz="1800" dirty="0" err="1" smtClean="0">
                <a:cs typeface="Arial" pitchFamily="34" charset="0"/>
              </a:rPr>
              <a:t>Anticuerpo</a:t>
            </a:r>
            <a:r>
              <a:rPr lang="en-US" sz="1800" dirty="0" smtClean="0">
                <a:cs typeface="Arial" pitchFamily="34" charset="0"/>
              </a:rPr>
              <a:t> monoclonal </a:t>
            </a:r>
            <a:r>
              <a:rPr lang="en-US" sz="1800" dirty="0" err="1" smtClean="0">
                <a:cs typeface="Arial" pitchFamily="34" charset="0"/>
              </a:rPr>
              <a:t>humanizado</a:t>
            </a:r>
            <a:r>
              <a:rPr lang="en-US" sz="1800" dirty="0" smtClean="0">
                <a:cs typeface="Arial" pitchFamily="34" charset="0"/>
              </a:rPr>
              <a:t> </a:t>
            </a:r>
            <a:r>
              <a:rPr lang="en-US" sz="1800" dirty="0" err="1" smtClean="0">
                <a:cs typeface="Arial" pitchFamily="34" charset="0"/>
              </a:rPr>
              <a:t>dirigido</a:t>
            </a:r>
            <a:r>
              <a:rPr lang="en-US" sz="1800" dirty="0" smtClean="0">
                <a:cs typeface="Arial" pitchFamily="34" charset="0"/>
              </a:rPr>
              <a:t> contra el </a:t>
            </a:r>
            <a:r>
              <a:rPr lang="en-US" sz="1800" dirty="0" err="1" smtClean="0">
                <a:cs typeface="Arial" pitchFamily="34" charset="0"/>
              </a:rPr>
              <a:t>ligando</a:t>
            </a:r>
            <a:r>
              <a:rPr lang="en-US" sz="1800" dirty="0" smtClean="0">
                <a:cs typeface="Arial" pitchFamily="34" charset="0"/>
              </a:rPr>
              <a:t> de RANK, de </a:t>
            </a:r>
            <a:r>
              <a:rPr lang="en-US" sz="1800" dirty="0" err="1" smtClean="0">
                <a:cs typeface="Arial" pitchFamily="34" charset="0"/>
              </a:rPr>
              <a:t>gran</a:t>
            </a:r>
            <a:r>
              <a:rPr lang="en-US" sz="1800" dirty="0" smtClean="0">
                <a:cs typeface="Arial" pitchFamily="34" charset="0"/>
              </a:rPr>
              <a:t> </a:t>
            </a:r>
            <a:r>
              <a:rPr lang="en-US" sz="1800" dirty="0" err="1" smtClean="0">
                <a:cs typeface="Arial" pitchFamily="34" charset="0"/>
              </a:rPr>
              <a:t>afinidad</a:t>
            </a:r>
            <a:r>
              <a:rPr lang="en-US" sz="1800" dirty="0" smtClean="0">
                <a:cs typeface="Arial" pitchFamily="34" charset="0"/>
              </a:rPr>
              <a:t> y </a:t>
            </a:r>
            <a:r>
              <a:rPr lang="en-US" sz="1800" dirty="0" err="1" smtClean="0">
                <a:cs typeface="Arial" pitchFamily="34" charset="0"/>
              </a:rPr>
              <a:t>especificidad</a:t>
            </a:r>
            <a:r>
              <a:rPr lang="en-US" sz="1800" dirty="0" smtClean="0">
                <a:cs typeface="Arial" pitchFamily="34" charset="0"/>
              </a:rPr>
              <a:t> </a:t>
            </a:r>
            <a:r>
              <a:rPr lang="en-US" sz="1800" baseline="30000" dirty="0" smtClean="0">
                <a:cs typeface="Arial" pitchFamily="34" charset="0"/>
              </a:rPr>
              <a:t>1,2</a:t>
            </a:r>
          </a:p>
          <a:p>
            <a:pPr>
              <a:buClr>
                <a:schemeClr val="accent2"/>
              </a:buClr>
            </a:pPr>
            <a:endParaRPr lang="en-US" sz="1800" dirty="0" smtClean="0">
              <a:cs typeface="Arial" pitchFamily="34" charset="0"/>
            </a:endParaRPr>
          </a:p>
        </p:txBody>
      </p:sp>
      <p:pic>
        <p:nvPicPr>
          <p:cNvPr id="38944" name="Picture 2"/>
          <p:cNvPicPr>
            <a:picLocks noChangeAspect="1" noChangeArrowheads="1"/>
          </p:cNvPicPr>
          <p:nvPr/>
        </p:nvPicPr>
        <p:blipFill>
          <a:blip r:embed="rId4" cstate="print"/>
          <a:srcRect/>
          <a:stretch>
            <a:fillRect/>
          </a:stretch>
        </p:blipFill>
        <p:spPr bwMode="auto">
          <a:xfrm>
            <a:off x="5811837" y="2159825"/>
            <a:ext cx="2949575" cy="3311525"/>
          </a:xfrm>
          <a:prstGeom prst="rect">
            <a:avLst/>
          </a:prstGeom>
          <a:noFill/>
          <a:ln w="9525">
            <a:solidFill>
              <a:schemeClr val="accent1"/>
            </a:solidFill>
            <a:miter lim="800000"/>
            <a:headEnd/>
            <a:tailEnd/>
          </a:ln>
        </p:spPr>
      </p:pic>
    </p:spTree>
    <p:extLst>
      <p:ext uri="{BB962C8B-B14F-4D97-AF65-F5344CB8AC3E}">
        <p14:creationId xmlns:p14="http://schemas.microsoft.com/office/powerpoint/2010/main" val="29961397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026"/>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sz="2800" dirty="0" err="1" smtClean="0">
                <a:solidFill>
                  <a:schemeClr val="accent2">
                    <a:lumMod val="75000"/>
                  </a:schemeClr>
                </a:solidFill>
              </a:rPr>
              <a:t>Mecanismos</a:t>
            </a:r>
            <a:r>
              <a:rPr lang="en-US" sz="2800" dirty="0" smtClean="0">
                <a:solidFill>
                  <a:schemeClr val="accent2">
                    <a:lumMod val="75000"/>
                  </a:schemeClr>
                </a:solidFill>
              </a:rPr>
              <a:t> </a:t>
            </a:r>
            <a:r>
              <a:rPr lang="en-US" sz="2800" dirty="0" err="1" smtClean="0">
                <a:solidFill>
                  <a:schemeClr val="accent2">
                    <a:lumMod val="75000"/>
                  </a:schemeClr>
                </a:solidFill>
              </a:rPr>
              <a:t>potenciales</a:t>
            </a:r>
            <a:r>
              <a:rPr lang="en-US" sz="2800" dirty="0" smtClean="0">
                <a:solidFill>
                  <a:schemeClr val="accent2">
                    <a:lumMod val="75000"/>
                  </a:schemeClr>
                </a:solidFill>
              </a:rPr>
              <a:t> de </a:t>
            </a:r>
            <a:r>
              <a:rPr lang="en-US" sz="2800" dirty="0" err="1" smtClean="0">
                <a:solidFill>
                  <a:schemeClr val="accent2">
                    <a:lumMod val="75000"/>
                  </a:schemeClr>
                </a:solidFill>
              </a:rPr>
              <a:t>acción</a:t>
            </a:r>
            <a:r>
              <a:rPr lang="en-US" sz="2800" dirty="0" smtClean="0">
                <a:solidFill>
                  <a:schemeClr val="accent2">
                    <a:lumMod val="75000"/>
                  </a:schemeClr>
                </a:solidFill>
              </a:rPr>
              <a:t> de </a:t>
            </a:r>
            <a:r>
              <a:rPr lang="en-US" sz="2800" dirty="0" err="1" smtClean="0">
                <a:solidFill>
                  <a:schemeClr val="accent2">
                    <a:lumMod val="75000"/>
                  </a:schemeClr>
                </a:solidFill>
              </a:rPr>
              <a:t>Denosumab</a:t>
            </a:r>
            <a:endParaRPr lang="en-US" sz="2800" dirty="0" smtClean="0">
              <a:solidFill>
                <a:schemeClr val="accent2">
                  <a:lumMod val="75000"/>
                </a:schemeClr>
              </a:solidFill>
            </a:endParaRPr>
          </a:p>
        </p:txBody>
      </p:sp>
      <p:sp>
        <p:nvSpPr>
          <p:cNvPr id="93187" name="Text Box 1057"/>
          <p:cNvSpPr txBox="1">
            <a:spLocks noChangeArrowheads="1"/>
          </p:cNvSpPr>
          <p:nvPr/>
        </p:nvSpPr>
        <p:spPr bwMode="auto">
          <a:xfrm>
            <a:off x="1597025" y="6057900"/>
            <a:ext cx="1011238" cy="307777"/>
          </a:xfrm>
          <a:prstGeom prst="rect">
            <a:avLst/>
          </a:prstGeom>
          <a:noFill/>
          <a:ln w="12700">
            <a:noFill/>
            <a:miter lim="800000"/>
            <a:headEnd type="none" w="sm" len="sm"/>
            <a:tailEnd type="none" w="sm" len="sm"/>
          </a:ln>
        </p:spPr>
        <p:txBody>
          <a:bodyPr>
            <a:spAutoFit/>
          </a:bodyPr>
          <a:lstStyle/>
          <a:p>
            <a:pPr eaLnBrk="0" hangingPunct="0">
              <a:spcBef>
                <a:spcPct val="50000"/>
              </a:spcBef>
              <a:buFont typeface="Arial" pitchFamily="34" charset="0"/>
              <a:buNone/>
            </a:pPr>
            <a:r>
              <a:rPr lang="en-US" sz="1400">
                <a:solidFill>
                  <a:srgbClr val="330066"/>
                </a:solidFill>
              </a:rPr>
              <a:t>RANK</a:t>
            </a:r>
          </a:p>
        </p:txBody>
      </p:sp>
      <p:sp>
        <p:nvSpPr>
          <p:cNvPr id="93188" name="Text Box 1058"/>
          <p:cNvSpPr txBox="1">
            <a:spLocks noChangeArrowheads="1"/>
          </p:cNvSpPr>
          <p:nvPr/>
        </p:nvSpPr>
        <p:spPr bwMode="auto">
          <a:xfrm>
            <a:off x="606425" y="6057900"/>
            <a:ext cx="933450" cy="307777"/>
          </a:xfrm>
          <a:prstGeom prst="rect">
            <a:avLst/>
          </a:prstGeom>
          <a:noFill/>
          <a:ln w="12700">
            <a:noFill/>
            <a:miter lim="800000"/>
            <a:headEnd type="none" w="sm" len="sm"/>
            <a:tailEnd type="none" w="sm" len="sm"/>
          </a:ln>
        </p:spPr>
        <p:txBody>
          <a:bodyPr>
            <a:spAutoFit/>
          </a:bodyPr>
          <a:lstStyle/>
          <a:p>
            <a:pPr eaLnBrk="0" hangingPunct="0">
              <a:spcBef>
                <a:spcPct val="50000"/>
              </a:spcBef>
              <a:buFont typeface="Arial" pitchFamily="34" charset="0"/>
              <a:buNone/>
            </a:pPr>
            <a:r>
              <a:rPr lang="en-US" sz="1400">
                <a:solidFill>
                  <a:srgbClr val="330066"/>
                </a:solidFill>
              </a:rPr>
              <a:t>RANKL</a:t>
            </a:r>
          </a:p>
        </p:txBody>
      </p:sp>
      <p:sp>
        <p:nvSpPr>
          <p:cNvPr id="93189" name="AutoShape 1059"/>
          <p:cNvSpPr>
            <a:spLocks noChangeArrowheads="1"/>
          </p:cNvSpPr>
          <p:nvPr/>
        </p:nvSpPr>
        <p:spPr bwMode="auto">
          <a:xfrm>
            <a:off x="384175" y="6057900"/>
            <a:ext cx="295275" cy="257175"/>
          </a:xfrm>
          <a:prstGeom prst="sun">
            <a:avLst>
              <a:gd name="adj" fmla="val 25000"/>
            </a:avLst>
          </a:prstGeom>
          <a:solidFill>
            <a:srgbClr val="66FFFF"/>
          </a:solidFill>
          <a:ln w="12700">
            <a:solidFill>
              <a:srgbClr val="000000"/>
            </a:solidFill>
            <a:miter lim="800000"/>
            <a:headEnd type="none" w="sm" len="sm"/>
            <a:tailEnd type="none" w="sm" len="sm"/>
          </a:ln>
        </p:spPr>
        <p:txBody>
          <a:bodyPr wrap="none" anchor="ctr"/>
          <a:lstStyle/>
          <a:p>
            <a:endParaRPr lang="es-ES">
              <a:solidFill>
                <a:srgbClr val="330066"/>
              </a:solidFill>
            </a:endParaRPr>
          </a:p>
        </p:txBody>
      </p:sp>
      <p:pic>
        <p:nvPicPr>
          <p:cNvPr id="163876" name="Picture 1060" descr="Rank"/>
          <p:cNvPicPr>
            <a:picLocks noChangeAspect="1" noChangeArrowheads="1"/>
          </p:cNvPicPr>
          <p:nvPr/>
        </p:nvPicPr>
        <p:blipFill>
          <a:blip r:embed="rId3" cstate="print"/>
          <a:srcRect/>
          <a:stretch>
            <a:fillRect/>
          </a:stretch>
        </p:blipFill>
        <p:spPr bwMode="auto">
          <a:xfrm rot="956795">
            <a:off x="1362075" y="5964238"/>
            <a:ext cx="341313" cy="346075"/>
          </a:xfrm>
          <a:prstGeom prst="rect">
            <a:avLst/>
          </a:prstGeom>
          <a:noFill/>
          <a:effectLst>
            <a:outerShdw dist="28398" dir="3806097" algn="ctr" rotWithShape="0">
              <a:schemeClr val="bg2">
                <a:alpha val="50000"/>
              </a:schemeClr>
            </a:outerShdw>
          </a:effectLst>
        </p:spPr>
      </p:pic>
      <p:sp>
        <p:nvSpPr>
          <p:cNvPr id="93191" name="Rectangle 1094"/>
          <p:cNvSpPr>
            <a:spLocks noChangeArrowheads="1"/>
          </p:cNvSpPr>
          <p:nvPr/>
        </p:nvSpPr>
        <p:spPr bwMode="auto">
          <a:xfrm rot="15094724">
            <a:off x="2580339" y="6030298"/>
            <a:ext cx="31750" cy="369332"/>
          </a:xfrm>
          <a:prstGeom prst="rect">
            <a:avLst/>
          </a:prstGeom>
          <a:solidFill>
            <a:srgbClr val="C0C0C0"/>
          </a:solidFill>
          <a:ln w="3175">
            <a:solidFill>
              <a:schemeClr val="bg2"/>
            </a:solidFill>
            <a:miter lim="800000"/>
            <a:headEnd/>
            <a:tailEnd/>
          </a:ln>
        </p:spPr>
        <p:txBody>
          <a:bodyPr anchor="ctr">
            <a:spAutoFit/>
          </a:bodyPr>
          <a:lstStyle/>
          <a:p>
            <a:endParaRPr lang="es-ES">
              <a:solidFill>
                <a:srgbClr val="330066"/>
              </a:solidFill>
            </a:endParaRPr>
          </a:p>
        </p:txBody>
      </p:sp>
      <p:sp>
        <p:nvSpPr>
          <p:cNvPr id="93192" name="Rectangle 1095"/>
          <p:cNvSpPr>
            <a:spLocks noChangeArrowheads="1"/>
          </p:cNvSpPr>
          <p:nvPr/>
        </p:nvSpPr>
        <p:spPr bwMode="auto">
          <a:xfrm rot="17116572">
            <a:off x="2515755" y="5988229"/>
            <a:ext cx="184731" cy="369332"/>
          </a:xfrm>
          <a:prstGeom prst="rect">
            <a:avLst/>
          </a:prstGeom>
          <a:solidFill>
            <a:srgbClr val="C0C0C0"/>
          </a:solidFill>
          <a:ln w="3175">
            <a:solidFill>
              <a:schemeClr val="bg2"/>
            </a:solidFill>
            <a:miter lim="800000"/>
            <a:headEnd/>
            <a:tailEnd/>
          </a:ln>
        </p:spPr>
        <p:txBody>
          <a:bodyPr wrap="none" anchor="ctr">
            <a:spAutoFit/>
          </a:bodyPr>
          <a:lstStyle/>
          <a:p>
            <a:endParaRPr lang="es-ES">
              <a:solidFill>
                <a:srgbClr val="330066"/>
              </a:solidFill>
            </a:endParaRPr>
          </a:p>
        </p:txBody>
      </p:sp>
      <p:sp>
        <p:nvSpPr>
          <p:cNvPr id="93193" name="Rectangle 1096"/>
          <p:cNvSpPr>
            <a:spLocks noChangeArrowheads="1"/>
          </p:cNvSpPr>
          <p:nvPr/>
        </p:nvSpPr>
        <p:spPr bwMode="auto">
          <a:xfrm rot="17116572">
            <a:off x="2541155" y="5994579"/>
            <a:ext cx="184731" cy="369332"/>
          </a:xfrm>
          <a:prstGeom prst="rect">
            <a:avLst/>
          </a:prstGeom>
          <a:solidFill>
            <a:srgbClr val="C0C0C0"/>
          </a:solidFill>
          <a:ln w="3175">
            <a:solidFill>
              <a:schemeClr val="bg2"/>
            </a:solidFill>
            <a:miter lim="800000"/>
            <a:headEnd/>
            <a:tailEnd/>
          </a:ln>
        </p:spPr>
        <p:txBody>
          <a:bodyPr wrap="none" anchor="ctr">
            <a:spAutoFit/>
          </a:bodyPr>
          <a:lstStyle/>
          <a:p>
            <a:endParaRPr lang="es-ES">
              <a:solidFill>
                <a:srgbClr val="330066"/>
              </a:solidFill>
            </a:endParaRPr>
          </a:p>
        </p:txBody>
      </p:sp>
      <p:sp>
        <p:nvSpPr>
          <p:cNvPr id="93194" name="Rectangle 1097"/>
          <p:cNvSpPr>
            <a:spLocks noChangeArrowheads="1"/>
          </p:cNvSpPr>
          <p:nvPr/>
        </p:nvSpPr>
        <p:spPr bwMode="auto">
          <a:xfrm rot="17116572">
            <a:off x="2573699" y="6028710"/>
            <a:ext cx="184731" cy="369332"/>
          </a:xfrm>
          <a:prstGeom prst="rect">
            <a:avLst/>
          </a:prstGeom>
          <a:solidFill>
            <a:schemeClr val="tx2"/>
          </a:solidFill>
          <a:ln w="9525">
            <a:noFill/>
            <a:miter lim="800000"/>
            <a:headEnd/>
            <a:tailEnd/>
          </a:ln>
        </p:spPr>
        <p:txBody>
          <a:bodyPr wrap="none" anchor="ctr">
            <a:spAutoFit/>
          </a:bodyPr>
          <a:lstStyle/>
          <a:p>
            <a:endParaRPr lang="es-ES">
              <a:solidFill>
                <a:srgbClr val="330066"/>
              </a:solidFill>
            </a:endParaRPr>
          </a:p>
        </p:txBody>
      </p:sp>
      <p:sp>
        <p:nvSpPr>
          <p:cNvPr id="93195" name="Rectangle 1098"/>
          <p:cNvSpPr>
            <a:spLocks noChangeArrowheads="1"/>
          </p:cNvSpPr>
          <p:nvPr/>
        </p:nvSpPr>
        <p:spPr bwMode="auto">
          <a:xfrm rot="15177544">
            <a:off x="2544621" y="6028710"/>
            <a:ext cx="19050" cy="369332"/>
          </a:xfrm>
          <a:prstGeom prst="rect">
            <a:avLst/>
          </a:prstGeom>
          <a:solidFill>
            <a:schemeClr val="tx2"/>
          </a:solidFill>
          <a:ln w="9525">
            <a:noFill/>
            <a:miter lim="800000"/>
            <a:headEnd/>
            <a:tailEnd/>
          </a:ln>
        </p:spPr>
        <p:txBody>
          <a:bodyPr anchor="ctr">
            <a:spAutoFit/>
          </a:bodyPr>
          <a:lstStyle/>
          <a:p>
            <a:endParaRPr lang="es-ES">
              <a:solidFill>
                <a:srgbClr val="330066"/>
              </a:solidFill>
            </a:endParaRPr>
          </a:p>
        </p:txBody>
      </p:sp>
      <p:sp>
        <p:nvSpPr>
          <p:cNvPr id="93196" name="Rectangle 1099"/>
          <p:cNvSpPr>
            <a:spLocks noChangeArrowheads="1"/>
          </p:cNvSpPr>
          <p:nvPr/>
        </p:nvSpPr>
        <p:spPr bwMode="auto">
          <a:xfrm rot="15177544">
            <a:off x="2548589" y="6059667"/>
            <a:ext cx="20637" cy="369332"/>
          </a:xfrm>
          <a:prstGeom prst="rect">
            <a:avLst/>
          </a:prstGeom>
          <a:solidFill>
            <a:schemeClr val="tx2"/>
          </a:solidFill>
          <a:ln w="9525">
            <a:noFill/>
            <a:miter lim="800000"/>
            <a:headEnd/>
            <a:tailEnd/>
          </a:ln>
        </p:spPr>
        <p:txBody>
          <a:bodyPr anchor="ctr">
            <a:spAutoFit/>
          </a:bodyPr>
          <a:lstStyle/>
          <a:p>
            <a:endParaRPr lang="es-ES">
              <a:solidFill>
                <a:srgbClr val="330066"/>
              </a:solidFill>
            </a:endParaRPr>
          </a:p>
        </p:txBody>
      </p:sp>
      <p:sp>
        <p:nvSpPr>
          <p:cNvPr id="93197" name="Rectangle 1100"/>
          <p:cNvSpPr>
            <a:spLocks noChangeArrowheads="1"/>
          </p:cNvSpPr>
          <p:nvPr/>
        </p:nvSpPr>
        <p:spPr bwMode="auto">
          <a:xfrm rot="19138420" flipH="1">
            <a:off x="2604945" y="5943779"/>
            <a:ext cx="31750" cy="369332"/>
          </a:xfrm>
          <a:prstGeom prst="rect">
            <a:avLst/>
          </a:prstGeom>
          <a:solidFill>
            <a:srgbClr val="C0C0C0"/>
          </a:solidFill>
          <a:ln w="3175">
            <a:solidFill>
              <a:schemeClr val="bg2"/>
            </a:solidFill>
            <a:miter lim="800000"/>
            <a:headEnd/>
            <a:tailEnd/>
          </a:ln>
        </p:spPr>
        <p:txBody>
          <a:bodyPr anchor="ctr">
            <a:spAutoFit/>
          </a:bodyPr>
          <a:lstStyle/>
          <a:p>
            <a:endParaRPr lang="es-ES">
              <a:solidFill>
                <a:srgbClr val="330066"/>
              </a:solidFill>
            </a:endParaRPr>
          </a:p>
        </p:txBody>
      </p:sp>
      <p:sp>
        <p:nvSpPr>
          <p:cNvPr id="93198" name="Rectangle 1101"/>
          <p:cNvSpPr>
            <a:spLocks noChangeArrowheads="1"/>
          </p:cNvSpPr>
          <p:nvPr/>
        </p:nvSpPr>
        <p:spPr bwMode="auto">
          <a:xfrm rot="17116572">
            <a:off x="2600757" y="5972792"/>
            <a:ext cx="184731" cy="369332"/>
          </a:xfrm>
          <a:prstGeom prst="rect">
            <a:avLst/>
          </a:prstGeom>
          <a:solidFill>
            <a:schemeClr val="tx2"/>
          </a:solidFill>
          <a:ln w="9525">
            <a:noFill/>
            <a:miter lim="800000"/>
            <a:headEnd/>
            <a:tailEnd/>
          </a:ln>
        </p:spPr>
        <p:txBody>
          <a:bodyPr wrap="none" anchor="ctr">
            <a:spAutoFit/>
          </a:bodyPr>
          <a:lstStyle/>
          <a:p>
            <a:endParaRPr lang="es-ES">
              <a:solidFill>
                <a:srgbClr val="330066"/>
              </a:solidFill>
            </a:endParaRPr>
          </a:p>
        </p:txBody>
      </p:sp>
      <p:sp>
        <p:nvSpPr>
          <p:cNvPr id="93199" name="Rectangle 1102"/>
          <p:cNvSpPr>
            <a:spLocks noChangeArrowheads="1"/>
          </p:cNvSpPr>
          <p:nvPr/>
        </p:nvSpPr>
        <p:spPr bwMode="auto">
          <a:xfrm rot="19055600" flipH="1">
            <a:off x="2573195" y="5924729"/>
            <a:ext cx="20638" cy="369332"/>
          </a:xfrm>
          <a:prstGeom prst="rect">
            <a:avLst/>
          </a:prstGeom>
          <a:solidFill>
            <a:srgbClr val="330066"/>
          </a:solidFill>
          <a:ln w="9525">
            <a:noFill/>
            <a:miter lim="800000"/>
            <a:headEnd/>
            <a:tailEnd/>
          </a:ln>
        </p:spPr>
        <p:txBody>
          <a:bodyPr anchor="ctr">
            <a:spAutoFit/>
          </a:bodyPr>
          <a:lstStyle/>
          <a:p>
            <a:endParaRPr lang="es-ES">
              <a:solidFill>
                <a:srgbClr val="330066"/>
              </a:solidFill>
            </a:endParaRPr>
          </a:p>
        </p:txBody>
      </p:sp>
      <p:sp>
        <p:nvSpPr>
          <p:cNvPr id="93200" name="Rectangle 1103"/>
          <p:cNvSpPr>
            <a:spLocks noChangeArrowheads="1"/>
          </p:cNvSpPr>
          <p:nvPr/>
        </p:nvSpPr>
        <p:spPr bwMode="auto">
          <a:xfrm rot="19055600" flipH="1">
            <a:off x="2592245" y="5901711"/>
            <a:ext cx="19050" cy="369332"/>
          </a:xfrm>
          <a:prstGeom prst="rect">
            <a:avLst/>
          </a:prstGeom>
          <a:solidFill>
            <a:schemeClr val="tx2"/>
          </a:solidFill>
          <a:ln w="9525">
            <a:noFill/>
            <a:miter lim="800000"/>
            <a:headEnd/>
            <a:tailEnd/>
          </a:ln>
        </p:spPr>
        <p:txBody>
          <a:bodyPr anchor="ctr">
            <a:spAutoFit/>
          </a:bodyPr>
          <a:lstStyle/>
          <a:p>
            <a:endParaRPr lang="es-ES">
              <a:solidFill>
                <a:srgbClr val="330066"/>
              </a:solidFill>
            </a:endParaRPr>
          </a:p>
        </p:txBody>
      </p:sp>
      <p:sp>
        <p:nvSpPr>
          <p:cNvPr id="93201" name="Text Box 1104"/>
          <p:cNvSpPr txBox="1">
            <a:spLocks noChangeArrowheads="1"/>
          </p:cNvSpPr>
          <p:nvPr/>
        </p:nvSpPr>
        <p:spPr bwMode="auto">
          <a:xfrm>
            <a:off x="2888926" y="6059488"/>
            <a:ext cx="1149674" cy="307777"/>
          </a:xfrm>
          <a:prstGeom prst="rect">
            <a:avLst/>
          </a:prstGeom>
          <a:noFill/>
          <a:ln w="28575">
            <a:noFill/>
            <a:miter lim="800000"/>
            <a:headEnd/>
            <a:tailEnd/>
          </a:ln>
        </p:spPr>
        <p:txBody>
          <a:bodyPr wrap="none">
            <a:spAutoFit/>
          </a:bodyPr>
          <a:lstStyle/>
          <a:p>
            <a:pPr algn="ctr">
              <a:buFont typeface="Arial" pitchFamily="34" charset="0"/>
              <a:buNone/>
            </a:pPr>
            <a:r>
              <a:rPr lang="en-US" sz="1400" dirty="0" err="1">
                <a:solidFill>
                  <a:srgbClr val="330066"/>
                </a:solidFill>
              </a:rPr>
              <a:t>Denosumab</a:t>
            </a:r>
            <a:endParaRPr lang="en-US" sz="1400" dirty="0">
              <a:solidFill>
                <a:srgbClr val="330066"/>
              </a:solidFill>
            </a:endParaRPr>
          </a:p>
        </p:txBody>
      </p:sp>
      <p:sp>
        <p:nvSpPr>
          <p:cNvPr id="93203" name="Rectangle 1028"/>
          <p:cNvSpPr>
            <a:spLocks noChangeArrowheads="1"/>
          </p:cNvSpPr>
          <p:nvPr/>
        </p:nvSpPr>
        <p:spPr bwMode="auto">
          <a:xfrm>
            <a:off x="487363" y="2944812"/>
            <a:ext cx="2895600" cy="1016000"/>
          </a:xfrm>
          <a:prstGeom prst="rect">
            <a:avLst/>
          </a:prstGeom>
          <a:noFill/>
          <a:ln w="9525">
            <a:noFill/>
            <a:miter lim="800000"/>
            <a:headEnd/>
            <a:tailEnd/>
          </a:ln>
        </p:spPr>
        <p:txBody>
          <a:bodyPr>
            <a:spAutoFit/>
          </a:bodyPr>
          <a:lstStyle/>
          <a:p>
            <a:pPr>
              <a:buFont typeface="Arial" pitchFamily="34" charset="0"/>
              <a:buNone/>
            </a:pPr>
            <a:r>
              <a:rPr lang="en-US" sz="1600">
                <a:solidFill>
                  <a:srgbClr val="330066"/>
                </a:solidFill>
              </a:rPr>
              <a:t>Cytokines and Growth Factors </a:t>
            </a:r>
          </a:p>
          <a:p>
            <a:pPr>
              <a:buFont typeface="Arial" pitchFamily="34" charset="0"/>
              <a:buNone/>
            </a:pPr>
            <a:r>
              <a:rPr lang="en-US" sz="1400">
                <a:solidFill>
                  <a:srgbClr val="330066"/>
                </a:solidFill>
              </a:rPr>
              <a:t>(IL-6, IL-8, IL-1</a:t>
            </a:r>
            <a:r>
              <a:rPr lang="el-GR" sz="1400">
                <a:solidFill>
                  <a:srgbClr val="330066"/>
                </a:solidFill>
                <a:cs typeface="Arial" pitchFamily="34" charset="0"/>
                <a:sym typeface="Symbol" pitchFamily="18" charset="2"/>
              </a:rPr>
              <a:t>β</a:t>
            </a:r>
            <a:r>
              <a:rPr lang="en-US" sz="1400">
                <a:solidFill>
                  <a:srgbClr val="330066"/>
                </a:solidFill>
                <a:sym typeface="Symbol" pitchFamily="18" charset="2"/>
              </a:rPr>
              <a:t>,</a:t>
            </a:r>
            <a:r>
              <a:rPr lang="en-US" sz="1400">
                <a:solidFill>
                  <a:srgbClr val="330066"/>
                </a:solidFill>
              </a:rPr>
              <a:t> </a:t>
            </a:r>
            <a:br>
              <a:rPr lang="en-US" sz="1400">
                <a:solidFill>
                  <a:srgbClr val="330066"/>
                </a:solidFill>
              </a:rPr>
            </a:br>
            <a:r>
              <a:rPr lang="en-US" sz="1400">
                <a:solidFill>
                  <a:srgbClr val="330066"/>
                </a:solidFill>
              </a:rPr>
              <a:t>PGE</a:t>
            </a:r>
            <a:r>
              <a:rPr lang="en-US" sz="1400" baseline="-25000">
                <a:solidFill>
                  <a:srgbClr val="330066"/>
                </a:solidFill>
              </a:rPr>
              <a:t>2</a:t>
            </a:r>
            <a:r>
              <a:rPr lang="en-US" sz="1400">
                <a:solidFill>
                  <a:srgbClr val="330066"/>
                </a:solidFill>
              </a:rPr>
              <a:t>, TNF-</a:t>
            </a:r>
            <a:r>
              <a:rPr lang="el-GR" sz="1400">
                <a:solidFill>
                  <a:srgbClr val="330066"/>
                </a:solidFill>
                <a:cs typeface="Arial" pitchFamily="34" charset="0"/>
                <a:sym typeface="Symbol" pitchFamily="18" charset="2"/>
              </a:rPr>
              <a:t>α</a:t>
            </a:r>
            <a:r>
              <a:rPr lang="en-US" sz="1400">
                <a:solidFill>
                  <a:srgbClr val="330066"/>
                </a:solidFill>
              </a:rPr>
              <a:t>, CSF-1, PTHrP)</a:t>
            </a:r>
          </a:p>
        </p:txBody>
      </p:sp>
      <p:sp>
        <p:nvSpPr>
          <p:cNvPr id="93204" name="AutoShape 1029"/>
          <p:cNvSpPr>
            <a:spLocks noChangeArrowheads="1"/>
          </p:cNvSpPr>
          <p:nvPr/>
        </p:nvSpPr>
        <p:spPr bwMode="auto">
          <a:xfrm rot="16200000">
            <a:off x="6613526" y="1489074"/>
            <a:ext cx="1244600" cy="1724025"/>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8018 h 21600"/>
              <a:gd name="T20" fmla="*/ 19697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064" y="0"/>
                </a:moveTo>
                <a:lnTo>
                  <a:pt x="14528" y="6595"/>
                </a:lnTo>
                <a:lnTo>
                  <a:pt x="16431" y="6595"/>
                </a:lnTo>
                <a:lnTo>
                  <a:pt x="16431" y="18018"/>
                </a:lnTo>
                <a:lnTo>
                  <a:pt x="0" y="18018"/>
                </a:lnTo>
                <a:lnTo>
                  <a:pt x="0" y="21600"/>
                </a:lnTo>
                <a:lnTo>
                  <a:pt x="19697" y="21600"/>
                </a:lnTo>
                <a:lnTo>
                  <a:pt x="19697" y="6595"/>
                </a:lnTo>
                <a:lnTo>
                  <a:pt x="21600" y="6595"/>
                </a:lnTo>
                <a:close/>
              </a:path>
            </a:pathLst>
          </a:custGeom>
          <a:gradFill rotWithShape="1">
            <a:gsLst>
              <a:gs pos="0">
                <a:srgbClr val="767647"/>
              </a:gs>
              <a:gs pos="100000">
                <a:schemeClr val="tx2"/>
              </a:gs>
            </a:gsLst>
            <a:lin ang="0" scaled="1"/>
          </a:gradFill>
          <a:ln w="152400" algn="ctr">
            <a:noFill/>
            <a:miter lim="800000"/>
            <a:headEnd/>
            <a:tailEnd type="none" w="sm" len="sm"/>
          </a:ln>
        </p:spPr>
        <p:txBody>
          <a:bodyPr wrap="none" anchor="ctr"/>
          <a:lstStyle/>
          <a:p>
            <a:endParaRPr lang="es-ES">
              <a:solidFill>
                <a:srgbClr val="330066"/>
              </a:solidFill>
            </a:endParaRPr>
          </a:p>
        </p:txBody>
      </p:sp>
      <p:sp>
        <p:nvSpPr>
          <p:cNvPr id="93205" name="AutoShape 1030"/>
          <p:cNvSpPr>
            <a:spLocks noChangeArrowheads="1"/>
          </p:cNvSpPr>
          <p:nvPr/>
        </p:nvSpPr>
        <p:spPr bwMode="auto">
          <a:xfrm>
            <a:off x="6911975" y="3751262"/>
            <a:ext cx="1333500" cy="1419225"/>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8018 h 21600"/>
              <a:gd name="T20" fmla="*/ 19697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064" y="0"/>
                </a:moveTo>
                <a:lnTo>
                  <a:pt x="14528" y="6595"/>
                </a:lnTo>
                <a:lnTo>
                  <a:pt x="16431" y="6595"/>
                </a:lnTo>
                <a:lnTo>
                  <a:pt x="16431" y="18018"/>
                </a:lnTo>
                <a:lnTo>
                  <a:pt x="0" y="18018"/>
                </a:lnTo>
                <a:lnTo>
                  <a:pt x="0" y="21600"/>
                </a:lnTo>
                <a:lnTo>
                  <a:pt x="19697" y="21600"/>
                </a:lnTo>
                <a:lnTo>
                  <a:pt x="19697" y="6595"/>
                </a:lnTo>
                <a:lnTo>
                  <a:pt x="21600" y="6595"/>
                </a:lnTo>
                <a:close/>
              </a:path>
            </a:pathLst>
          </a:custGeom>
          <a:gradFill rotWithShape="1">
            <a:gsLst>
              <a:gs pos="0">
                <a:srgbClr val="767647"/>
              </a:gs>
              <a:gs pos="100000">
                <a:schemeClr val="tx2"/>
              </a:gs>
            </a:gsLst>
            <a:lin ang="0" scaled="1"/>
          </a:gradFill>
          <a:ln w="152400" algn="ctr">
            <a:noFill/>
            <a:miter lim="800000"/>
            <a:headEnd/>
            <a:tailEnd type="none" w="sm" len="sm"/>
          </a:ln>
        </p:spPr>
        <p:txBody>
          <a:bodyPr wrap="none" anchor="ctr"/>
          <a:lstStyle/>
          <a:p>
            <a:endParaRPr lang="es-ES">
              <a:solidFill>
                <a:srgbClr val="330066"/>
              </a:solidFill>
            </a:endParaRPr>
          </a:p>
        </p:txBody>
      </p:sp>
      <p:sp>
        <p:nvSpPr>
          <p:cNvPr id="93206" name="AutoShape 1031"/>
          <p:cNvSpPr>
            <a:spLocks noChangeArrowheads="1"/>
          </p:cNvSpPr>
          <p:nvPr/>
        </p:nvSpPr>
        <p:spPr bwMode="auto">
          <a:xfrm rot="10800000">
            <a:off x="936625" y="1774825"/>
            <a:ext cx="1625600" cy="1135062"/>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8018 h 21600"/>
              <a:gd name="T20" fmla="*/ 19697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064" y="0"/>
                </a:moveTo>
                <a:lnTo>
                  <a:pt x="14528" y="6595"/>
                </a:lnTo>
                <a:lnTo>
                  <a:pt x="16431" y="6595"/>
                </a:lnTo>
                <a:lnTo>
                  <a:pt x="16431" y="18018"/>
                </a:lnTo>
                <a:lnTo>
                  <a:pt x="0" y="18018"/>
                </a:lnTo>
                <a:lnTo>
                  <a:pt x="0" y="21600"/>
                </a:lnTo>
                <a:lnTo>
                  <a:pt x="19697" y="21600"/>
                </a:lnTo>
                <a:lnTo>
                  <a:pt x="19697" y="6595"/>
                </a:lnTo>
                <a:lnTo>
                  <a:pt x="21600" y="6595"/>
                </a:lnTo>
                <a:close/>
              </a:path>
            </a:pathLst>
          </a:custGeom>
          <a:gradFill rotWithShape="1">
            <a:gsLst>
              <a:gs pos="0">
                <a:srgbClr val="767647"/>
              </a:gs>
              <a:gs pos="100000">
                <a:schemeClr val="tx2"/>
              </a:gs>
            </a:gsLst>
            <a:lin ang="0" scaled="1"/>
          </a:gradFill>
          <a:ln w="152400" algn="ctr">
            <a:noFill/>
            <a:miter lim="800000"/>
            <a:headEnd/>
            <a:tailEnd type="none" w="sm" len="sm"/>
          </a:ln>
        </p:spPr>
        <p:txBody>
          <a:bodyPr wrap="none" anchor="ctr"/>
          <a:lstStyle/>
          <a:p>
            <a:endParaRPr lang="es-ES">
              <a:solidFill>
                <a:srgbClr val="330066"/>
              </a:solidFill>
            </a:endParaRPr>
          </a:p>
        </p:txBody>
      </p:sp>
      <p:sp>
        <p:nvSpPr>
          <p:cNvPr id="93207" name="AutoShape 1032"/>
          <p:cNvSpPr>
            <a:spLocks noChangeArrowheads="1"/>
          </p:cNvSpPr>
          <p:nvPr/>
        </p:nvSpPr>
        <p:spPr bwMode="auto">
          <a:xfrm rot="5400000">
            <a:off x="981076" y="4087812"/>
            <a:ext cx="1333500" cy="1152525"/>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8018 h 21600"/>
              <a:gd name="T20" fmla="*/ 19697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064" y="0"/>
                </a:moveTo>
                <a:lnTo>
                  <a:pt x="14528" y="6595"/>
                </a:lnTo>
                <a:lnTo>
                  <a:pt x="16431" y="6595"/>
                </a:lnTo>
                <a:lnTo>
                  <a:pt x="16431" y="18018"/>
                </a:lnTo>
                <a:lnTo>
                  <a:pt x="0" y="18018"/>
                </a:lnTo>
                <a:lnTo>
                  <a:pt x="0" y="21600"/>
                </a:lnTo>
                <a:lnTo>
                  <a:pt x="19697" y="21600"/>
                </a:lnTo>
                <a:lnTo>
                  <a:pt x="19697" y="6595"/>
                </a:lnTo>
                <a:lnTo>
                  <a:pt x="21600" y="6595"/>
                </a:lnTo>
                <a:close/>
              </a:path>
            </a:pathLst>
          </a:custGeom>
          <a:gradFill rotWithShape="1">
            <a:gsLst>
              <a:gs pos="0">
                <a:srgbClr val="767647"/>
              </a:gs>
              <a:gs pos="100000">
                <a:schemeClr val="tx2"/>
              </a:gs>
            </a:gsLst>
            <a:lin ang="0" scaled="1"/>
          </a:gradFill>
          <a:ln w="152400" algn="ctr">
            <a:noFill/>
            <a:miter lim="800000"/>
            <a:headEnd/>
            <a:tailEnd type="none" w="sm" len="sm"/>
          </a:ln>
        </p:spPr>
        <p:txBody>
          <a:bodyPr wrap="none" anchor="ctr"/>
          <a:lstStyle/>
          <a:p>
            <a:endParaRPr lang="es-ES">
              <a:solidFill>
                <a:srgbClr val="330066"/>
              </a:solidFill>
            </a:endParaRPr>
          </a:p>
        </p:txBody>
      </p:sp>
      <p:sp>
        <p:nvSpPr>
          <p:cNvPr id="164" name="Text Box 1033"/>
          <p:cNvSpPr txBox="1">
            <a:spLocks noChangeArrowheads="1"/>
          </p:cNvSpPr>
          <p:nvPr/>
        </p:nvSpPr>
        <p:spPr bwMode="auto">
          <a:xfrm>
            <a:off x="6956425" y="2968625"/>
            <a:ext cx="1997075" cy="768350"/>
          </a:xfrm>
          <a:prstGeom prst="rect">
            <a:avLst/>
          </a:prstGeom>
          <a:noFill/>
          <a:ln w="28575">
            <a:noFill/>
            <a:miter lim="800000"/>
            <a:headEnd type="none" w="sm" len="sm"/>
            <a:tailEnd type="none" w="sm" len="sm"/>
          </a:ln>
          <a:effectLst/>
        </p:spPr>
        <p:txBody>
          <a:bodyPr>
            <a:spAutoFit/>
          </a:bodyPr>
          <a:lstStyle/>
          <a:p>
            <a:pPr algn="ctr">
              <a:spcBef>
                <a:spcPts val="0"/>
              </a:spcBef>
              <a:spcAft>
                <a:spcPts val="0"/>
              </a:spcAft>
              <a:buFont typeface="Arial" charset="0"/>
              <a:buNone/>
              <a:defRPr/>
            </a:pPr>
            <a:r>
              <a:rPr lang="en-US" sz="1600" dirty="0">
                <a:solidFill>
                  <a:srgbClr val="330066"/>
                </a:solidFill>
                <a:latin typeface="+mn-lt"/>
              </a:rPr>
              <a:t>Growth Factors </a:t>
            </a:r>
            <a:br>
              <a:rPr lang="en-US" sz="1600" dirty="0">
                <a:solidFill>
                  <a:srgbClr val="330066"/>
                </a:solidFill>
                <a:latin typeface="+mn-lt"/>
              </a:rPr>
            </a:br>
            <a:r>
              <a:rPr lang="en-US" sz="1400" dirty="0">
                <a:solidFill>
                  <a:srgbClr val="330066"/>
                </a:solidFill>
                <a:latin typeface="+mn-lt"/>
              </a:rPr>
              <a:t>(TGF-</a:t>
            </a:r>
            <a:r>
              <a:rPr lang="el-GR" sz="1400" dirty="0">
                <a:solidFill>
                  <a:srgbClr val="330066"/>
                </a:solidFill>
                <a:latin typeface="Arial"/>
                <a:cs typeface="Arial"/>
              </a:rPr>
              <a:t>β</a:t>
            </a:r>
            <a:r>
              <a:rPr lang="en-US" sz="1400" dirty="0">
                <a:solidFill>
                  <a:srgbClr val="330066"/>
                </a:solidFill>
                <a:latin typeface="+mn-lt"/>
              </a:rPr>
              <a:t>, IGFs, FGFs, PDGFs, BMPs)</a:t>
            </a:r>
          </a:p>
        </p:txBody>
      </p:sp>
      <p:sp>
        <p:nvSpPr>
          <p:cNvPr id="93209" name="Text Box 1034"/>
          <p:cNvSpPr txBox="1">
            <a:spLocks noChangeArrowheads="1"/>
          </p:cNvSpPr>
          <p:nvPr/>
        </p:nvSpPr>
        <p:spPr bwMode="auto">
          <a:xfrm>
            <a:off x="6419850" y="4203700"/>
            <a:ext cx="1314450" cy="584775"/>
          </a:xfrm>
          <a:prstGeom prst="rect">
            <a:avLst/>
          </a:prstGeom>
          <a:noFill/>
          <a:ln w="9525">
            <a:noFill/>
            <a:miter lim="800000"/>
            <a:headEnd/>
            <a:tailEnd/>
          </a:ln>
        </p:spPr>
        <p:txBody>
          <a:bodyPr>
            <a:spAutoFit/>
          </a:bodyPr>
          <a:lstStyle/>
          <a:p>
            <a:pPr algn="r">
              <a:spcBef>
                <a:spcPct val="50000"/>
              </a:spcBef>
              <a:buFont typeface="Arial" pitchFamily="34" charset="0"/>
              <a:buNone/>
            </a:pPr>
            <a:r>
              <a:rPr lang="en-US" sz="1600">
                <a:solidFill>
                  <a:srgbClr val="330066"/>
                </a:solidFill>
              </a:rPr>
              <a:t>Bone </a:t>
            </a:r>
            <a:br>
              <a:rPr lang="en-US" sz="1600">
                <a:solidFill>
                  <a:srgbClr val="330066"/>
                </a:solidFill>
              </a:rPr>
            </a:br>
            <a:r>
              <a:rPr lang="en-US" sz="1600">
                <a:solidFill>
                  <a:srgbClr val="330066"/>
                </a:solidFill>
              </a:rPr>
              <a:t>Resorption</a:t>
            </a:r>
          </a:p>
        </p:txBody>
      </p:sp>
      <p:sp>
        <p:nvSpPr>
          <p:cNvPr id="93210" name="AutoShape 1035"/>
          <p:cNvSpPr>
            <a:spLocks noChangeArrowheads="1"/>
          </p:cNvSpPr>
          <p:nvPr/>
        </p:nvSpPr>
        <p:spPr bwMode="auto">
          <a:xfrm flipH="1">
            <a:off x="6954838" y="5326062"/>
            <a:ext cx="1035050" cy="349250"/>
          </a:xfrm>
          <a:prstGeom prst="leftArrow">
            <a:avLst>
              <a:gd name="adj1" fmla="val 49676"/>
              <a:gd name="adj2" fmla="val 113894"/>
            </a:avLst>
          </a:prstGeom>
          <a:gradFill rotWithShape="1">
            <a:gsLst>
              <a:gs pos="0">
                <a:srgbClr val="000066"/>
              </a:gs>
              <a:gs pos="100000">
                <a:srgbClr val="FFFFCC"/>
              </a:gs>
            </a:gsLst>
            <a:lin ang="0" scaled="1"/>
          </a:gradFill>
          <a:ln w="152400" algn="ctr">
            <a:noFill/>
            <a:miter lim="800000"/>
            <a:headEnd/>
            <a:tailEnd type="none" w="sm" len="sm"/>
          </a:ln>
        </p:spPr>
        <p:txBody>
          <a:bodyPr wrap="none" anchor="ctr"/>
          <a:lstStyle/>
          <a:p>
            <a:endParaRPr lang="es-ES">
              <a:solidFill>
                <a:srgbClr val="330066"/>
              </a:solidFill>
            </a:endParaRPr>
          </a:p>
        </p:txBody>
      </p:sp>
      <p:sp>
        <p:nvSpPr>
          <p:cNvPr id="93211" name="Text Box 1036"/>
          <p:cNvSpPr txBox="1">
            <a:spLocks noChangeArrowheads="1"/>
          </p:cNvSpPr>
          <p:nvPr/>
        </p:nvSpPr>
        <p:spPr bwMode="auto">
          <a:xfrm>
            <a:off x="8043863" y="5364162"/>
            <a:ext cx="601662" cy="293688"/>
          </a:xfrm>
          <a:prstGeom prst="rect">
            <a:avLst/>
          </a:prstGeom>
          <a:noFill/>
          <a:ln w="9525">
            <a:noFill/>
            <a:miter lim="800000"/>
            <a:headEnd/>
            <a:tailEnd/>
          </a:ln>
        </p:spPr>
        <p:txBody>
          <a:bodyPr wrap="none" anchor="ctr"/>
          <a:lstStyle/>
          <a:p>
            <a:pPr algn="ctr">
              <a:spcBef>
                <a:spcPct val="50000"/>
              </a:spcBef>
              <a:buFont typeface="Arial" pitchFamily="34" charset="0"/>
              <a:buNone/>
            </a:pPr>
            <a:r>
              <a:rPr lang="en-US" sz="1600">
                <a:solidFill>
                  <a:srgbClr val="330066"/>
                </a:solidFill>
              </a:rPr>
              <a:t>Ca</a:t>
            </a:r>
            <a:r>
              <a:rPr lang="en-US" sz="1600" baseline="30000">
                <a:solidFill>
                  <a:srgbClr val="330066"/>
                </a:solidFill>
              </a:rPr>
              <a:t>2+ </a:t>
            </a:r>
          </a:p>
        </p:txBody>
      </p:sp>
      <p:grpSp>
        <p:nvGrpSpPr>
          <p:cNvPr id="93212" name="Group 1037"/>
          <p:cNvGrpSpPr>
            <a:grpSpLocks/>
          </p:cNvGrpSpPr>
          <p:nvPr/>
        </p:nvGrpSpPr>
        <p:grpSpPr bwMode="auto">
          <a:xfrm>
            <a:off x="3146425" y="1524000"/>
            <a:ext cx="1552575" cy="957262"/>
            <a:chOff x="2293" y="1031"/>
            <a:chExt cx="978" cy="603"/>
          </a:xfrm>
        </p:grpSpPr>
        <p:pic>
          <p:nvPicPr>
            <p:cNvPr id="93287" name="Picture 1038" descr="cell-legend"/>
            <p:cNvPicPr>
              <a:picLocks noChangeAspect="1" noChangeArrowheads="1"/>
            </p:cNvPicPr>
            <p:nvPr/>
          </p:nvPicPr>
          <p:blipFill>
            <a:blip r:embed="rId4" cstate="print"/>
            <a:srcRect/>
            <a:stretch>
              <a:fillRect/>
            </a:stretch>
          </p:blipFill>
          <p:spPr bwMode="auto">
            <a:xfrm>
              <a:off x="2605" y="1031"/>
              <a:ext cx="338" cy="281"/>
            </a:xfrm>
            <a:prstGeom prst="rect">
              <a:avLst/>
            </a:prstGeom>
            <a:noFill/>
            <a:ln w="9525">
              <a:noFill/>
              <a:miter lim="800000"/>
              <a:headEnd/>
              <a:tailEnd/>
            </a:ln>
          </p:spPr>
        </p:pic>
        <p:pic>
          <p:nvPicPr>
            <p:cNvPr id="93288" name="Picture 1039" descr="cell-legend"/>
            <p:cNvPicPr>
              <a:picLocks noChangeAspect="1" noChangeArrowheads="1"/>
            </p:cNvPicPr>
            <p:nvPr/>
          </p:nvPicPr>
          <p:blipFill>
            <a:blip r:embed="rId4" cstate="print"/>
            <a:srcRect/>
            <a:stretch>
              <a:fillRect/>
            </a:stretch>
          </p:blipFill>
          <p:spPr bwMode="auto">
            <a:xfrm>
              <a:off x="2341" y="1279"/>
              <a:ext cx="274" cy="228"/>
            </a:xfrm>
            <a:prstGeom prst="rect">
              <a:avLst/>
            </a:prstGeom>
            <a:noFill/>
            <a:ln w="9525">
              <a:noFill/>
              <a:miter lim="800000"/>
              <a:headEnd/>
              <a:tailEnd/>
            </a:ln>
          </p:spPr>
        </p:pic>
        <p:pic>
          <p:nvPicPr>
            <p:cNvPr id="93289" name="Picture 1040" descr="cell-legend"/>
            <p:cNvPicPr>
              <a:picLocks noChangeAspect="1" noChangeArrowheads="1"/>
            </p:cNvPicPr>
            <p:nvPr/>
          </p:nvPicPr>
          <p:blipFill>
            <a:blip r:embed="rId4" cstate="print"/>
            <a:srcRect/>
            <a:stretch>
              <a:fillRect/>
            </a:stretch>
          </p:blipFill>
          <p:spPr bwMode="auto">
            <a:xfrm>
              <a:off x="2429" y="1348"/>
              <a:ext cx="330" cy="275"/>
            </a:xfrm>
            <a:prstGeom prst="rect">
              <a:avLst/>
            </a:prstGeom>
            <a:noFill/>
            <a:ln w="9525">
              <a:noFill/>
              <a:miter lim="800000"/>
              <a:headEnd/>
              <a:tailEnd/>
            </a:ln>
          </p:spPr>
        </p:pic>
        <p:pic>
          <p:nvPicPr>
            <p:cNvPr id="93290" name="Picture 1041" descr="cell-legend"/>
            <p:cNvPicPr>
              <a:picLocks noChangeAspect="1" noChangeArrowheads="1"/>
            </p:cNvPicPr>
            <p:nvPr/>
          </p:nvPicPr>
          <p:blipFill>
            <a:blip r:embed="rId4" cstate="print"/>
            <a:srcRect/>
            <a:stretch>
              <a:fillRect/>
            </a:stretch>
          </p:blipFill>
          <p:spPr bwMode="auto">
            <a:xfrm>
              <a:off x="2461" y="1127"/>
              <a:ext cx="274" cy="228"/>
            </a:xfrm>
            <a:prstGeom prst="rect">
              <a:avLst/>
            </a:prstGeom>
            <a:noFill/>
            <a:ln w="9525">
              <a:noFill/>
              <a:miter lim="800000"/>
              <a:headEnd/>
              <a:tailEnd/>
            </a:ln>
          </p:spPr>
        </p:pic>
        <p:pic>
          <p:nvPicPr>
            <p:cNvPr id="93291" name="Picture 1042" descr="cell-legend"/>
            <p:cNvPicPr>
              <a:picLocks noChangeAspect="1" noChangeArrowheads="1"/>
            </p:cNvPicPr>
            <p:nvPr/>
          </p:nvPicPr>
          <p:blipFill>
            <a:blip r:embed="rId4" cstate="print"/>
            <a:srcRect/>
            <a:stretch>
              <a:fillRect/>
            </a:stretch>
          </p:blipFill>
          <p:spPr bwMode="auto">
            <a:xfrm>
              <a:off x="2781" y="1247"/>
              <a:ext cx="298" cy="248"/>
            </a:xfrm>
            <a:prstGeom prst="rect">
              <a:avLst/>
            </a:prstGeom>
            <a:noFill/>
            <a:ln w="9525">
              <a:noFill/>
              <a:miter lim="800000"/>
              <a:headEnd/>
              <a:tailEnd/>
            </a:ln>
          </p:spPr>
        </p:pic>
        <p:pic>
          <p:nvPicPr>
            <p:cNvPr id="93292" name="Picture 1043" descr="cell-legend"/>
            <p:cNvPicPr>
              <a:picLocks noChangeAspect="1" noChangeArrowheads="1"/>
            </p:cNvPicPr>
            <p:nvPr/>
          </p:nvPicPr>
          <p:blipFill>
            <a:blip r:embed="rId4" cstate="print"/>
            <a:srcRect/>
            <a:stretch>
              <a:fillRect/>
            </a:stretch>
          </p:blipFill>
          <p:spPr bwMode="auto">
            <a:xfrm>
              <a:off x="2573" y="1231"/>
              <a:ext cx="298" cy="248"/>
            </a:xfrm>
            <a:prstGeom prst="rect">
              <a:avLst/>
            </a:prstGeom>
            <a:noFill/>
            <a:ln w="9525">
              <a:noFill/>
              <a:miter lim="800000"/>
              <a:headEnd/>
              <a:tailEnd/>
            </a:ln>
          </p:spPr>
        </p:pic>
        <p:pic>
          <p:nvPicPr>
            <p:cNvPr id="93293" name="Picture 1044" descr="cell-legend"/>
            <p:cNvPicPr>
              <a:picLocks noChangeAspect="1" noChangeArrowheads="1"/>
            </p:cNvPicPr>
            <p:nvPr/>
          </p:nvPicPr>
          <p:blipFill>
            <a:blip r:embed="rId4" cstate="print"/>
            <a:srcRect/>
            <a:stretch>
              <a:fillRect/>
            </a:stretch>
          </p:blipFill>
          <p:spPr bwMode="auto">
            <a:xfrm>
              <a:off x="2669" y="1399"/>
              <a:ext cx="282" cy="235"/>
            </a:xfrm>
            <a:prstGeom prst="rect">
              <a:avLst/>
            </a:prstGeom>
            <a:noFill/>
            <a:ln w="9525">
              <a:noFill/>
              <a:miter lim="800000"/>
              <a:headEnd/>
              <a:tailEnd/>
            </a:ln>
          </p:spPr>
        </p:pic>
        <p:pic>
          <p:nvPicPr>
            <p:cNvPr id="93294" name="Picture 1045" descr="cell-legend"/>
            <p:cNvPicPr>
              <a:picLocks noChangeAspect="1" noChangeArrowheads="1"/>
            </p:cNvPicPr>
            <p:nvPr/>
          </p:nvPicPr>
          <p:blipFill>
            <a:blip r:embed="rId4" cstate="print"/>
            <a:srcRect/>
            <a:stretch>
              <a:fillRect/>
            </a:stretch>
          </p:blipFill>
          <p:spPr bwMode="auto">
            <a:xfrm>
              <a:off x="2789" y="1071"/>
              <a:ext cx="298" cy="248"/>
            </a:xfrm>
            <a:prstGeom prst="rect">
              <a:avLst/>
            </a:prstGeom>
            <a:noFill/>
            <a:ln w="9525">
              <a:noFill/>
              <a:miter lim="800000"/>
              <a:headEnd/>
              <a:tailEnd/>
            </a:ln>
          </p:spPr>
        </p:pic>
        <p:pic>
          <p:nvPicPr>
            <p:cNvPr id="93295" name="Picture 1046" descr="cell-legend"/>
            <p:cNvPicPr>
              <a:picLocks noChangeAspect="1" noChangeArrowheads="1"/>
            </p:cNvPicPr>
            <p:nvPr/>
          </p:nvPicPr>
          <p:blipFill>
            <a:blip r:embed="rId4" cstate="print"/>
            <a:srcRect/>
            <a:stretch>
              <a:fillRect/>
            </a:stretch>
          </p:blipFill>
          <p:spPr bwMode="auto">
            <a:xfrm>
              <a:off x="2917" y="1327"/>
              <a:ext cx="298" cy="248"/>
            </a:xfrm>
            <a:prstGeom prst="rect">
              <a:avLst/>
            </a:prstGeom>
            <a:noFill/>
            <a:ln w="9525">
              <a:noFill/>
              <a:miter lim="800000"/>
              <a:headEnd/>
              <a:tailEnd/>
            </a:ln>
          </p:spPr>
        </p:pic>
        <p:pic>
          <p:nvPicPr>
            <p:cNvPr id="93296" name="Picture 1047" descr="cell-legend"/>
            <p:cNvPicPr>
              <a:picLocks noChangeAspect="1" noChangeArrowheads="1"/>
            </p:cNvPicPr>
            <p:nvPr/>
          </p:nvPicPr>
          <p:blipFill>
            <a:blip r:embed="rId4" cstate="print"/>
            <a:srcRect/>
            <a:stretch>
              <a:fillRect/>
            </a:stretch>
          </p:blipFill>
          <p:spPr bwMode="auto">
            <a:xfrm>
              <a:off x="2973" y="1135"/>
              <a:ext cx="298" cy="248"/>
            </a:xfrm>
            <a:prstGeom prst="rect">
              <a:avLst/>
            </a:prstGeom>
            <a:noFill/>
            <a:ln w="9525">
              <a:noFill/>
              <a:miter lim="800000"/>
              <a:headEnd/>
              <a:tailEnd/>
            </a:ln>
          </p:spPr>
        </p:pic>
        <p:pic>
          <p:nvPicPr>
            <p:cNvPr id="93297" name="Picture 1048" descr="cell-legend"/>
            <p:cNvPicPr>
              <a:picLocks noChangeAspect="1" noChangeArrowheads="1"/>
            </p:cNvPicPr>
            <p:nvPr/>
          </p:nvPicPr>
          <p:blipFill>
            <a:blip r:embed="rId4" cstate="print"/>
            <a:srcRect/>
            <a:stretch>
              <a:fillRect/>
            </a:stretch>
          </p:blipFill>
          <p:spPr bwMode="auto">
            <a:xfrm>
              <a:off x="2293" y="1111"/>
              <a:ext cx="274" cy="228"/>
            </a:xfrm>
            <a:prstGeom prst="rect">
              <a:avLst/>
            </a:prstGeom>
            <a:noFill/>
            <a:ln w="9525">
              <a:noFill/>
              <a:miter lim="800000"/>
              <a:headEnd/>
              <a:tailEnd/>
            </a:ln>
          </p:spPr>
        </p:pic>
      </p:grpSp>
      <p:pic>
        <p:nvPicPr>
          <p:cNvPr id="93213" name="Picture 1049" descr="New-bone-frag-4"/>
          <p:cNvPicPr>
            <a:picLocks noChangeAspect="1" noChangeArrowheads="1"/>
          </p:cNvPicPr>
          <p:nvPr/>
        </p:nvPicPr>
        <p:blipFill>
          <a:blip r:embed="rId5" cstate="print"/>
          <a:srcRect b="36023"/>
          <a:stretch>
            <a:fillRect/>
          </a:stretch>
        </p:blipFill>
        <p:spPr bwMode="auto">
          <a:xfrm>
            <a:off x="2211388" y="4606925"/>
            <a:ext cx="4575175" cy="1082675"/>
          </a:xfrm>
          <a:prstGeom prst="rect">
            <a:avLst/>
          </a:prstGeom>
          <a:noFill/>
          <a:ln w="9525">
            <a:noFill/>
            <a:miter lim="800000"/>
            <a:headEnd/>
            <a:tailEnd/>
          </a:ln>
        </p:spPr>
      </p:pic>
      <p:pic>
        <p:nvPicPr>
          <p:cNvPr id="186" name="Picture 1055" descr="Rank"/>
          <p:cNvPicPr>
            <a:picLocks noChangeAspect="1" noChangeArrowheads="1"/>
          </p:cNvPicPr>
          <p:nvPr/>
        </p:nvPicPr>
        <p:blipFill>
          <a:blip r:embed="rId6" cstate="print"/>
          <a:srcRect/>
          <a:stretch>
            <a:fillRect/>
          </a:stretch>
        </p:blipFill>
        <p:spPr bwMode="auto">
          <a:xfrm rot="21405920">
            <a:off x="5772150" y="4376737"/>
            <a:ext cx="482600" cy="476250"/>
          </a:xfrm>
          <a:prstGeom prst="rect">
            <a:avLst/>
          </a:prstGeom>
          <a:noFill/>
          <a:effectLst>
            <a:outerShdw dist="28398" dir="3806097" algn="ctr" rotWithShape="0">
              <a:schemeClr val="bg2">
                <a:alpha val="50000"/>
              </a:schemeClr>
            </a:outerShdw>
          </a:effectLst>
        </p:spPr>
      </p:pic>
      <p:pic>
        <p:nvPicPr>
          <p:cNvPr id="187" name="Picture 1056" descr="Rank"/>
          <p:cNvPicPr>
            <a:picLocks noChangeAspect="1" noChangeArrowheads="1"/>
          </p:cNvPicPr>
          <p:nvPr/>
        </p:nvPicPr>
        <p:blipFill>
          <a:blip r:embed="rId7" cstate="print"/>
          <a:srcRect/>
          <a:stretch>
            <a:fillRect/>
          </a:stretch>
        </p:blipFill>
        <p:spPr bwMode="auto">
          <a:xfrm rot="956795">
            <a:off x="4949825" y="4403725"/>
            <a:ext cx="476250" cy="482600"/>
          </a:xfrm>
          <a:prstGeom prst="rect">
            <a:avLst/>
          </a:prstGeom>
          <a:noFill/>
          <a:effectLst>
            <a:outerShdw dist="28398" dir="3806097" algn="ctr" rotWithShape="0">
              <a:schemeClr val="bg2">
                <a:alpha val="50000"/>
              </a:schemeClr>
            </a:outerShdw>
          </a:effectLst>
        </p:spPr>
      </p:pic>
      <p:pic>
        <p:nvPicPr>
          <p:cNvPr id="93216" name="Picture 1062" descr="Osteoclast-2"/>
          <p:cNvPicPr>
            <a:picLocks noChangeAspect="1" noChangeArrowheads="1"/>
          </p:cNvPicPr>
          <p:nvPr/>
        </p:nvPicPr>
        <p:blipFill>
          <a:blip r:embed="rId8" cstate="print">
            <a:lum contrast="18000"/>
          </a:blip>
          <a:srcRect/>
          <a:stretch>
            <a:fillRect/>
          </a:stretch>
        </p:blipFill>
        <p:spPr bwMode="auto">
          <a:xfrm rot="2394625">
            <a:off x="5132862" y="4794365"/>
            <a:ext cx="1306512" cy="1035050"/>
          </a:xfrm>
          <a:prstGeom prst="rect">
            <a:avLst/>
          </a:prstGeom>
          <a:noFill/>
          <a:ln w="9525">
            <a:noFill/>
            <a:miter lim="800000"/>
            <a:headEnd/>
            <a:tailEnd/>
          </a:ln>
        </p:spPr>
      </p:pic>
      <p:grpSp>
        <p:nvGrpSpPr>
          <p:cNvPr id="93217" name="Group 1063"/>
          <p:cNvGrpSpPr>
            <a:grpSpLocks/>
          </p:cNvGrpSpPr>
          <p:nvPr/>
        </p:nvGrpSpPr>
        <p:grpSpPr bwMode="auto">
          <a:xfrm>
            <a:off x="3298825" y="1676400"/>
            <a:ext cx="1552575" cy="957262"/>
            <a:chOff x="2293" y="1031"/>
            <a:chExt cx="978" cy="603"/>
          </a:xfrm>
        </p:grpSpPr>
        <p:pic>
          <p:nvPicPr>
            <p:cNvPr id="93276" name="Picture 1064" descr="cell-legend"/>
            <p:cNvPicPr>
              <a:picLocks noChangeAspect="1" noChangeArrowheads="1"/>
            </p:cNvPicPr>
            <p:nvPr/>
          </p:nvPicPr>
          <p:blipFill>
            <a:blip r:embed="rId4" cstate="print"/>
            <a:srcRect/>
            <a:stretch>
              <a:fillRect/>
            </a:stretch>
          </p:blipFill>
          <p:spPr bwMode="auto">
            <a:xfrm>
              <a:off x="2605" y="1031"/>
              <a:ext cx="338" cy="281"/>
            </a:xfrm>
            <a:prstGeom prst="rect">
              <a:avLst/>
            </a:prstGeom>
            <a:noFill/>
            <a:ln w="9525">
              <a:noFill/>
              <a:miter lim="800000"/>
              <a:headEnd/>
              <a:tailEnd/>
            </a:ln>
          </p:spPr>
        </p:pic>
        <p:pic>
          <p:nvPicPr>
            <p:cNvPr id="93277" name="Picture 1065" descr="cell-legend"/>
            <p:cNvPicPr>
              <a:picLocks noChangeAspect="1" noChangeArrowheads="1"/>
            </p:cNvPicPr>
            <p:nvPr/>
          </p:nvPicPr>
          <p:blipFill>
            <a:blip r:embed="rId4" cstate="print"/>
            <a:srcRect/>
            <a:stretch>
              <a:fillRect/>
            </a:stretch>
          </p:blipFill>
          <p:spPr bwMode="auto">
            <a:xfrm>
              <a:off x="2341" y="1279"/>
              <a:ext cx="274" cy="228"/>
            </a:xfrm>
            <a:prstGeom prst="rect">
              <a:avLst/>
            </a:prstGeom>
            <a:noFill/>
            <a:ln w="9525">
              <a:noFill/>
              <a:miter lim="800000"/>
              <a:headEnd/>
              <a:tailEnd/>
            </a:ln>
          </p:spPr>
        </p:pic>
        <p:pic>
          <p:nvPicPr>
            <p:cNvPr id="93278" name="Picture 1066" descr="cell-legend"/>
            <p:cNvPicPr>
              <a:picLocks noChangeAspect="1" noChangeArrowheads="1"/>
            </p:cNvPicPr>
            <p:nvPr/>
          </p:nvPicPr>
          <p:blipFill>
            <a:blip r:embed="rId4" cstate="print"/>
            <a:srcRect/>
            <a:stretch>
              <a:fillRect/>
            </a:stretch>
          </p:blipFill>
          <p:spPr bwMode="auto">
            <a:xfrm>
              <a:off x="2429" y="1348"/>
              <a:ext cx="330" cy="275"/>
            </a:xfrm>
            <a:prstGeom prst="rect">
              <a:avLst/>
            </a:prstGeom>
            <a:noFill/>
            <a:ln w="9525">
              <a:noFill/>
              <a:miter lim="800000"/>
              <a:headEnd/>
              <a:tailEnd/>
            </a:ln>
          </p:spPr>
        </p:pic>
        <p:pic>
          <p:nvPicPr>
            <p:cNvPr id="93279" name="Picture 1067" descr="cell-legend"/>
            <p:cNvPicPr>
              <a:picLocks noChangeAspect="1" noChangeArrowheads="1"/>
            </p:cNvPicPr>
            <p:nvPr/>
          </p:nvPicPr>
          <p:blipFill>
            <a:blip r:embed="rId4" cstate="print"/>
            <a:srcRect/>
            <a:stretch>
              <a:fillRect/>
            </a:stretch>
          </p:blipFill>
          <p:spPr bwMode="auto">
            <a:xfrm>
              <a:off x="2461" y="1127"/>
              <a:ext cx="274" cy="228"/>
            </a:xfrm>
            <a:prstGeom prst="rect">
              <a:avLst/>
            </a:prstGeom>
            <a:noFill/>
            <a:ln w="9525">
              <a:noFill/>
              <a:miter lim="800000"/>
              <a:headEnd/>
              <a:tailEnd/>
            </a:ln>
          </p:spPr>
        </p:pic>
        <p:pic>
          <p:nvPicPr>
            <p:cNvPr id="93280" name="Picture 1068" descr="cell-legend"/>
            <p:cNvPicPr>
              <a:picLocks noChangeAspect="1" noChangeArrowheads="1"/>
            </p:cNvPicPr>
            <p:nvPr/>
          </p:nvPicPr>
          <p:blipFill>
            <a:blip r:embed="rId4" cstate="print"/>
            <a:srcRect/>
            <a:stretch>
              <a:fillRect/>
            </a:stretch>
          </p:blipFill>
          <p:spPr bwMode="auto">
            <a:xfrm>
              <a:off x="2781" y="1247"/>
              <a:ext cx="298" cy="248"/>
            </a:xfrm>
            <a:prstGeom prst="rect">
              <a:avLst/>
            </a:prstGeom>
            <a:noFill/>
            <a:ln w="9525">
              <a:noFill/>
              <a:miter lim="800000"/>
              <a:headEnd/>
              <a:tailEnd/>
            </a:ln>
          </p:spPr>
        </p:pic>
        <p:pic>
          <p:nvPicPr>
            <p:cNvPr id="93281" name="Picture 1069" descr="cell-legend"/>
            <p:cNvPicPr>
              <a:picLocks noChangeAspect="1" noChangeArrowheads="1"/>
            </p:cNvPicPr>
            <p:nvPr/>
          </p:nvPicPr>
          <p:blipFill>
            <a:blip r:embed="rId4" cstate="print"/>
            <a:srcRect/>
            <a:stretch>
              <a:fillRect/>
            </a:stretch>
          </p:blipFill>
          <p:spPr bwMode="auto">
            <a:xfrm>
              <a:off x="2573" y="1231"/>
              <a:ext cx="298" cy="248"/>
            </a:xfrm>
            <a:prstGeom prst="rect">
              <a:avLst/>
            </a:prstGeom>
            <a:noFill/>
            <a:ln w="9525">
              <a:noFill/>
              <a:miter lim="800000"/>
              <a:headEnd/>
              <a:tailEnd/>
            </a:ln>
          </p:spPr>
        </p:pic>
        <p:pic>
          <p:nvPicPr>
            <p:cNvPr id="93282" name="Picture 1070" descr="cell-legend"/>
            <p:cNvPicPr>
              <a:picLocks noChangeAspect="1" noChangeArrowheads="1"/>
            </p:cNvPicPr>
            <p:nvPr/>
          </p:nvPicPr>
          <p:blipFill>
            <a:blip r:embed="rId4" cstate="print"/>
            <a:srcRect/>
            <a:stretch>
              <a:fillRect/>
            </a:stretch>
          </p:blipFill>
          <p:spPr bwMode="auto">
            <a:xfrm>
              <a:off x="2669" y="1399"/>
              <a:ext cx="282" cy="235"/>
            </a:xfrm>
            <a:prstGeom prst="rect">
              <a:avLst/>
            </a:prstGeom>
            <a:noFill/>
            <a:ln w="9525">
              <a:noFill/>
              <a:miter lim="800000"/>
              <a:headEnd/>
              <a:tailEnd/>
            </a:ln>
          </p:spPr>
        </p:pic>
        <p:pic>
          <p:nvPicPr>
            <p:cNvPr id="93283" name="Picture 1071" descr="cell-legend"/>
            <p:cNvPicPr>
              <a:picLocks noChangeAspect="1" noChangeArrowheads="1"/>
            </p:cNvPicPr>
            <p:nvPr/>
          </p:nvPicPr>
          <p:blipFill>
            <a:blip r:embed="rId4" cstate="print"/>
            <a:srcRect/>
            <a:stretch>
              <a:fillRect/>
            </a:stretch>
          </p:blipFill>
          <p:spPr bwMode="auto">
            <a:xfrm>
              <a:off x="2789" y="1071"/>
              <a:ext cx="298" cy="248"/>
            </a:xfrm>
            <a:prstGeom prst="rect">
              <a:avLst/>
            </a:prstGeom>
            <a:noFill/>
            <a:ln w="9525">
              <a:noFill/>
              <a:miter lim="800000"/>
              <a:headEnd/>
              <a:tailEnd/>
            </a:ln>
          </p:spPr>
        </p:pic>
        <p:pic>
          <p:nvPicPr>
            <p:cNvPr id="93284" name="Picture 1072" descr="cell-legend"/>
            <p:cNvPicPr>
              <a:picLocks noChangeAspect="1" noChangeArrowheads="1"/>
            </p:cNvPicPr>
            <p:nvPr/>
          </p:nvPicPr>
          <p:blipFill>
            <a:blip r:embed="rId4" cstate="print"/>
            <a:srcRect/>
            <a:stretch>
              <a:fillRect/>
            </a:stretch>
          </p:blipFill>
          <p:spPr bwMode="auto">
            <a:xfrm>
              <a:off x="2917" y="1327"/>
              <a:ext cx="298" cy="248"/>
            </a:xfrm>
            <a:prstGeom prst="rect">
              <a:avLst/>
            </a:prstGeom>
            <a:noFill/>
            <a:ln w="9525">
              <a:noFill/>
              <a:miter lim="800000"/>
              <a:headEnd/>
              <a:tailEnd/>
            </a:ln>
          </p:spPr>
        </p:pic>
        <p:pic>
          <p:nvPicPr>
            <p:cNvPr id="93285" name="Picture 1073" descr="cell-legend"/>
            <p:cNvPicPr>
              <a:picLocks noChangeAspect="1" noChangeArrowheads="1"/>
            </p:cNvPicPr>
            <p:nvPr/>
          </p:nvPicPr>
          <p:blipFill>
            <a:blip r:embed="rId4" cstate="print"/>
            <a:srcRect/>
            <a:stretch>
              <a:fillRect/>
            </a:stretch>
          </p:blipFill>
          <p:spPr bwMode="auto">
            <a:xfrm>
              <a:off x="2973" y="1135"/>
              <a:ext cx="298" cy="248"/>
            </a:xfrm>
            <a:prstGeom prst="rect">
              <a:avLst/>
            </a:prstGeom>
            <a:noFill/>
            <a:ln w="9525">
              <a:noFill/>
              <a:miter lim="800000"/>
              <a:headEnd/>
              <a:tailEnd/>
            </a:ln>
          </p:spPr>
        </p:pic>
        <p:pic>
          <p:nvPicPr>
            <p:cNvPr id="93286" name="Picture 1074" descr="cell-legend"/>
            <p:cNvPicPr>
              <a:picLocks noChangeAspect="1" noChangeArrowheads="1"/>
            </p:cNvPicPr>
            <p:nvPr/>
          </p:nvPicPr>
          <p:blipFill>
            <a:blip r:embed="rId4" cstate="print"/>
            <a:srcRect/>
            <a:stretch>
              <a:fillRect/>
            </a:stretch>
          </p:blipFill>
          <p:spPr bwMode="auto">
            <a:xfrm>
              <a:off x="2293" y="1111"/>
              <a:ext cx="274" cy="228"/>
            </a:xfrm>
            <a:prstGeom prst="rect">
              <a:avLst/>
            </a:prstGeom>
            <a:noFill/>
            <a:ln w="9525">
              <a:noFill/>
              <a:miter lim="800000"/>
              <a:headEnd/>
              <a:tailEnd/>
            </a:ln>
          </p:spPr>
        </p:pic>
      </p:grpSp>
      <p:sp>
        <p:nvSpPr>
          <p:cNvPr id="93218" name="Text Box 1075"/>
          <p:cNvSpPr txBox="1">
            <a:spLocks noChangeArrowheads="1"/>
          </p:cNvSpPr>
          <p:nvPr/>
        </p:nvSpPr>
        <p:spPr bwMode="auto">
          <a:xfrm>
            <a:off x="4827588" y="1652587"/>
            <a:ext cx="1679575" cy="327025"/>
          </a:xfrm>
          <a:prstGeom prst="rect">
            <a:avLst/>
          </a:prstGeom>
          <a:noFill/>
          <a:ln w="9525">
            <a:noFill/>
            <a:miter lim="800000"/>
            <a:headEnd/>
            <a:tailEnd/>
          </a:ln>
        </p:spPr>
        <p:txBody>
          <a:bodyPr lIns="0" tIns="0" rIns="0" bIns="0" anchor="ctr"/>
          <a:lstStyle/>
          <a:p>
            <a:pPr>
              <a:buFont typeface="Arial" pitchFamily="34" charset="0"/>
              <a:buNone/>
            </a:pPr>
            <a:r>
              <a:rPr lang="en-US" sz="1400">
                <a:solidFill>
                  <a:srgbClr val="330066"/>
                </a:solidFill>
              </a:rPr>
              <a:t>RANK-Expressing Tumor Cells</a:t>
            </a:r>
          </a:p>
        </p:txBody>
      </p:sp>
      <p:pic>
        <p:nvPicPr>
          <p:cNvPr id="202" name="Picture 1076" descr="Rank"/>
          <p:cNvPicPr>
            <a:picLocks noChangeAspect="1" noChangeArrowheads="1"/>
          </p:cNvPicPr>
          <p:nvPr/>
        </p:nvPicPr>
        <p:blipFill>
          <a:blip r:embed="rId9" cstate="print"/>
          <a:srcRect/>
          <a:stretch>
            <a:fillRect/>
          </a:stretch>
        </p:blipFill>
        <p:spPr bwMode="auto">
          <a:xfrm rot="268075">
            <a:off x="4656138" y="1984375"/>
            <a:ext cx="476250" cy="482600"/>
          </a:xfrm>
          <a:prstGeom prst="rect">
            <a:avLst/>
          </a:prstGeom>
          <a:noFill/>
          <a:effectLst>
            <a:outerShdw dist="28398" dir="3806097" algn="ctr" rotWithShape="0">
              <a:schemeClr val="bg2">
                <a:alpha val="50000"/>
              </a:schemeClr>
            </a:outerShdw>
          </a:effectLst>
        </p:spPr>
      </p:pic>
      <p:pic>
        <p:nvPicPr>
          <p:cNvPr id="203" name="Picture 1077" descr="Rank"/>
          <p:cNvPicPr>
            <a:picLocks noChangeAspect="1" noChangeArrowheads="1"/>
          </p:cNvPicPr>
          <p:nvPr/>
        </p:nvPicPr>
        <p:blipFill>
          <a:blip r:embed="rId10" cstate="print"/>
          <a:srcRect/>
          <a:stretch>
            <a:fillRect/>
          </a:stretch>
        </p:blipFill>
        <p:spPr bwMode="auto">
          <a:xfrm rot="21376825">
            <a:off x="3403600" y="2466975"/>
            <a:ext cx="447675" cy="441325"/>
          </a:xfrm>
          <a:prstGeom prst="rect">
            <a:avLst/>
          </a:prstGeom>
          <a:noFill/>
          <a:effectLst>
            <a:outerShdw dist="28398" dir="3806097" algn="ctr" rotWithShape="0">
              <a:schemeClr val="bg2">
                <a:alpha val="50000"/>
              </a:schemeClr>
            </a:outerShdw>
          </a:effectLst>
        </p:spPr>
      </p:pic>
      <p:pic>
        <p:nvPicPr>
          <p:cNvPr id="204" name="Picture 1078" descr="Rank"/>
          <p:cNvPicPr>
            <a:picLocks noChangeAspect="1" noChangeArrowheads="1"/>
          </p:cNvPicPr>
          <p:nvPr/>
        </p:nvPicPr>
        <p:blipFill>
          <a:blip r:embed="rId10" cstate="print"/>
          <a:srcRect/>
          <a:stretch>
            <a:fillRect/>
          </a:stretch>
        </p:blipFill>
        <p:spPr bwMode="auto">
          <a:xfrm rot="852947">
            <a:off x="2998788" y="1933575"/>
            <a:ext cx="409575" cy="404812"/>
          </a:xfrm>
          <a:prstGeom prst="rect">
            <a:avLst/>
          </a:prstGeom>
          <a:noFill/>
          <a:effectLst>
            <a:outerShdw dist="28398" dir="3806097" algn="ctr" rotWithShape="0">
              <a:schemeClr val="bg2">
                <a:alpha val="50000"/>
              </a:schemeClr>
            </a:outerShdw>
          </a:effectLst>
        </p:spPr>
      </p:pic>
      <p:pic>
        <p:nvPicPr>
          <p:cNvPr id="205" name="Picture 1079" descr="Rank"/>
          <p:cNvPicPr>
            <a:picLocks noChangeAspect="1" noChangeArrowheads="1"/>
          </p:cNvPicPr>
          <p:nvPr/>
        </p:nvPicPr>
        <p:blipFill>
          <a:blip r:embed="rId9" cstate="print"/>
          <a:srcRect/>
          <a:stretch>
            <a:fillRect/>
          </a:stretch>
        </p:blipFill>
        <p:spPr bwMode="auto">
          <a:xfrm rot="2457504">
            <a:off x="4002088" y="2168525"/>
            <a:ext cx="476250" cy="482600"/>
          </a:xfrm>
          <a:prstGeom prst="rect">
            <a:avLst/>
          </a:prstGeom>
          <a:noFill/>
          <a:effectLst>
            <a:outerShdw dist="28398" dir="3806097" algn="ctr" rotWithShape="0">
              <a:schemeClr val="bg2">
                <a:alpha val="50000"/>
              </a:schemeClr>
            </a:outerShdw>
          </a:effectLst>
        </p:spPr>
      </p:pic>
      <p:sp>
        <p:nvSpPr>
          <p:cNvPr id="206" name="AutoShape 1080"/>
          <p:cNvSpPr>
            <a:spLocks noChangeArrowheads="1"/>
          </p:cNvSpPr>
          <p:nvPr/>
        </p:nvSpPr>
        <p:spPr bwMode="auto">
          <a:xfrm>
            <a:off x="4492625" y="3946525"/>
            <a:ext cx="338138" cy="311150"/>
          </a:xfrm>
          <a:prstGeom prst="sun">
            <a:avLst>
              <a:gd name="adj" fmla="val 25000"/>
            </a:avLst>
          </a:prstGeom>
          <a:solidFill>
            <a:schemeClr val="accent2"/>
          </a:solidFill>
          <a:ln w="12700">
            <a:solidFill>
              <a:schemeClr val="bg2"/>
            </a:solidFill>
            <a:miter lim="800000"/>
            <a:headEnd type="none" w="sm" len="sm"/>
            <a:tailEnd type="none" w="sm" len="sm"/>
          </a:ln>
        </p:spPr>
        <p:txBody>
          <a:bodyPr wrap="none" anchor="ctr"/>
          <a:lstStyle/>
          <a:p>
            <a:endParaRPr lang="es-ES">
              <a:solidFill>
                <a:srgbClr val="330066"/>
              </a:solidFill>
            </a:endParaRPr>
          </a:p>
        </p:txBody>
      </p:sp>
      <p:sp>
        <p:nvSpPr>
          <p:cNvPr id="207" name="AutoShape 1081"/>
          <p:cNvSpPr>
            <a:spLocks noChangeArrowheads="1"/>
          </p:cNvSpPr>
          <p:nvPr/>
        </p:nvSpPr>
        <p:spPr bwMode="auto">
          <a:xfrm>
            <a:off x="4949825" y="4403725"/>
            <a:ext cx="338138" cy="311150"/>
          </a:xfrm>
          <a:prstGeom prst="sun">
            <a:avLst>
              <a:gd name="adj" fmla="val 25000"/>
            </a:avLst>
          </a:prstGeom>
          <a:solidFill>
            <a:schemeClr val="accent2"/>
          </a:solidFill>
          <a:ln w="12700">
            <a:solidFill>
              <a:schemeClr val="bg2"/>
            </a:solidFill>
            <a:miter lim="800000"/>
            <a:headEnd type="none" w="sm" len="sm"/>
            <a:tailEnd type="none" w="sm" len="sm"/>
          </a:ln>
        </p:spPr>
        <p:txBody>
          <a:bodyPr wrap="none" anchor="ctr"/>
          <a:lstStyle/>
          <a:p>
            <a:endParaRPr lang="es-ES">
              <a:solidFill>
                <a:srgbClr val="330066"/>
              </a:solidFill>
            </a:endParaRPr>
          </a:p>
        </p:txBody>
      </p:sp>
      <p:sp>
        <p:nvSpPr>
          <p:cNvPr id="208" name="AutoShape 1082"/>
          <p:cNvSpPr>
            <a:spLocks noChangeArrowheads="1"/>
          </p:cNvSpPr>
          <p:nvPr/>
        </p:nvSpPr>
        <p:spPr bwMode="auto">
          <a:xfrm>
            <a:off x="5254625" y="3946525"/>
            <a:ext cx="338138" cy="311150"/>
          </a:xfrm>
          <a:prstGeom prst="sun">
            <a:avLst>
              <a:gd name="adj" fmla="val 25000"/>
            </a:avLst>
          </a:prstGeom>
          <a:solidFill>
            <a:schemeClr val="accent2"/>
          </a:solidFill>
          <a:ln w="12700">
            <a:solidFill>
              <a:schemeClr val="bg2"/>
            </a:solidFill>
            <a:miter lim="800000"/>
            <a:headEnd type="none" w="sm" len="sm"/>
            <a:tailEnd type="none" w="sm" len="sm"/>
          </a:ln>
        </p:spPr>
        <p:txBody>
          <a:bodyPr wrap="none" anchor="ctr"/>
          <a:lstStyle/>
          <a:p>
            <a:endParaRPr lang="es-ES">
              <a:solidFill>
                <a:srgbClr val="330066"/>
              </a:solidFill>
            </a:endParaRPr>
          </a:p>
        </p:txBody>
      </p:sp>
      <p:sp>
        <p:nvSpPr>
          <p:cNvPr id="209" name="AutoShape 1083"/>
          <p:cNvSpPr>
            <a:spLocks noChangeArrowheads="1"/>
          </p:cNvSpPr>
          <p:nvPr/>
        </p:nvSpPr>
        <p:spPr bwMode="auto">
          <a:xfrm>
            <a:off x="3705225" y="3649662"/>
            <a:ext cx="304800" cy="1358900"/>
          </a:xfrm>
          <a:prstGeom prst="upArrow">
            <a:avLst>
              <a:gd name="adj1" fmla="val 50000"/>
              <a:gd name="adj2" fmla="val 111458"/>
            </a:avLst>
          </a:prstGeom>
          <a:solidFill>
            <a:schemeClr val="accent2"/>
          </a:solidFill>
          <a:ln w="12700">
            <a:solidFill>
              <a:schemeClr val="bg1"/>
            </a:solidFill>
            <a:miter lim="800000"/>
            <a:headEnd/>
            <a:tailEnd/>
          </a:ln>
        </p:spPr>
        <p:txBody>
          <a:bodyPr wrap="none" anchor="ctr"/>
          <a:lstStyle/>
          <a:p>
            <a:endParaRPr lang="es-ES">
              <a:solidFill>
                <a:srgbClr val="330066"/>
              </a:solidFill>
            </a:endParaRPr>
          </a:p>
        </p:txBody>
      </p:sp>
      <p:sp>
        <p:nvSpPr>
          <p:cNvPr id="210" name="AutoShape 1084"/>
          <p:cNvSpPr>
            <a:spLocks noChangeArrowheads="1"/>
          </p:cNvSpPr>
          <p:nvPr/>
        </p:nvSpPr>
        <p:spPr bwMode="auto">
          <a:xfrm>
            <a:off x="3781425" y="4411662"/>
            <a:ext cx="520700" cy="5969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2"/>
          </a:solidFill>
          <a:ln w="9525">
            <a:solidFill>
              <a:schemeClr val="bg1"/>
            </a:solidFill>
            <a:miter lim="800000"/>
            <a:headEnd/>
            <a:tailEnd/>
          </a:ln>
        </p:spPr>
        <p:txBody>
          <a:bodyPr wrap="none" anchor="ctr"/>
          <a:lstStyle/>
          <a:p>
            <a:endParaRPr lang="es-ES">
              <a:solidFill>
                <a:srgbClr val="330066"/>
              </a:solidFill>
            </a:endParaRPr>
          </a:p>
        </p:txBody>
      </p:sp>
      <p:sp>
        <p:nvSpPr>
          <p:cNvPr id="211" name="AutoShape 1085"/>
          <p:cNvSpPr>
            <a:spLocks noChangeArrowheads="1"/>
          </p:cNvSpPr>
          <p:nvPr/>
        </p:nvSpPr>
        <p:spPr bwMode="auto">
          <a:xfrm>
            <a:off x="3619500" y="3081337"/>
            <a:ext cx="338138" cy="311150"/>
          </a:xfrm>
          <a:prstGeom prst="sun">
            <a:avLst>
              <a:gd name="adj" fmla="val 25000"/>
            </a:avLst>
          </a:prstGeom>
          <a:solidFill>
            <a:schemeClr val="accent2"/>
          </a:solidFill>
          <a:ln w="12700">
            <a:solidFill>
              <a:schemeClr val="bg2"/>
            </a:solidFill>
            <a:miter lim="800000"/>
            <a:headEnd type="none" w="sm" len="sm"/>
            <a:tailEnd type="none" w="sm" len="sm"/>
          </a:ln>
        </p:spPr>
        <p:txBody>
          <a:bodyPr wrap="none" anchor="ctr"/>
          <a:lstStyle/>
          <a:p>
            <a:endParaRPr lang="es-ES">
              <a:solidFill>
                <a:srgbClr val="330066"/>
              </a:solidFill>
            </a:endParaRPr>
          </a:p>
        </p:txBody>
      </p:sp>
      <p:sp>
        <p:nvSpPr>
          <p:cNvPr id="212" name="AutoShape 1086"/>
          <p:cNvSpPr>
            <a:spLocks noChangeArrowheads="1"/>
          </p:cNvSpPr>
          <p:nvPr/>
        </p:nvSpPr>
        <p:spPr bwMode="auto">
          <a:xfrm>
            <a:off x="3421063" y="2595562"/>
            <a:ext cx="338137" cy="311150"/>
          </a:xfrm>
          <a:prstGeom prst="sun">
            <a:avLst>
              <a:gd name="adj" fmla="val 25000"/>
            </a:avLst>
          </a:prstGeom>
          <a:solidFill>
            <a:schemeClr val="accent2"/>
          </a:solidFill>
          <a:ln w="12700">
            <a:solidFill>
              <a:schemeClr val="bg2"/>
            </a:solidFill>
            <a:miter lim="800000"/>
            <a:headEnd type="none" w="sm" len="sm"/>
            <a:tailEnd type="none" w="sm" len="sm"/>
          </a:ln>
        </p:spPr>
        <p:txBody>
          <a:bodyPr wrap="none" anchor="ctr"/>
          <a:lstStyle/>
          <a:p>
            <a:endParaRPr lang="es-ES">
              <a:solidFill>
                <a:srgbClr val="330066"/>
              </a:solidFill>
            </a:endParaRPr>
          </a:p>
        </p:txBody>
      </p:sp>
      <p:sp>
        <p:nvSpPr>
          <p:cNvPr id="213" name="AutoShape 1087"/>
          <p:cNvSpPr>
            <a:spLocks noChangeArrowheads="1"/>
          </p:cNvSpPr>
          <p:nvPr/>
        </p:nvSpPr>
        <p:spPr bwMode="auto">
          <a:xfrm>
            <a:off x="4229100" y="2989262"/>
            <a:ext cx="338138" cy="311150"/>
          </a:xfrm>
          <a:prstGeom prst="sun">
            <a:avLst>
              <a:gd name="adj" fmla="val 25000"/>
            </a:avLst>
          </a:prstGeom>
          <a:solidFill>
            <a:schemeClr val="accent2"/>
          </a:solidFill>
          <a:ln w="12700">
            <a:solidFill>
              <a:schemeClr val="bg2"/>
            </a:solidFill>
            <a:miter lim="800000"/>
            <a:headEnd type="none" w="sm" len="sm"/>
            <a:tailEnd type="none" w="sm" len="sm"/>
          </a:ln>
        </p:spPr>
        <p:txBody>
          <a:bodyPr wrap="none" anchor="ctr"/>
          <a:lstStyle/>
          <a:p>
            <a:endParaRPr lang="es-ES">
              <a:solidFill>
                <a:srgbClr val="330066"/>
              </a:solidFill>
            </a:endParaRPr>
          </a:p>
        </p:txBody>
      </p:sp>
      <p:pic>
        <p:nvPicPr>
          <p:cNvPr id="214" name="Picture 1088" descr="Rank"/>
          <p:cNvPicPr>
            <a:picLocks noChangeAspect="1" noChangeArrowheads="1"/>
          </p:cNvPicPr>
          <p:nvPr/>
        </p:nvPicPr>
        <p:blipFill>
          <a:blip r:embed="rId6" cstate="print"/>
          <a:srcRect/>
          <a:stretch>
            <a:fillRect/>
          </a:stretch>
        </p:blipFill>
        <p:spPr bwMode="auto">
          <a:xfrm rot="19255333">
            <a:off x="5381625" y="4308475"/>
            <a:ext cx="482600" cy="476250"/>
          </a:xfrm>
          <a:prstGeom prst="rect">
            <a:avLst/>
          </a:prstGeom>
          <a:noFill/>
          <a:effectLst>
            <a:outerShdw dist="28398" dir="3806097" algn="ctr" rotWithShape="0">
              <a:schemeClr val="bg2">
                <a:alpha val="50000"/>
              </a:schemeClr>
            </a:outerShdw>
          </a:effectLst>
        </p:spPr>
      </p:pic>
      <p:grpSp>
        <p:nvGrpSpPr>
          <p:cNvPr id="93232" name="Group 1089"/>
          <p:cNvGrpSpPr>
            <a:grpSpLocks/>
          </p:cNvGrpSpPr>
          <p:nvPr/>
        </p:nvGrpSpPr>
        <p:grpSpPr bwMode="auto">
          <a:xfrm>
            <a:off x="3057525" y="4635500"/>
            <a:ext cx="255588" cy="250825"/>
            <a:chOff x="1142" y="3290"/>
            <a:chExt cx="161" cy="158"/>
          </a:xfrm>
        </p:grpSpPr>
        <p:sp>
          <p:nvSpPr>
            <p:cNvPr id="93274" name="Line 1090"/>
            <p:cNvSpPr>
              <a:spLocks noChangeShapeType="1"/>
            </p:cNvSpPr>
            <p:nvPr/>
          </p:nvSpPr>
          <p:spPr bwMode="auto">
            <a:xfrm flipH="1" flipV="1">
              <a:off x="1236" y="3388"/>
              <a:ext cx="16" cy="60"/>
            </a:xfrm>
            <a:prstGeom prst="line">
              <a:avLst/>
            </a:prstGeom>
            <a:noFill/>
            <a:ln w="19050">
              <a:solidFill>
                <a:schemeClr val="bg2"/>
              </a:solidFill>
              <a:round/>
              <a:headEnd/>
              <a:tailEnd/>
            </a:ln>
          </p:spPr>
          <p:txBody>
            <a:bodyPr wrap="none" anchor="ctr"/>
            <a:lstStyle/>
            <a:p>
              <a:endParaRPr lang="es-ES">
                <a:solidFill>
                  <a:srgbClr val="330066"/>
                </a:solidFill>
              </a:endParaRPr>
            </a:p>
          </p:txBody>
        </p:sp>
        <p:sp>
          <p:nvSpPr>
            <p:cNvPr id="93275" name="AutoShape 1091"/>
            <p:cNvSpPr>
              <a:spLocks noChangeAspect="1" noChangeArrowheads="1"/>
            </p:cNvSpPr>
            <p:nvPr/>
          </p:nvSpPr>
          <p:spPr bwMode="auto">
            <a:xfrm>
              <a:off x="1142" y="3290"/>
              <a:ext cx="161" cy="148"/>
            </a:xfrm>
            <a:prstGeom prst="sun">
              <a:avLst>
                <a:gd name="adj" fmla="val 25000"/>
              </a:avLst>
            </a:prstGeom>
            <a:solidFill>
              <a:srgbClr val="66FFFF"/>
            </a:solidFill>
            <a:ln w="12700">
              <a:solidFill>
                <a:schemeClr val="bg2"/>
              </a:solidFill>
              <a:miter lim="800000"/>
              <a:headEnd type="none" w="sm" len="sm"/>
              <a:tailEnd type="none" w="sm" len="sm"/>
            </a:ln>
          </p:spPr>
          <p:txBody>
            <a:bodyPr wrap="none" anchor="ctr"/>
            <a:lstStyle/>
            <a:p>
              <a:endParaRPr lang="es-ES">
                <a:solidFill>
                  <a:srgbClr val="330066"/>
                </a:solidFill>
              </a:endParaRPr>
            </a:p>
          </p:txBody>
        </p:sp>
      </p:grpSp>
      <p:sp>
        <p:nvSpPr>
          <p:cNvPr id="218" name="Text Box 1092"/>
          <p:cNvSpPr txBox="1">
            <a:spLocks noChangeArrowheads="1"/>
          </p:cNvSpPr>
          <p:nvPr/>
        </p:nvSpPr>
        <p:spPr bwMode="auto">
          <a:xfrm>
            <a:off x="4610100" y="2651125"/>
            <a:ext cx="1631950" cy="523875"/>
          </a:xfrm>
          <a:prstGeom prst="rect">
            <a:avLst/>
          </a:prstGeom>
          <a:noFill/>
          <a:ln w="25400" algn="ctr">
            <a:noFill/>
            <a:miter lim="800000"/>
            <a:headEnd/>
            <a:tailEnd/>
          </a:ln>
        </p:spPr>
        <p:txBody>
          <a:bodyPr>
            <a:spAutoFit/>
          </a:bodyPr>
          <a:lstStyle/>
          <a:p>
            <a:pPr>
              <a:buFont typeface="Arial" pitchFamily="34" charset="0"/>
              <a:buNone/>
            </a:pPr>
            <a:r>
              <a:rPr lang="en-US" sz="1400">
                <a:solidFill>
                  <a:srgbClr val="330066"/>
                </a:solidFill>
              </a:rPr>
              <a:t>Direct Effects on Tumor?</a:t>
            </a:r>
          </a:p>
        </p:txBody>
      </p:sp>
      <p:grpSp>
        <p:nvGrpSpPr>
          <p:cNvPr id="5" name="Group 1105"/>
          <p:cNvGrpSpPr>
            <a:grpSpLocks/>
          </p:cNvGrpSpPr>
          <p:nvPr/>
        </p:nvGrpSpPr>
        <p:grpSpPr bwMode="auto">
          <a:xfrm rot="-4483428">
            <a:off x="4475896" y="2906996"/>
            <a:ext cx="269875" cy="583727"/>
            <a:chOff x="2224" y="1408"/>
            <a:chExt cx="288" cy="549"/>
          </a:xfrm>
        </p:grpSpPr>
        <p:sp>
          <p:nvSpPr>
            <p:cNvPr id="93264" name="Rectangle 1106"/>
            <p:cNvSpPr>
              <a:spLocks noChangeArrowheads="1"/>
            </p:cNvSpPr>
            <p:nvPr/>
          </p:nvSpPr>
          <p:spPr bwMode="auto">
            <a:xfrm rot="19578152">
              <a:off x="2274" y="1485"/>
              <a:ext cx="51" cy="347"/>
            </a:xfrm>
            <a:prstGeom prst="rect">
              <a:avLst/>
            </a:prstGeom>
            <a:solidFill>
              <a:srgbClr val="C0C0C0"/>
            </a:solidFill>
            <a:ln w="3175">
              <a:solidFill>
                <a:schemeClr val="bg2"/>
              </a:solidFill>
              <a:miter lim="800000"/>
              <a:headEnd/>
              <a:tailEnd/>
            </a:ln>
          </p:spPr>
          <p:txBody>
            <a:bodyPr anchor="ctr">
              <a:spAutoFit/>
            </a:bodyPr>
            <a:lstStyle/>
            <a:p>
              <a:endParaRPr lang="es-ES">
                <a:solidFill>
                  <a:srgbClr val="330066"/>
                </a:solidFill>
              </a:endParaRPr>
            </a:p>
          </p:txBody>
        </p:sp>
        <p:sp>
          <p:nvSpPr>
            <p:cNvPr id="93265" name="Rectangle 1107"/>
            <p:cNvSpPr>
              <a:spLocks noChangeArrowheads="1"/>
            </p:cNvSpPr>
            <p:nvPr/>
          </p:nvSpPr>
          <p:spPr bwMode="auto">
            <a:xfrm>
              <a:off x="2270" y="1486"/>
              <a:ext cx="197" cy="347"/>
            </a:xfrm>
            <a:prstGeom prst="rect">
              <a:avLst/>
            </a:prstGeom>
            <a:solidFill>
              <a:srgbClr val="C0C0C0"/>
            </a:solidFill>
            <a:ln w="3175">
              <a:solidFill>
                <a:schemeClr val="bg2"/>
              </a:solidFill>
              <a:miter lim="800000"/>
              <a:headEnd/>
              <a:tailEnd/>
            </a:ln>
          </p:spPr>
          <p:txBody>
            <a:bodyPr wrap="none" anchor="ctr">
              <a:spAutoFit/>
            </a:bodyPr>
            <a:lstStyle/>
            <a:p>
              <a:endParaRPr lang="es-ES">
                <a:solidFill>
                  <a:srgbClr val="330066"/>
                </a:solidFill>
              </a:endParaRPr>
            </a:p>
          </p:txBody>
        </p:sp>
        <p:sp>
          <p:nvSpPr>
            <p:cNvPr id="93266" name="Rectangle 1108"/>
            <p:cNvSpPr>
              <a:spLocks noChangeArrowheads="1"/>
            </p:cNvSpPr>
            <p:nvPr/>
          </p:nvSpPr>
          <p:spPr bwMode="auto">
            <a:xfrm>
              <a:off x="2270" y="1534"/>
              <a:ext cx="197" cy="347"/>
            </a:xfrm>
            <a:prstGeom prst="rect">
              <a:avLst/>
            </a:prstGeom>
            <a:solidFill>
              <a:srgbClr val="C0C0C0"/>
            </a:solidFill>
            <a:ln w="3175">
              <a:solidFill>
                <a:schemeClr val="bg2"/>
              </a:solidFill>
              <a:miter lim="800000"/>
              <a:headEnd/>
              <a:tailEnd/>
            </a:ln>
          </p:spPr>
          <p:txBody>
            <a:bodyPr wrap="none" anchor="ctr">
              <a:spAutoFit/>
            </a:bodyPr>
            <a:lstStyle/>
            <a:p>
              <a:endParaRPr lang="es-ES">
                <a:solidFill>
                  <a:srgbClr val="330066"/>
                </a:solidFill>
              </a:endParaRPr>
            </a:p>
          </p:txBody>
        </p:sp>
        <p:sp>
          <p:nvSpPr>
            <p:cNvPr id="93267" name="Rectangle 1109"/>
            <p:cNvSpPr>
              <a:spLocks noChangeArrowheads="1"/>
            </p:cNvSpPr>
            <p:nvPr/>
          </p:nvSpPr>
          <p:spPr bwMode="auto">
            <a:xfrm>
              <a:off x="2233" y="1610"/>
              <a:ext cx="197" cy="347"/>
            </a:xfrm>
            <a:prstGeom prst="rect">
              <a:avLst/>
            </a:prstGeom>
            <a:solidFill>
              <a:schemeClr val="tx2"/>
            </a:solidFill>
            <a:ln w="9525">
              <a:noFill/>
              <a:miter lim="800000"/>
              <a:headEnd/>
              <a:tailEnd/>
            </a:ln>
          </p:spPr>
          <p:txBody>
            <a:bodyPr wrap="none" anchor="ctr">
              <a:spAutoFit/>
            </a:bodyPr>
            <a:lstStyle/>
            <a:p>
              <a:endParaRPr lang="es-ES">
                <a:solidFill>
                  <a:srgbClr val="330066"/>
                </a:solidFill>
              </a:endParaRPr>
            </a:p>
          </p:txBody>
        </p:sp>
        <p:sp>
          <p:nvSpPr>
            <p:cNvPr id="93268" name="Rectangle 1110"/>
            <p:cNvSpPr>
              <a:spLocks noChangeArrowheads="1"/>
            </p:cNvSpPr>
            <p:nvPr/>
          </p:nvSpPr>
          <p:spPr bwMode="auto">
            <a:xfrm rot="19660972">
              <a:off x="2269" y="1408"/>
              <a:ext cx="31" cy="347"/>
            </a:xfrm>
            <a:prstGeom prst="rect">
              <a:avLst/>
            </a:prstGeom>
            <a:solidFill>
              <a:schemeClr val="tx2"/>
            </a:solidFill>
            <a:ln w="9525">
              <a:noFill/>
              <a:miter lim="800000"/>
              <a:headEnd/>
              <a:tailEnd/>
            </a:ln>
          </p:spPr>
          <p:txBody>
            <a:bodyPr anchor="ctr">
              <a:spAutoFit/>
            </a:bodyPr>
            <a:lstStyle/>
            <a:p>
              <a:endParaRPr lang="es-ES">
                <a:solidFill>
                  <a:srgbClr val="330066"/>
                </a:solidFill>
              </a:endParaRPr>
            </a:p>
          </p:txBody>
        </p:sp>
        <p:sp>
          <p:nvSpPr>
            <p:cNvPr id="93269" name="Rectangle 1111"/>
            <p:cNvSpPr>
              <a:spLocks noChangeArrowheads="1"/>
            </p:cNvSpPr>
            <p:nvPr/>
          </p:nvSpPr>
          <p:spPr bwMode="auto">
            <a:xfrm rot="19660972">
              <a:off x="2224" y="1432"/>
              <a:ext cx="32" cy="347"/>
            </a:xfrm>
            <a:prstGeom prst="rect">
              <a:avLst/>
            </a:prstGeom>
            <a:solidFill>
              <a:schemeClr val="tx2"/>
            </a:solidFill>
            <a:ln w="9525">
              <a:noFill/>
              <a:miter lim="800000"/>
              <a:headEnd/>
              <a:tailEnd/>
            </a:ln>
          </p:spPr>
          <p:txBody>
            <a:bodyPr anchor="ctr">
              <a:spAutoFit/>
            </a:bodyPr>
            <a:lstStyle/>
            <a:p>
              <a:endParaRPr lang="es-ES">
                <a:solidFill>
                  <a:srgbClr val="330066"/>
                </a:solidFill>
              </a:endParaRPr>
            </a:p>
          </p:txBody>
        </p:sp>
        <p:sp>
          <p:nvSpPr>
            <p:cNvPr id="93270" name="Rectangle 1112"/>
            <p:cNvSpPr>
              <a:spLocks noChangeArrowheads="1"/>
            </p:cNvSpPr>
            <p:nvPr/>
          </p:nvSpPr>
          <p:spPr bwMode="auto">
            <a:xfrm rot="2021848" flipH="1">
              <a:off x="2416" y="1487"/>
              <a:ext cx="51" cy="347"/>
            </a:xfrm>
            <a:prstGeom prst="rect">
              <a:avLst/>
            </a:prstGeom>
            <a:solidFill>
              <a:srgbClr val="C0C0C0"/>
            </a:solidFill>
            <a:ln w="3175">
              <a:solidFill>
                <a:schemeClr val="bg2"/>
              </a:solidFill>
              <a:miter lim="800000"/>
              <a:headEnd/>
              <a:tailEnd/>
            </a:ln>
          </p:spPr>
          <p:txBody>
            <a:bodyPr anchor="ctr">
              <a:spAutoFit/>
            </a:bodyPr>
            <a:lstStyle/>
            <a:p>
              <a:endParaRPr lang="es-ES">
                <a:solidFill>
                  <a:srgbClr val="330066"/>
                </a:solidFill>
              </a:endParaRPr>
            </a:p>
          </p:txBody>
        </p:sp>
        <p:sp>
          <p:nvSpPr>
            <p:cNvPr id="93271" name="Rectangle 1113"/>
            <p:cNvSpPr>
              <a:spLocks noChangeArrowheads="1"/>
            </p:cNvSpPr>
            <p:nvPr/>
          </p:nvSpPr>
          <p:spPr bwMode="auto">
            <a:xfrm>
              <a:off x="2306" y="1610"/>
              <a:ext cx="197" cy="347"/>
            </a:xfrm>
            <a:prstGeom prst="rect">
              <a:avLst/>
            </a:prstGeom>
            <a:solidFill>
              <a:schemeClr val="tx2"/>
            </a:solidFill>
            <a:ln w="9525">
              <a:noFill/>
              <a:miter lim="800000"/>
              <a:headEnd/>
              <a:tailEnd/>
            </a:ln>
          </p:spPr>
          <p:txBody>
            <a:bodyPr wrap="none" anchor="ctr">
              <a:spAutoFit/>
            </a:bodyPr>
            <a:lstStyle/>
            <a:p>
              <a:endParaRPr lang="es-ES">
                <a:solidFill>
                  <a:srgbClr val="330066"/>
                </a:solidFill>
              </a:endParaRPr>
            </a:p>
          </p:txBody>
        </p:sp>
        <p:sp>
          <p:nvSpPr>
            <p:cNvPr id="93272" name="Rectangle 1114"/>
            <p:cNvSpPr>
              <a:spLocks noChangeArrowheads="1"/>
            </p:cNvSpPr>
            <p:nvPr/>
          </p:nvSpPr>
          <p:spPr bwMode="auto">
            <a:xfrm rot="1939028" flipH="1">
              <a:off x="2438" y="1410"/>
              <a:ext cx="32" cy="347"/>
            </a:xfrm>
            <a:prstGeom prst="rect">
              <a:avLst/>
            </a:prstGeom>
            <a:solidFill>
              <a:schemeClr val="tx2"/>
            </a:solidFill>
            <a:ln w="9525">
              <a:noFill/>
              <a:miter lim="800000"/>
              <a:headEnd/>
              <a:tailEnd/>
            </a:ln>
          </p:spPr>
          <p:txBody>
            <a:bodyPr anchor="ctr">
              <a:spAutoFit/>
            </a:bodyPr>
            <a:lstStyle/>
            <a:p>
              <a:endParaRPr lang="es-ES">
                <a:solidFill>
                  <a:srgbClr val="330066"/>
                </a:solidFill>
              </a:endParaRPr>
            </a:p>
          </p:txBody>
        </p:sp>
        <p:sp>
          <p:nvSpPr>
            <p:cNvPr id="93273" name="Rectangle 1115"/>
            <p:cNvSpPr>
              <a:spLocks noChangeArrowheads="1"/>
            </p:cNvSpPr>
            <p:nvPr/>
          </p:nvSpPr>
          <p:spPr bwMode="auto">
            <a:xfrm rot="1939028" flipH="1">
              <a:off x="2481" y="1432"/>
              <a:ext cx="31" cy="347"/>
            </a:xfrm>
            <a:prstGeom prst="rect">
              <a:avLst/>
            </a:prstGeom>
            <a:solidFill>
              <a:schemeClr val="tx2"/>
            </a:solidFill>
            <a:ln w="9525">
              <a:noFill/>
              <a:miter lim="800000"/>
              <a:headEnd/>
              <a:tailEnd/>
            </a:ln>
          </p:spPr>
          <p:txBody>
            <a:bodyPr anchor="ctr">
              <a:spAutoFit/>
            </a:bodyPr>
            <a:lstStyle/>
            <a:p>
              <a:endParaRPr lang="es-ES">
                <a:solidFill>
                  <a:srgbClr val="330066"/>
                </a:solidFill>
              </a:endParaRPr>
            </a:p>
          </p:txBody>
        </p:sp>
      </p:grpSp>
      <p:grpSp>
        <p:nvGrpSpPr>
          <p:cNvPr id="6" name="Group 1116"/>
          <p:cNvGrpSpPr>
            <a:grpSpLocks/>
          </p:cNvGrpSpPr>
          <p:nvPr/>
        </p:nvGrpSpPr>
        <p:grpSpPr bwMode="auto">
          <a:xfrm rot="-4483428">
            <a:off x="5471258" y="3859496"/>
            <a:ext cx="269875" cy="583727"/>
            <a:chOff x="2224" y="1408"/>
            <a:chExt cx="288" cy="549"/>
          </a:xfrm>
        </p:grpSpPr>
        <p:sp>
          <p:nvSpPr>
            <p:cNvPr id="93254" name="Rectangle 1117"/>
            <p:cNvSpPr>
              <a:spLocks noChangeArrowheads="1"/>
            </p:cNvSpPr>
            <p:nvPr/>
          </p:nvSpPr>
          <p:spPr bwMode="auto">
            <a:xfrm rot="19578152">
              <a:off x="2274" y="1485"/>
              <a:ext cx="51" cy="347"/>
            </a:xfrm>
            <a:prstGeom prst="rect">
              <a:avLst/>
            </a:prstGeom>
            <a:solidFill>
              <a:srgbClr val="C0C0C0"/>
            </a:solidFill>
            <a:ln w="3175">
              <a:solidFill>
                <a:schemeClr val="bg2"/>
              </a:solidFill>
              <a:miter lim="800000"/>
              <a:headEnd/>
              <a:tailEnd/>
            </a:ln>
          </p:spPr>
          <p:txBody>
            <a:bodyPr anchor="ctr">
              <a:spAutoFit/>
            </a:bodyPr>
            <a:lstStyle/>
            <a:p>
              <a:endParaRPr lang="es-ES">
                <a:solidFill>
                  <a:srgbClr val="330066"/>
                </a:solidFill>
              </a:endParaRPr>
            </a:p>
          </p:txBody>
        </p:sp>
        <p:sp>
          <p:nvSpPr>
            <p:cNvPr id="93255" name="Rectangle 1118"/>
            <p:cNvSpPr>
              <a:spLocks noChangeArrowheads="1"/>
            </p:cNvSpPr>
            <p:nvPr/>
          </p:nvSpPr>
          <p:spPr bwMode="auto">
            <a:xfrm>
              <a:off x="2270" y="1486"/>
              <a:ext cx="197" cy="347"/>
            </a:xfrm>
            <a:prstGeom prst="rect">
              <a:avLst/>
            </a:prstGeom>
            <a:solidFill>
              <a:srgbClr val="C0C0C0"/>
            </a:solidFill>
            <a:ln w="3175">
              <a:solidFill>
                <a:schemeClr val="bg2"/>
              </a:solidFill>
              <a:miter lim="800000"/>
              <a:headEnd/>
              <a:tailEnd/>
            </a:ln>
          </p:spPr>
          <p:txBody>
            <a:bodyPr wrap="none" anchor="ctr">
              <a:spAutoFit/>
            </a:bodyPr>
            <a:lstStyle/>
            <a:p>
              <a:endParaRPr lang="es-ES">
                <a:solidFill>
                  <a:srgbClr val="330066"/>
                </a:solidFill>
              </a:endParaRPr>
            </a:p>
          </p:txBody>
        </p:sp>
        <p:sp>
          <p:nvSpPr>
            <p:cNvPr id="93256" name="Rectangle 1119"/>
            <p:cNvSpPr>
              <a:spLocks noChangeArrowheads="1"/>
            </p:cNvSpPr>
            <p:nvPr/>
          </p:nvSpPr>
          <p:spPr bwMode="auto">
            <a:xfrm>
              <a:off x="2270" y="1534"/>
              <a:ext cx="197" cy="347"/>
            </a:xfrm>
            <a:prstGeom prst="rect">
              <a:avLst/>
            </a:prstGeom>
            <a:solidFill>
              <a:srgbClr val="C0C0C0"/>
            </a:solidFill>
            <a:ln w="3175">
              <a:solidFill>
                <a:schemeClr val="bg2"/>
              </a:solidFill>
              <a:miter lim="800000"/>
              <a:headEnd/>
              <a:tailEnd/>
            </a:ln>
          </p:spPr>
          <p:txBody>
            <a:bodyPr wrap="none" anchor="ctr">
              <a:spAutoFit/>
            </a:bodyPr>
            <a:lstStyle/>
            <a:p>
              <a:endParaRPr lang="es-ES">
                <a:solidFill>
                  <a:srgbClr val="330066"/>
                </a:solidFill>
              </a:endParaRPr>
            </a:p>
          </p:txBody>
        </p:sp>
        <p:sp>
          <p:nvSpPr>
            <p:cNvPr id="93257" name="Rectangle 1120"/>
            <p:cNvSpPr>
              <a:spLocks noChangeArrowheads="1"/>
            </p:cNvSpPr>
            <p:nvPr/>
          </p:nvSpPr>
          <p:spPr bwMode="auto">
            <a:xfrm>
              <a:off x="2233" y="1610"/>
              <a:ext cx="197" cy="347"/>
            </a:xfrm>
            <a:prstGeom prst="rect">
              <a:avLst/>
            </a:prstGeom>
            <a:solidFill>
              <a:schemeClr val="tx2"/>
            </a:solidFill>
            <a:ln w="9525">
              <a:noFill/>
              <a:miter lim="800000"/>
              <a:headEnd/>
              <a:tailEnd/>
            </a:ln>
          </p:spPr>
          <p:txBody>
            <a:bodyPr wrap="none" anchor="ctr">
              <a:spAutoFit/>
            </a:bodyPr>
            <a:lstStyle/>
            <a:p>
              <a:endParaRPr lang="es-ES">
                <a:solidFill>
                  <a:srgbClr val="330066"/>
                </a:solidFill>
              </a:endParaRPr>
            </a:p>
          </p:txBody>
        </p:sp>
        <p:sp>
          <p:nvSpPr>
            <p:cNvPr id="93258" name="Rectangle 1121"/>
            <p:cNvSpPr>
              <a:spLocks noChangeArrowheads="1"/>
            </p:cNvSpPr>
            <p:nvPr/>
          </p:nvSpPr>
          <p:spPr bwMode="auto">
            <a:xfrm rot="19660972">
              <a:off x="2269" y="1408"/>
              <a:ext cx="31" cy="347"/>
            </a:xfrm>
            <a:prstGeom prst="rect">
              <a:avLst/>
            </a:prstGeom>
            <a:solidFill>
              <a:schemeClr val="tx2"/>
            </a:solidFill>
            <a:ln w="9525">
              <a:noFill/>
              <a:miter lim="800000"/>
              <a:headEnd/>
              <a:tailEnd/>
            </a:ln>
          </p:spPr>
          <p:txBody>
            <a:bodyPr anchor="ctr">
              <a:spAutoFit/>
            </a:bodyPr>
            <a:lstStyle/>
            <a:p>
              <a:endParaRPr lang="es-ES">
                <a:solidFill>
                  <a:srgbClr val="330066"/>
                </a:solidFill>
              </a:endParaRPr>
            </a:p>
          </p:txBody>
        </p:sp>
        <p:sp>
          <p:nvSpPr>
            <p:cNvPr id="93259" name="Rectangle 1122"/>
            <p:cNvSpPr>
              <a:spLocks noChangeArrowheads="1"/>
            </p:cNvSpPr>
            <p:nvPr/>
          </p:nvSpPr>
          <p:spPr bwMode="auto">
            <a:xfrm rot="19660972">
              <a:off x="2224" y="1432"/>
              <a:ext cx="32" cy="347"/>
            </a:xfrm>
            <a:prstGeom prst="rect">
              <a:avLst/>
            </a:prstGeom>
            <a:solidFill>
              <a:schemeClr val="tx2"/>
            </a:solidFill>
            <a:ln w="9525">
              <a:noFill/>
              <a:miter lim="800000"/>
              <a:headEnd/>
              <a:tailEnd/>
            </a:ln>
          </p:spPr>
          <p:txBody>
            <a:bodyPr anchor="ctr">
              <a:spAutoFit/>
            </a:bodyPr>
            <a:lstStyle/>
            <a:p>
              <a:endParaRPr lang="es-ES">
                <a:solidFill>
                  <a:srgbClr val="330066"/>
                </a:solidFill>
              </a:endParaRPr>
            </a:p>
          </p:txBody>
        </p:sp>
        <p:sp>
          <p:nvSpPr>
            <p:cNvPr id="93260" name="Rectangle 1123"/>
            <p:cNvSpPr>
              <a:spLocks noChangeArrowheads="1"/>
            </p:cNvSpPr>
            <p:nvPr/>
          </p:nvSpPr>
          <p:spPr bwMode="auto">
            <a:xfrm rot="2021848" flipH="1">
              <a:off x="2416" y="1487"/>
              <a:ext cx="51" cy="347"/>
            </a:xfrm>
            <a:prstGeom prst="rect">
              <a:avLst/>
            </a:prstGeom>
            <a:solidFill>
              <a:srgbClr val="C0C0C0"/>
            </a:solidFill>
            <a:ln w="3175">
              <a:solidFill>
                <a:schemeClr val="bg2"/>
              </a:solidFill>
              <a:miter lim="800000"/>
              <a:headEnd/>
              <a:tailEnd/>
            </a:ln>
          </p:spPr>
          <p:txBody>
            <a:bodyPr anchor="ctr">
              <a:spAutoFit/>
            </a:bodyPr>
            <a:lstStyle/>
            <a:p>
              <a:endParaRPr lang="es-ES">
                <a:solidFill>
                  <a:srgbClr val="330066"/>
                </a:solidFill>
              </a:endParaRPr>
            </a:p>
          </p:txBody>
        </p:sp>
        <p:sp>
          <p:nvSpPr>
            <p:cNvPr id="93261" name="Rectangle 1124"/>
            <p:cNvSpPr>
              <a:spLocks noChangeArrowheads="1"/>
            </p:cNvSpPr>
            <p:nvPr/>
          </p:nvSpPr>
          <p:spPr bwMode="auto">
            <a:xfrm>
              <a:off x="2306" y="1610"/>
              <a:ext cx="197" cy="347"/>
            </a:xfrm>
            <a:prstGeom prst="rect">
              <a:avLst/>
            </a:prstGeom>
            <a:solidFill>
              <a:schemeClr val="tx2"/>
            </a:solidFill>
            <a:ln w="9525">
              <a:noFill/>
              <a:miter lim="800000"/>
              <a:headEnd/>
              <a:tailEnd/>
            </a:ln>
          </p:spPr>
          <p:txBody>
            <a:bodyPr wrap="none" anchor="ctr">
              <a:spAutoFit/>
            </a:bodyPr>
            <a:lstStyle/>
            <a:p>
              <a:endParaRPr lang="es-ES">
                <a:solidFill>
                  <a:srgbClr val="330066"/>
                </a:solidFill>
              </a:endParaRPr>
            </a:p>
          </p:txBody>
        </p:sp>
        <p:sp>
          <p:nvSpPr>
            <p:cNvPr id="93262" name="Rectangle 1125"/>
            <p:cNvSpPr>
              <a:spLocks noChangeArrowheads="1"/>
            </p:cNvSpPr>
            <p:nvPr/>
          </p:nvSpPr>
          <p:spPr bwMode="auto">
            <a:xfrm rot="1939028" flipH="1">
              <a:off x="2438" y="1410"/>
              <a:ext cx="32" cy="347"/>
            </a:xfrm>
            <a:prstGeom prst="rect">
              <a:avLst/>
            </a:prstGeom>
            <a:solidFill>
              <a:schemeClr val="tx2"/>
            </a:solidFill>
            <a:ln w="9525">
              <a:noFill/>
              <a:miter lim="800000"/>
              <a:headEnd/>
              <a:tailEnd/>
            </a:ln>
          </p:spPr>
          <p:txBody>
            <a:bodyPr anchor="ctr">
              <a:spAutoFit/>
            </a:bodyPr>
            <a:lstStyle/>
            <a:p>
              <a:endParaRPr lang="es-ES">
                <a:solidFill>
                  <a:srgbClr val="330066"/>
                </a:solidFill>
              </a:endParaRPr>
            </a:p>
          </p:txBody>
        </p:sp>
        <p:sp>
          <p:nvSpPr>
            <p:cNvPr id="93263" name="Rectangle 1126"/>
            <p:cNvSpPr>
              <a:spLocks noChangeArrowheads="1"/>
            </p:cNvSpPr>
            <p:nvPr/>
          </p:nvSpPr>
          <p:spPr bwMode="auto">
            <a:xfrm rot="1939028" flipH="1">
              <a:off x="2481" y="1432"/>
              <a:ext cx="31" cy="347"/>
            </a:xfrm>
            <a:prstGeom prst="rect">
              <a:avLst/>
            </a:prstGeom>
            <a:solidFill>
              <a:schemeClr val="tx2"/>
            </a:solidFill>
            <a:ln w="9525">
              <a:noFill/>
              <a:miter lim="800000"/>
              <a:headEnd/>
              <a:tailEnd/>
            </a:ln>
          </p:spPr>
          <p:txBody>
            <a:bodyPr anchor="ctr">
              <a:spAutoFit/>
            </a:bodyPr>
            <a:lstStyle/>
            <a:p>
              <a:endParaRPr lang="es-ES">
                <a:solidFill>
                  <a:srgbClr val="330066"/>
                </a:solidFill>
              </a:endParaRPr>
            </a:p>
          </p:txBody>
        </p:sp>
      </p:grpSp>
      <p:grpSp>
        <p:nvGrpSpPr>
          <p:cNvPr id="7" name="Group 1127"/>
          <p:cNvGrpSpPr>
            <a:grpSpLocks/>
          </p:cNvGrpSpPr>
          <p:nvPr/>
        </p:nvGrpSpPr>
        <p:grpSpPr bwMode="auto">
          <a:xfrm rot="-4483428">
            <a:off x="4734658" y="3859496"/>
            <a:ext cx="269875" cy="583727"/>
            <a:chOff x="2224" y="1408"/>
            <a:chExt cx="288" cy="549"/>
          </a:xfrm>
        </p:grpSpPr>
        <p:sp>
          <p:nvSpPr>
            <p:cNvPr id="93244" name="Rectangle 1128"/>
            <p:cNvSpPr>
              <a:spLocks noChangeArrowheads="1"/>
            </p:cNvSpPr>
            <p:nvPr/>
          </p:nvSpPr>
          <p:spPr bwMode="auto">
            <a:xfrm rot="19578152">
              <a:off x="2274" y="1485"/>
              <a:ext cx="51" cy="347"/>
            </a:xfrm>
            <a:prstGeom prst="rect">
              <a:avLst/>
            </a:prstGeom>
            <a:solidFill>
              <a:srgbClr val="C0C0C0"/>
            </a:solidFill>
            <a:ln w="3175">
              <a:solidFill>
                <a:schemeClr val="bg2"/>
              </a:solidFill>
              <a:miter lim="800000"/>
              <a:headEnd/>
              <a:tailEnd/>
            </a:ln>
          </p:spPr>
          <p:txBody>
            <a:bodyPr anchor="ctr">
              <a:spAutoFit/>
            </a:bodyPr>
            <a:lstStyle/>
            <a:p>
              <a:endParaRPr lang="es-ES">
                <a:solidFill>
                  <a:srgbClr val="330066"/>
                </a:solidFill>
              </a:endParaRPr>
            </a:p>
          </p:txBody>
        </p:sp>
        <p:sp>
          <p:nvSpPr>
            <p:cNvPr id="93245" name="Rectangle 1129"/>
            <p:cNvSpPr>
              <a:spLocks noChangeArrowheads="1"/>
            </p:cNvSpPr>
            <p:nvPr/>
          </p:nvSpPr>
          <p:spPr bwMode="auto">
            <a:xfrm>
              <a:off x="2270" y="1486"/>
              <a:ext cx="197" cy="347"/>
            </a:xfrm>
            <a:prstGeom prst="rect">
              <a:avLst/>
            </a:prstGeom>
            <a:solidFill>
              <a:srgbClr val="C0C0C0"/>
            </a:solidFill>
            <a:ln w="3175">
              <a:solidFill>
                <a:schemeClr val="bg2"/>
              </a:solidFill>
              <a:miter lim="800000"/>
              <a:headEnd/>
              <a:tailEnd/>
            </a:ln>
          </p:spPr>
          <p:txBody>
            <a:bodyPr wrap="none" anchor="ctr">
              <a:spAutoFit/>
            </a:bodyPr>
            <a:lstStyle/>
            <a:p>
              <a:endParaRPr lang="es-ES">
                <a:solidFill>
                  <a:srgbClr val="330066"/>
                </a:solidFill>
              </a:endParaRPr>
            </a:p>
          </p:txBody>
        </p:sp>
        <p:sp>
          <p:nvSpPr>
            <p:cNvPr id="93246" name="Rectangle 1130"/>
            <p:cNvSpPr>
              <a:spLocks noChangeArrowheads="1"/>
            </p:cNvSpPr>
            <p:nvPr/>
          </p:nvSpPr>
          <p:spPr bwMode="auto">
            <a:xfrm>
              <a:off x="2270" y="1534"/>
              <a:ext cx="197" cy="347"/>
            </a:xfrm>
            <a:prstGeom prst="rect">
              <a:avLst/>
            </a:prstGeom>
            <a:solidFill>
              <a:srgbClr val="C0C0C0"/>
            </a:solidFill>
            <a:ln w="3175">
              <a:solidFill>
                <a:schemeClr val="bg2"/>
              </a:solidFill>
              <a:miter lim="800000"/>
              <a:headEnd/>
              <a:tailEnd/>
            </a:ln>
          </p:spPr>
          <p:txBody>
            <a:bodyPr wrap="none" anchor="ctr">
              <a:spAutoFit/>
            </a:bodyPr>
            <a:lstStyle/>
            <a:p>
              <a:endParaRPr lang="es-ES">
                <a:solidFill>
                  <a:srgbClr val="330066"/>
                </a:solidFill>
              </a:endParaRPr>
            </a:p>
          </p:txBody>
        </p:sp>
        <p:sp>
          <p:nvSpPr>
            <p:cNvPr id="93247" name="Rectangle 1131"/>
            <p:cNvSpPr>
              <a:spLocks noChangeArrowheads="1"/>
            </p:cNvSpPr>
            <p:nvPr/>
          </p:nvSpPr>
          <p:spPr bwMode="auto">
            <a:xfrm>
              <a:off x="2233" y="1610"/>
              <a:ext cx="197" cy="347"/>
            </a:xfrm>
            <a:prstGeom prst="rect">
              <a:avLst/>
            </a:prstGeom>
            <a:solidFill>
              <a:schemeClr val="tx2"/>
            </a:solidFill>
            <a:ln w="9525">
              <a:noFill/>
              <a:miter lim="800000"/>
              <a:headEnd/>
              <a:tailEnd/>
            </a:ln>
          </p:spPr>
          <p:txBody>
            <a:bodyPr wrap="none" anchor="ctr">
              <a:spAutoFit/>
            </a:bodyPr>
            <a:lstStyle/>
            <a:p>
              <a:endParaRPr lang="es-ES">
                <a:solidFill>
                  <a:srgbClr val="330066"/>
                </a:solidFill>
              </a:endParaRPr>
            </a:p>
          </p:txBody>
        </p:sp>
        <p:sp>
          <p:nvSpPr>
            <p:cNvPr id="93248" name="Rectangle 1132"/>
            <p:cNvSpPr>
              <a:spLocks noChangeArrowheads="1"/>
            </p:cNvSpPr>
            <p:nvPr/>
          </p:nvSpPr>
          <p:spPr bwMode="auto">
            <a:xfrm rot="19660972">
              <a:off x="2269" y="1408"/>
              <a:ext cx="31" cy="347"/>
            </a:xfrm>
            <a:prstGeom prst="rect">
              <a:avLst/>
            </a:prstGeom>
            <a:solidFill>
              <a:schemeClr val="tx2"/>
            </a:solidFill>
            <a:ln w="9525">
              <a:noFill/>
              <a:miter lim="800000"/>
              <a:headEnd/>
              <a:tailEnd/>
            </a:ln>
          </p:spPr>
          <p:txBody>
            <a:bodyPr anchor="ctr">
              <a:spAutoFit/>
            </a:bodyPr>
            <a:lstStyle/>
            <a:p>
              <a:endParaRPr lang="es-ES">
                <a:solidFill>
                  <a:srgbClr val="330066"/>
                </a:solidFill>
              </a:endParaRPr>
            </a:p>
          </p:txBody>
        </p:sp>
        <p:sp>
          <p:nvSpPr>
            <p:cNvPr id="93249" name="Rectangle 1133"/>
            <p:cNvSpPr>
              <a:spLocks noChangeArrowheads="1"/>
            </p:cNvSpPr>
            <p:nvPr/>
          </p:nvSpPr>
          <p:spPr bwMode="auto">
            <a:xfrm rot="19660972">
              <a:off x="2224" y="1432"/>
              <a:ext cx="32" cy="347"/>
            </a:xfrm>
            <a:prstGeom prst="rect">
              <a:avLst/>
            </a:prstGeom>
            <a:solidFill>
              <a:schemeClr val="tx2"/>
            </a:solidFill>
            <a:ln w="9525">
              <a:noFill/>
              <a:miter lim="800000"/>
              <a:headEnd/>
              <a:tailEnd/>
            </a:ln>
          </p:spPr>
          <p:txBody>
            <a:bodyPr anchor="ctr">
              <a:spAutoFit/>
            </a:bodyPr>
            <a:lstStyle/>
            <a:p>
              <a:endParaRPr lang="es-ES">
                <a:solidFill>
                  <a:srgbClr val="330066"/>
                </a:solidFill>
              </a:endParaRPr>
            </a:p>
          </p:txBody>
        </p:sp>
        <p:sp>
          <p:nvSpPr>
            <p:cNvPr id="93250" name="Rectangle 1134"/>
            <p:cNvSpPr>
              <a:spLocks noChangeArrowheads="1"/>
            </p:cNvSpPr>
            <p:nvPr/>
          </p:nvSpPr>
          <p:spPr bwMode="auto">
            <a:xfrm rot="2021848" flipH="1">
              <a:off x="2416" y="1487"/>
              <a:ext cx="51" cy="347"/>
            </a:xfrm>
            <a:prstGeom prst="rect">
              <a:avLst/>
            </a:prstGeom>
            <a:solidFill>
              <a:srgbClr val="C0C0C0"/>
            </a:solidFill>
            <a:ln w="3175">
              <a:solidFill>
                <a:schemeClr val="bg2"/>
              </a:solidFill>
              <a:miter lim="800000"/>
              <a:headEnd/>
              <a:tailEnd/>
            </a:ln>
          </p:spPr>
          <p:txBody>
            <a:bodyPr anchor="ctr">
              <a:spAutoFit/>
            </a:bodyPr>
            <a:lstStyle/>
            <a:p>
              <a:endParaRPr lang="es-ES">
                <a:solidFill>
                  <a:srgbClr val="330066"/>
                </a:solidFill>
              </a:endParaRPr>
            </a:p>
          </p:txBody>
        </p:sp>
        <p:sp>
          <p:nvSpPr>
            <p:cNvPr id="93251" name="Rectangle 1135"/>
            <p:cNvSpPr>
              <a:spLocks noChangeArrowheads="1"/>
            </p:cNvSpPr>
            <p:nvPr/>
          </p:nvSpPr>
          <p:spPr bwMode="auto">
            <a:xfrm>
              <a:off x="2306" y="1610"/>
              <a:ext cx="197" cy="347"/>
            </a:xfrm>
            <a:prstGeom prst="rect">
              <a:avLst/>
            </a:prstGeom>
            <a:solidFill>
              <a:schemeClr val="tx2"/>
            </a:solidFill>
            <a:ln w="9525">
              <a:noFill/>
              <a:miter lim="800000"/>
              <a:headEnd/>
              <a:tailEnd/>
            </a:ln>
          </p:spPr>
          <p:txBody>
            <a:bodyPr wrap="none" anchor="ctr">
              <a:spAutoFit/>
            </a:bodyPr>
            <a:lstStyle/>
            <a:p>
              <a:endParaRPr lang="es-ES">
                <a:solidFill>
                  <a:srgbClr val="330066"/>
                </a:solidFill>
              </a:endParaRPr>
            </a:p>
          </p:txBody>
        </p:sp>
        <p:sp>
          <p:nvSpPr>
            <p:cNvPr id="93252" name="Rectangle 1136"/>
            <p:cNvSpPr>
              <a:spLocks noChangeArrowheads="1"/>
            </p:cNvSpPr>
            <p:nvPr/>
          </p:nvSpPr>
          <p:spPr bwMode="auto">
            <a:xfrm rot="1939028" flipH="1">
              <a:off x="2438" y="1410"/>
              <a:ext cx="32" cy="347"/>
            </a:xfrm>
            <a:prstGeom prst="rect">
              <a:avLst/>
            </a:prstGeom>
            <a:solidFill>
              <a:schemeClr val="tx2"/>
            </a:solidFill>
            <a:ln w="9525">
              <a:noFill/>
              <a:miter lim="800000"/>
              <a:headEnd/>
              <a:tailEnd/>
            </a:ln>
          </p:spPr>
          <p:txBody>
            <a:bodyPr anchor="ctr">
              <a:spAutoFit/>
            </a:bodyPr>
            <a:lstStyle/>
            <a:p>
              <a:endParaRPr lang="es-ES">
                <a:solidFill>
                  <a:srgbClr val="330066"/>
                </a:solidFill>
              </a:endParaRPr>
            </a:p>
          </p:txBody>
        </p:sp>
        <p:sp>
          <p:nvSpPr>
            <p:cNvPr id="93253" name="Rectangle 1137"/>
            <p:cNvSpPr>
              <a:spLocks noChangeArrowheads="1"/>
            </p:cNvSpPr>
            <p:nvPr/>
          </p:nvSpPr>
          <p:spPr bwMode="auto">
            <a:xfrm rot="1939028" flipH="1">
              <a:off x="2481" y="1432"/>
              <a:ext cx="31" cy="347"/>
            </a:xfrm>
            <a:prstGeom prst="rect">
              <a:avLst/>
            </a:prstGeom>
            <a:solidFill>
              <a:schemeClr val="tx2"/>
            </a:solidFill>
            <a:ln w="9525">
              <a:noFill/>
              <a:miter lim="800000"/>
              <a:headEnd/>
              <a:tailEnd/>
            </a:ln>
          </p:spPr>
          <p:txBody>
            <a:bodyPr anchor="ctr">
              <a:spAutoFit/>
            </a:bodyPr>
            <a:lstStyle/>
            <a:p>
              <a:endParaRPr lang="es-ES">
                <a:solidFill>
                  <a:srgbClr val="330066"/>
                </a:solidFill>
              </a:endParaRPr>
            </a:p>
          </p:txBody>
        </p:sp>
      </p:grpSp>
      <p:sp>
        <p:nvSpPr>
          <p:cNvPr id="252" name="AutoShape 1138"/>
          <p:cNvSpPr>
            <a:spLocks noChangeAspect="1" noChangeArrowheads="1"/>
          </p:cNvSpPr>
          <p:nvPr/>
        </p:nvSpPr>
        <p:spPr bwMode="ltGray">
          <a:xfrm>
            <a:off x="7615238" y="4572000"/>
            <a:ext cx="776287" cy="7366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alpha val="69000"/>
            </a:srgbClr>
          </a:solidFill>
          <a:ln w="9525">
            <a:solidFill>
              <a:schemeClr val="bg1"/>
            </a:solidFill>
            <a:miter lim="800000"/>
            <a:headEnd type="none" w="sm" len="sm"/>
            <a:tailEnd type="none" w="sm" len="sm"/>
          </a:ln>
        </p:spPr>
        <p:txBody>
          <a:bodyPr wrap="none" anchor="ctr"/>
          <a:lstStyle/>
          <a:p>
            <a:pPr>
              <a:buFont typeface="Arial" charset="0"/>
              <a:buChar char="•"/>
              <a:defRPr/>
            </a:pPr>
            <a:endParaRPr lang="en-US" dirty="0">
              <a:solidFill>
                <a:srgbClr val="330066"/>
              </a:solidFill>
              <a:latin typeface="Arial" charset="0"/>
            </a:endParaRPr>
          </a:p>
        </p:txBody>
      </p:sp>
      <p:sp>
        <p:nvSpPr>
          <p:cNvPr id="253" name="AutoShape 1139"/>
          <p:cNvSpPr>
            <a:spLocks noChangeAspect="1" noChangeArrowheads="1"/>
          </p:cNvSpPr>
          <p:nvPr/>
        </p:nvSpPr>
        <p:spPr bwMode="ltGray">
          <a:xfrm>
            <a:off x="3471863" y="4081462"/>
            <a:ext cx="776287" cy="7366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alpha val="69000"/>
            </a:srgbClr>
          </a:solidFill>
          <a:ln w="9525">
            <a:solidFill>
              <a:schemeClr val="bg1"/>
            </a:solidFill>
            <a:miter lim="800000"/>
            <a:headEnd type="none" w="sm" len="sm"/>
            <a:tailEnd type="none" w="sm" len="sm"/>
          </a:ln>
        </p:spPr>
        <p:txBody>
          <a:bodyPr wrap="none" anchor="ctr"/>
          <a:lstStyle/>
          <a:p>
            <a:pPr>
              <a:buFont typeface="Arial" charset="0"/>
              <a:buChar char="•"/>
              <a:defRPr/>
            </a:pPr>
            <a:endParaRPr lang="en-US" dirty="0">
              <a:solidFill>
                <a:srgbClr val="330066"/>
              </a:solidFill>
              <a:latin typeface="Arial" charset="0"/>
            </a:endParaRPr>
          </a:p>
        </p:txBody>
      </p:sp>
      <p:grpSp>
        <p:nvGrpSpPr>
          <p:cNvPr id="93239" name="Group 1050"/>
          <p:cNvGrpSpPr>
            <a:grpSpLocks/>
          </p:cNvGrpSpPr>
          <p:nvPr/>
        </p:nvGrpSpPr>
        <p:grpSpPr bwMode="auto">
          <a:xfrm rot="21396389">
            <a:off x="2619375" y="4733925"/>
            <a:ext cx="1671638" cy="534987"/>
            <a:chOff x="1380" y="2854"/>
            <a:chExt cx="1053" cy="337"/>
          </a:xfrm>
        </p:grpSpPr>
        <p:pic>
          <p:nvPicPr>
            <p:cNvPr id="93240" name="Picture 1051" descr="Osteoblast"/>
            <p:cNvPicPr>
              <a:picLocks noChangeAspect="1" noChangeArrowheads="1"/>
            </p:cNvPicPr>
            <p:nvPr/>
          </p:nvPicPr>
          <p:blipFill>
            <a:blip r:embed="rId11" cstate="print"/>
            <a:srcRect/>
            <a:stretch>
              <a:fillRect/>
            </a:stretch>
          </p:blipFill>
          <p:spPr bwMode="auto">
            <a:xfrm rot="-623030">
              <a:off x="2129" y="2908"/>
              <a:ext cx="304" cy="283"/>
            </a:xfrm>
            <a:prstGeom prst="rect">
              <a:avLst/>
            </a:prstGeom>
            <a:noFill/>
            <a:ln w="9525">
              <a:noFill/>
              <a:miter lim="800000"/>
              <a:headEnd/>
              <a:tailEnd/>
            </a:ln>
          </p:spPr>
        </p:pic>
        <p:pic>
          <p:nvPicPr>
            <p:cNvPr id="93241" name="Picture 1052" descr="Osteoblast"/>
            <p:cNvPicPr>
              <a:picLocks noChangeAspect="1" noChangeArrowheads="1"/>
            </p:cNvPicPr>
            <p:nvPr/>
          </p:nvPicPr>
          <p:blipFill>
            <a:blip r:embed="rId11" cstate="print"/>
            <a:srcRect/>
            <a:stretch>
              <a:fillRect/>
            </a:stretch>
          </p:blipFill>
          <p:spPr bwMode="auto">
            <a:xfrm rot="-623030">
              <a:off x="1878" y="2890"/>
              <a:ext cx="304" cy="283"/>
            </a:xfrm>
            <a:prstGeom prst="rect">
              <a:avLst/>
            </a:prstGeom>
            <a:noFill/>
            <a:ln w="9525">
              <a:noFill/>
              <a:miter lim="800000"/>
              <a:headEnd/>
              <a:tailEnd/>
            </a:ln>
          </p:spPr>
        </p:pic>
        <p:pic>
          <p:nvPicPr>
            <p:cNvPr id="93242" name="Picture 1053" descr="Osteoblast"/>
            <p:cNvPicPr>
              <a:picLocks noChangeAspect="1" noChangeArrowheads="1"/>
            </p:cNvPicPr>
            <p:nvPr/>
          </p:nvPicPr>
          <p:blipFill>
            <a:blip r:embed="rId11" cstate="print"/>
            <a:srcRect/>
            <a:stretch>
              <a:fillRect/>
            </a:stretch>
          </p:blipFill>
          <p:spPr bwMode="auto">
            <a:xfrm rot="-798177">
              <a:off x="1626" y="2866"/>
              <a:ext cx="304" cy="283"/>
            </a:xfrm>
            <a:prstGeom prst="rect">
              <a:avLst/>
            </a:prstGeom>
            <a:noFill/>
            <a:ln w="9525">
              <a:noFill/>
              <a:miter lim="800000"/>
              <a:headEnd/>
              <a:tailEnd/>
            </a:ln>
          </p:spPr>
        </p:pic>
        <p:pic>
          <p:nvPicPr>
            <p:cNvPr id="93243" name="Picture 1054" descr="Osteoblast"/>
            <p:cNvPicPr>
              <a:picLocks noChangeAspect="1" noChangeArrowheads="1"/>
            </p:cNvPicPr>
            <p:nvPr/>
          </p:nvPicPr>
          <p:blipFill>
            <a:blip r:embed="rId11" cstate="print"/>
            <a:srcRect/>
            <a:stretch>
              <a:fillRect/>
            </a:stretch>
          </p:blipFill>
          <p:spPr bwMode="auto">
            <a:xfrm rot="-623030">
              <a:off x="1380" y="2854"/>
              <a:ext cx="304" cy="283"/>
            </a:xfrm>
            <a:prstGeom prst="rect">
              <a:avLst/>
            </a:prstGeom>
            <a:noFill/>
            <a:ln w="9525">
              <a:noFill/>
              <a:miter lim="800000"/>
              <a:headEnd/>
              <a:tailEnd/>
            </a:ln>
          </p:spPr>
        </p:pic>
      </p:grpSp>
      <p:sp>
        <p:nvSpPr>
          <p:cNvPr id="115" name="Text Placeholder 11"/>
          <p:cNvSpPr>
            <a:spLocks/>
          </p:cNvSpPr>
          <p:nvPr/>
        </p:nvSpPr>
        <p:spPr bwMode="auto">
          <a:xfrm>
            <a:off x="0" y="6427787"/>
            <a:ext cx="7848600" cy="430213"/>
          </a:xfrm>
          <a:prstGeom prst="rect">
            <a:avLst/>
          </a:prstGeom>
          <a:noFill/>
          <a:ln w="9525">
            <a:noFill/>
            <a:miter lim="800000"/>
            <a:headEnd/>
            <a:tailEnd/>
          </a:ln>
        </p:spPr>
        <p:txBody>
          <a:bodyPr anchor="b"/>
          <a:lstStyle/>
          <a:p>
            <a:pPr marL="342900" indent="-342900">
              <a:buClr>
                <a:srgbClr val="0A5D7E"/>
              </a:buClr>
              <a:buSzPct val="100000"/>
            </a:pPr>
            <a:r>
              <a:rPr lang="en-US" sz="1000" dirty="0" err="1">
                <a:latin typeface="Comic Sans MS"/>
                <a:cs typeface="Comic Sans MS"/>
              </a:rPr>
              <a:t>Roodman</a:t>
            </a:r>
            <a:r>
              <a:rPr lang="en-US" sz="1000" dirty="0">
                <a:latin typeface="Comic Sans MS"/>
                <a:cs typeface="Comic Sans MS"/>
              </a:rPr>
              <a:t> </a:t>
            </a:r>
            <a:r>
              <a:rPr lang="en-US" sz="1000" dirty="0" smtClean="0">
                <a:latin typeface="Comic Sans MS"/>
                <a:cs typeface="Comic Sans MS"/>
              </a:rPr>
              <a:t>NEJM 2004; Mundy </a:t>
            </a:r>
            <a:r>
              <a:rPr lang="en-US" sz="1000" dirty="0">
                <a:latin typeface="Comic Sans MS"/>
                <a:cs typeface="Comic Sans MS"/>
              </a:rPr>
              <a:t>Nat Rev Cancer </a:t>
            </a:r>
            <a:r>
              <a:rPr lang="en-US" sz="1000" dirty="0" smtClean="0">
                <a:latin typeface="Comic Sans MS"/>
                <a:cs typeface="Comic Sans MS"/>
              </a:rPr>
              <a:t>2002</a:t>
            </a:r>
            <a:endParaRPr lang="en-US" sz="1000" dirty="0">
              <a:latin typeface="Comic Sans MS"/>
              <a:cs typeface="Comic Sans MS"/>
            </a:endParaRPr>
          </a:p>
        </p:txBody>
      </p:sp>
    </p:spTree>
    <p:extLst>
      <p:ext uri="{BB962C8B-B14F-4D97-AF65-F5344CB8AC3E}">
        <p14:creationId xmlns:p14="http://schemas.microsoft.com/office/powerpoint/2010/main" val="330286067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10"/>
                                        </p:tgtEl>
                                        <p:attrNameLst>
                                          <p:attrName>style.visibility</p:attrName>
                                        </p:attrNameLst>
                                      </p:cBhvr>
                                      <p:to>
                                        <p:strVal val="visible"/>
                                      </p:to>
                                    </p:set>
                                    <p:animEffect transition="in" filter="wipe(down)">
                                      <p:cBhvr>
                                        <p:cTn id="7" dur="500"/>
                                        <p:tgtEl>
                                          <p:spTgt spid="210"/>
                                        </p:tgtEl>
                                      </p:cBhvr>
                                    </p:animEffect>
                                  </p:childTnLst>
                                </p:cTn>
                              </p:par>
                            </p:childTnLst>
                          </p:cTn>
                        </p:par>
                        <p:par>
                          <p:cTn id="8" fill="hold">
                            <p:stCondLst>
                              <p:cond delay="500"/>
                            </p:stCondLst>
                            <p:childTnLst>
                              <p:par>
                                <p:cTn id="9" presetID="12" presetClass="entr" presetSubtype="8" fill="hold" grpId="0" nodeType="afterEffect">
                                  <p:stCondLst>
                                    <p:cond delay="0"/>
                                  </p:stCondLst>
                                  <p:childTnLst>
                                    <p:set>
                                      <p:cBhvr>
                                        <p:cTn id="10" dur="1" fill="hold">
                                          <p:stCondLst>
                                            <p:cond delay="0"/>
                                          </p:stCondLst>
                                        </p:cTn>
                                        <p:tgtEl>
                                          <p:spTgt spid="206"/>
                                        </p:tgtEl>
                                        <p:attrNameLst>
                                          <p:attrName>style.visibility</p:attrName>
                                        </p:attrNameLst>
                                      </p:cBhvr>
                                      <p:to>
                                        <p:strVal val="visible"/>
                                      </p:to>
                                    </p:set>
                                    <p:animEffect transition="in" filter="slide(fromLeft)">
                                      <p:cBhvr>
                                        <p:cTn id="11" dur="500"/>
                                        <p:tgtEl>
                                          <p:spTgt spid="206"/>
                                        </p:tgtEl>
                                      </p:cBhvr>
                                    </p:animEffect>
                                  </p:childTnLst>
                                </p:cTn>
                              </p:par>
                            </p:childTnLst>
                          </p:cTn>
                        </p:par>
                        <p:par>
                          <p:cTn id="12" fill="hold">
                            <p:stCondLst>
                              <p:cond delay="1000"/>
                            </p:stCondLst>
                            <p:childTnLst>
                              <p:par>
                                <p:cTn id="13" presetID="12" presetClass="entr" presetSubtype="8" fill="hold" grpId="0" nodeType="afterEffect">
                                  <p:stCondLst>
                                    <p:cond delay="0"/>
                                  </p:stCondLst>
                                  <p:childTnLst>
                                    <p:set>
                                      <p:cBhvr>
                                        <p:cTn id="14" dur="1" fill="hold">
                                          <p:stCondLst>
                                            <p:cond delay="0"/>
                                          </p:stCondLst>
                                        </p:cTn>
                                        <p:tgtEl>
                                          <p:spTgt spid="207"/>
                                        </p:tgtEl>
                                        <p:attrNameLst>
                                          <p:attrName>style.visibility</p:attrName>
                                        </p:attrNameLst>
                                      </p:cBhvr>
                                      <p:to>
                                        <p:strVal val="visible"/>
                                      </p:to>
                                    </p:set>
                                    <p:animEffect transition="in" filter="slide(fromLeft)">
                                      <p:cBhvr>
                                        <p:cTn id="15" dur="500"/>
                                        <p:tgtEl>
                                          <p:spTgt spid="207"/>
                                        </p:tgtEl>
                                      </p:cBhvr>
                                    </p:animEffect>
                                  </p:childTnLst>
                                </p:cTn>
                              </p:par>
                            </p:childTnLst>
                          </p:cTn>
                        </p:par>
                        <p:par>
                          <p:cTn id="16" fill="hold">
                            <p:stCondLst>
                              <p:cond delay="1500"/>
                            </p:stCondLst>
                            <p:childTnLst>
                              <p:par>
                                <p:cTn id="17" presetID="12" presetClass="entr" presetSubtype="8" fill="hold" grpId="0" nodeType="afterEffect">
                                  <p:stCondLst>
                                    <p:cond delay="0"/>
                                  </p:stCondLst>
                                  <p:childTnLst>
                                    <p:set>
                                      <p:cBhvr>
                                        <p:cTn id="18" dur="1" fill="hold">
                                          <p:stCondLst>
                                            <p:cond delay="0"/>
                                          </p:stCondLst>
                                        </p:cTn>
                                        <p:tgtEl>
                                          <p:spTgt spid="208"/>
                                        </p:tgtEl>
                                        <p:attrNameLst>
                                          <p:attrName>style.visibility</p:attrName>
                                        </p:attrNameLst>
                                      </p:cBhvr>
                                      <p:to>
                                        <p:strVal val="visible"/>
                                      </p:to>
                                    </p:set>
                                    <p:animEffect transition="in" filter="slide(fromLeft)">
                                      <p:cBhvr>
                                        <p:cTn id="19" dur="500"/>
                                        <p:tgtEl>
                                          <p:spTgt spid="208"/>
                                        </p:tgtEl>
                                      </p:cBhvr>
                                    </p:animEffect>
                                  </p:childTnLst>
                                </p:cTn>
                              </p:par>
                            </p:childTnLst>
                          </p:cTn>
                        </p:par>
                        <p:par>
                          <p:cTn id="20" fill="hold">
                            <p:stCondLst>
                              <p:cond delay="2000"/>
                            </p:stCondLst>
                            <p:childTnLst>
                              <p:par>
                                <p:cTn id="21" presetID="22" presetClass="entr" presetSubtype="4" fill="hold" grpId="0" nodeType="afterEffect">
                                  <p:stCondLst>
                                    <p:cond delay="1000"/>
                                  </p:stCondLst>
                                  <p:childTnLst>
                                    <p:set>
                                      <p:cBhvr>
                                        <p:cTn id="22" dur="1" fill="hold">
                                          <p:stCondLst>
                                            <p:cond delay="0"/>
                                          </p:stCondLst>
                                        </p:cTn>
                                        <p:tgtEl>
                                          <p:spTgt spid="209"/>
                                        </p:tgtEl>
                                        <p:attrNameLst>
                                          <p:attrName>style.visibility</p:attrName>
                                        </p:attrNameLst>
                                      </p:cBhvr>
                                      <p:to>
                                        <p:strVal val="visible"/>
                                      </p:to>
                                    </p:set>
                                    <p:animEffect transition="in" filter="wipe(down)">
                                      <p:cBhvr>
                                        <p:cTn id="23" dur="500"/>
                                        <p:tgtEl>
                                          <p:spTgt spid="209"/>
                                        </p:tgtEl>
                                      </p:cBhvr>
                                    </p:animEffect>
                                  </p:childTnLst>
                                </p:cTn>
                              </p:par>
                            </p:childTnLst>
                          </p:cTn>
                        </p:par>
                        <p:par>
                          <p:cTn id="24" fill="hold">
                            <p:stCondLst>
                              <p:cond delay="3500"/>
                            </p:stCondLst>
                            <p:childTnLst>
                              <p:par>
                                <p:cTn id="25" presetID="12" presetClass="entr" presetSubtype="4" fill="hold" grpId="0" nodeType="afterEffect">
                                  <p:stCondLst>
                                    <p:cond delay="0"/>
                                  </p:stCondLst>
                                  <p:childTnLst>
                                    <p:set>
                                      <p:cBhvr>
                                        <p:cTn id="26" dur="1" fill="hold">
                                          <p:stCondLst>
                                            <p:cond delay="0"/>
                                          </p:stCondLst>
                                        </p:cTn>
                                        <p:tgtEl>
                                          <p:spTgt spid="211"/>
                                        </p:tgtEl>
                                        <p:attrNameLst>
                                          <p:attrName>style.visibility</p:attrName>
                                        </p:attrNameLst>
                                      </p:cBhvr>
                                      <p:to>
                                        <p:strVal val="visible"/>
                                      </p:to>
                                    </p:set>
                                    <p:animEffect transition="in" filter="slide(fromBottom)">
                                      <p:cBhvr>
                                        <p:cTn id="27" dur="500"/>
                                        <p:tgtEl>
                                          <p:spTgt spid="211"/>
                                        </p:tgtEl>
                                      </p:cBhvr>
                                    </p:animEffect>
                                  </p:childTnLst>
                                </p:cTn>
                              </p:par>
                            </p:childTnLst>
                          </p:cTn>
                        </p:par>
                        <p:par>
                          <p:cTn id="28" fill="hold">
                            <p:stCondLst>
                              <p:cond delay="4000"/>
                            </p:stCondLst>
                            <p:childTnLst>
                              <p:par>
                                <p:cTn id="29" presetID="12" presetClass="entr" presetSubtype="4" fill="hold" grpId="0" nodeType="afterEffect">
                                  <p:stCondLst>
                                    <p:cond delay="0"/>
                                  </p:stCondLst>
                                  <p:childTnLst>
                                    <p:set>
                                      <p:cBhvr>
                                        <p:cTn id="30" dur="1" fill="hold">
                                          <p:stCondLst>
                                            <p:cond delay="0"/>
                                          </p:stCondLst>
                                        </p:cTn>
                                        <p:tgtEl>
                                          <p:spTgt spid="213"/>
                                        </p:tgtEl>
                                        <p:attrNameLst>
                                          <p:attrName>style.visibility</p:attrName>
                                        </p:attrNameLst>
                                      </p:cBhvr>
                                      <p:to>
                                        <p:strVal val="visible"/>
                                      </p:to>
                                    </p:set>
                                    <p:animEffect transition="in" filter="slide(fromBottom)">
                                      <p:cBhvr>
                                        <p:cTn id="31" dur="500"/>
                                        <p:tgtEl>
                                          <p:spTgt spid="213"/>
                                        </p:tgtEl>
                                      </p:cBhvr>
                                    </p:animEffect>
                                  </p:childTnLst>
                                </p:cTn>
                              </p:par>
                            </p:childTnLst>
                          </p:cTn>
                        </p:par>
                        <p:par>
                          <p:cTn id="32" fill="hold">
                            <p:stCondLst>
                              <p:cond delay="4500"/>
                            </p:stCondLst>
                            <p:childTnLst>
                              <p:par>
                                <p:cTn id="33" presetID="12" presetClass="entr" presetSubtype="4" fill="hold" grpId="0" nodeType="afterEffect">
                                  <p:stCondLst>
                                    <p:cond delay="0"/>
                                  </p:stCondLst>
                                  <p:childTnLst>
                                    <p:set>
                                      <p:cBhvr>
                                        <p:cTn id="34" dur="1" fill="hold">
                                          <p:stCondLst>
                                            <p:cond delay="0"/>
                                          </p:stCondLst>
                                        </p:cTn>
                                        <p:tgtEl>
                                          <p:spTgt spid="212"/>
                                        </p:tgtEl>
                                        <p:attrNameLst>
                                          <p:attrName>style.visibility</p:attrName>
                                        </p:attrNameLst>
                                      </p:cBhvr>
                                      <p:to>
                                        <p:strVal val="visible"/>
                                      </p:to>
                                    </p:set>
                                    <p:animEffect transition="in" filter="slide(fromBottom)">
                                      <p:cBhvr>
                                        <p:cTn id="35" dur="500"/>
                                        <p:tgtEl>
                                          <p:spTgt spid="212"/>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218"/>
                                        </p:tgtEl>
                                        <p:attrNameLst>
                                          <p:attrName>style.visibility</p:attrName>
                                        </p:attrNameLst>
                                      </p:cBhvr>
                                      <p:to>
                                        <p:strVal val="visible"/>
                                      </p:to>
                                    </p:set>
                                    <p:animEffect transition="in" filter="dissolve">
                                      <p:cBhvr>
                                        <p:cTn id="38" dur="500"/>
                                        <p:tgtEl>
                                          <p:spTgt spid="218"/>
                                        </p:tgtEl>
                                      </p:cBhvr>
                                    </p:animEffect>
                                  </p:childTnLst>
                                </p:cTn>
                              </p:par>
                            </p:childTnLst>
                          </p:cTn>
                        </p:par>
                        <p:par>
                          <p:cTn id="39" fill="hold">
                            <p:stCondLst>
                              <p:cond delay="5000"/>
                            </p:stCondLst>
                            <p:childTnLst>
                              <p:par>
                                <p:cTn id="40" presetID="2" presetClass="entr" presetSubtype="2" fill="hold" nodeType="after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additive="base">
                                        <p:cTn id="42" dur="500" fill="hold"/>
                                        <p:tgtEl>
                                          <p:spTgt spid="5"/>
                                        </p:tgtEl>
                                        <p:attrNameLst>
                                          <p:attrName>ppt_x</p:attrName>
                                        </p:attrNameLst>
                                      </p:cBhvr>
                                      <p:tavLst>
                                        <p:tav tm="0">
                                          <p:val>
                                            <p:strVal val="1+#ppt_w/2"/>
                                          </p:val>
                                        </p:tav>
                                        <p:tav tm="100000">
                                          <p:val>
                                            <p:strVal val="#ppt_x"/>
                                          </p:val>
                                        </p:tav>
                                      </p:tavLst>
                                    </p:anim>
                                    <p:anim calcmode="lin" valueType="num">
                                      <p:cBhvr additive="base">
                                        <p:cTn id="43" dur="500" fill="hold"/>
                                        <p:tgtEl>
                                          <p:spTgt spid="5"/>
                                        </p:tgtEl>
                                        <p:attrNameLst>
                                          <p:attrName>ppt_y</p:attrName>
                                        </p:attrNameLst>
                                      </p:cBhvr>
                                      <p:tavLst>
                                        <p:tav tm="0">
                                          <p:val>
                                            <p:strVal val="#ppt_y"/>
                                          </p:val>
                                        </p:tav>
                                        <p:tav tm="100000">
                                          <p:val>
                                            <p:strVal val="#ppt_y"/>
                                          </p:val>
                                        </p:tav>
                                      </p:tavLst>
                                    </p:anim>
                                  </p:childTnLst>
                                </p:cTn>
                              </p:par>
                            </p:childTnLst>
                          </p:cTn>
                        </p:par>
                        <p:par>
                          <p:cTn id="44" fill="hold">
                            <p:stCondLst>
                              <p:cond delay="5500"/>
                            </p:stCondLst>
                            <p:childTnLst>
                              <p:par>
                                <p:cTn id="45" presetID="2" presetClass="entr" presetSubtype="2" fill="hold" nodeType="after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500" fill="hold"/>
                                        <p:tgtEl>
                                          <p:spTgt spid="6"/>
                                        </p:tgtEl>
                                        <p:attrNameLst>
                                          <p:attrName>ppt_x</p:attrName>
                                        </p:attrNameLst>
                                      </p:cBhvr>
                                      <p:tavLst>
                                        <p:tav tm="0">
                                          <p:val>
                                            <p:strVal val="1+#ppt_w/2"/>
                                          </p:val>
                                        </p:tav>
                                        <p:tav tm="100000">
                                          <p:val>
                                            <p:strVal val="#ppt_x"/>
                                          </p:val>
                                        </p:tav>
                                      </p:tavLst>
                                    </p:anim>
                                    <p:anim calcmode="lin" valueType="num">
                                      <p:cBhvr additive="base">
                                        <p:cTn id="48" dur="500" fill="hold"/>
                                        <p:tgtEl>
                                          <p:spTgt spid="6"/>
                                        </p:tgtEl>
                                        <p:attrNameLst>
                                          <p:attrName>ppt_y</p:attrName>
                                        </p:attrNameLst>
                                      </p:cBhvr>
                                      <p:tavLst>
                                        <p:tav tm="0">
                                          <p:val>
                                            <p:strVal val="#ppt_y"/>
                                          </p:val>
                                        </p:tav>
                                        <p:tav tm="100000">
                                          <p:val>
                                            <p:strVal val="#ppt_y"/>
                                          </p:val>
                                        </p:tav>
                                      </p:tavLst>
                                    </p:anim>
                                  </p:childTnLst>
                                </p:cTn>
                              </p:par>
                            </p:childTnLst>
                          </p:cTn>
                        </p:par>
                        <p:par>
                          <p:cTn id="49" fill="hold">
                            <p:stCondLst>
                              <p:cond delay="6000"/>
                            </p:stCondLst>
                            <p:childTnLst>
                              <p:par>
                                <p:cTn id="50" presetID="2" presetClass="entr" presetSubtype="2" fill="hold" nodeType="afterEffect">
                                  <p:stCondLst>
                                    <p:cond delay="0"/>
                                  </p:stCondLst>
                                  <p:childTnLst>
                                    <p:set>
                                      <p:cBhvr>
                                        <p:cTn id="51" dur="1" fill="hold">
                                          <p:stCondLst>
                                            <p:cond delay="0"/>
                                          </p:stCondLst>
                                        </p:cTn>
                                        <p:tgtEl>
                                          <p:spTgt spid="7"/>
                                        </p:tgtEl>
                                        <p:attrNameLst>
                                          <p:attrName>style.visibility</p:attrName>
                                        </p:attrNameLst>
                                      </p:cBhvr>
                                      <p:to>
                                        <p:strVal val="visible"/>
                                      </p:to>
                                    </p:set>
                                    <p:anim calcmode="lin" valueType="num">
                                      <p:cBhvr additive="base">
                                        <p:cTn id="52" dur="500" fill="hold"/>
                                        <p:tgtEl>
                                          <p:spTgt spid="7"/>
                                        </p:tgtEl>
                                        <p:attrNameLst>
                                          <p:attrName>ppt_x</p:attrName>
                                        </p:attrNameLst>
                                      </p:cBhvr>
                                      <p:tavLst>
                                        <p:tav tm="0">
                                          <p:val>
                                            <p:strVal val="1+#ppt_w/2"/>
                                          </p:val>
                                        </p:tav>
                                        <p:tav tm="100000">
                                          <p:val>
                                            <p:strVal val="#ppt_x"/>
                                          </p:val>
                                        </p:tav>
                                      </p:tavLst>
                                    </p:anim>
                                    <p:anim calcmode="lin" valueType="num">
                                      <p:cBhvr additive="base">
                                        <p:cTn id="53" dur="500" fill="hold"/>
                                        <p:tgtEl>
                                          <p:spTgt spid="7"/>
                                        </p:tgtEl>
                                        <p:attrNameLst>
                                          <p:attrName>ppt_y</p:attrName>
                                        </p:attrNameLst>
                                      </p:cBhvr>
                                      <p:tavLst>
                                        <p:tav tm="0">
                                          <p:val>
                                            <p:strVal val="#ppt_y"/>
                                          </p:val>
                                        </p:tav>
                                        <p:tav tm="100000">
                                          <p:val>
                                            <p:strVal val="#ppt_y"/>
                                          </p:val>
                                        </p:tav>
                                      </p:tavLst>
                                    </p:anim>
                                  </p:childTnLst>
                                </p:cTn>
                              </p:par>
                            </p:childTnLst>
                          </p:cTn>
                        </p:par>
                        <p:par>
                          <p:cTn id="54" fill="hold">
                            <p:stCondLst>
                              <p:cond delay="6500"/>
                            </p:stCondLst>
                            <p:childTnLst>
                              <p:par>
                                <p:cTn id="55" presetID="9" presetClass="entr" presetSubtype="0" fill="hold" nodeType="afterEffect">
                                  <p:stCondLst>
                                    <p:cond delay="0"/>
                                  </p:stCondLst>
                                  <p:childTnLst>
                                    <p:set>
                                      <p:cBhvr>
                                        <p:cTn id="56" dur="1" fill="hold">
                                          <p:stCondLst>
                                            <p:cond delay="0"/>
                                          </p:stCondLst>
                                        </p:cTn>
                                        <p:tgtEl>
                                          <p:spTgt spid="252"/>
                                        </p:tgtEl>
                                        <p:attrNameLst>
                                          <p:attrName>style.visibility</p:attrName>
                                        </p:attrNameLst>
                                      </p:cBhvr>
                                      <p:to>
                                        <p:strVal val="visible"/>
                                      </p:to>
                                    </p:set>
                                    <p:animEffect transition="in" filter="dissolve">
                                      <p:cBhvr>
                                        <p:cTn id="57" dur="500"/>
                                        <p:tgtEl>
                                          <p:spTgt spid="252"/>
                                        </p:tgtEl>
                                      </p:cBhvr>
                                    </p:animEffect>
                                  </p:childTnLst>
                                </p:cTn>
                              </p:par>
                            </p:childTnLst>
                          </p:cTn>
                        </p:par>
                        <p:par>
                          <p:cTn id="58" fill="hold">
                            <p:stCondLst>
                              <p:cond delay="7000"/>
                            </p:stCondLst>
                            <p:childTnLst>
                              <p:par>
                                <p:cTn id="59" presetID="1" presetClass="entr" presetSubtype="0" fill="hold" nodeType="afterEffect">
                                  <p:stCondLst>
                                    <p:cond delay="0"/>
                                  </p:stCondLst>
                                  <p:childTnLst>
                                    <p:set>
                                      <p:cBhvr>
                                        <p:cTn id="60" dur="1" fill="hold">
                                          <p:stCondLst>
                                            <p:cond delay="0"/>
                                          </p:stCondLst>
                                        </p:cTn>
                                        <p:tgtEl>
                                          <p:spTgt spid="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52"/>
                                        </p:tgtEl>
                                        <p:attrNameLst>
                                          <p:attrName>style.visibility</p:attrName>
                                        </p:attrNameLst>
                                      </p:cBhvr>
                                      <p:to>
                                        <p:strVal val="visible"/>
                                      </p:to>
                                    </p:set>
                                  </p:childTnLst>
                                </p:cTn>
                              </p:par>
                            </p:childTnLst>
                          </p:cTn>
                        </p:par>
                        <p:par>
                          <p:cTn id="67" fill="hold">
                            <p:stCondLst>
                              <p:cond delay="7000"/>
                            </p:stCondLst>
                            <p:childTnLst>
                              <p:par>
                                <p:cTn id="68" presetID="9" presetClass="entr" presetSubtype="0" fill="hold" nodeType="afterEffect">
                                  <p:stCondLst>
                                    <p:cond delay="0"/>
                                  </p:stCondLst>
                                  <p:childTnLst>
                                    <p:set>
                                      <p:cBhvr>
                                        <p:cTn id="69" dur="1" fill="hold">
                                          <p:stCondLst>
                                            <p:cond delay="0"/>
                                          </p:stCondLst>
                                        </p:cTn>
                                        <p:tgtEl>
                                          <p:spTgt spid="253"/>
                                        </p:tgtEl>
                                        <p:attrNameLst>
                                          <p:attrName>style.visibility</p:attrName>
                                        </p:attrNameLst>
                                      </p:cBhvr>
                                      <p:to>
                                        <p:strVal val="visible"/>
                                      </p:to>
                                    </p:set>
                                    <p:animEffect transition="in" filter="dissolve">
                                      <p:cBhvr>
                                        <p:cTn id="70" dur="500"/>
                                        <p:tgtEl>
                                          <p:spTgt spid="253"/>
                                        </p:tgtEl>
                                      </p:cBhvr>
                                    </p:animEffect>
                                  </p:childTnLst>
                                </p:cTn>
                              </p:par>
                              <p:par>
                                <p:cTn id="71" presetID="1" presetClass="entr" presetSubtype="0" fill="hold" nodeType="withEffect">
                                  <p:stCondLst>
                                    <p:cond delay="0"/>
                                  </p:stCondLst>
                                  <p:childTnLst>
                                    <p:set>
                                      <p:cBhvr>
                                        <p:cTn id="72" dur="1" fill="hold">
                                          <p:stCondLst>
                                            <p:cond delay="0"/>
                                          </p:stCondLst>
                                        </p:cTn>
                                        <p:tgtEl>
                                          <p:spTgt spid="2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 grpId="0" animBg="1"/>
      <p:bldP spid="207" grpId="0" animBg="1"/>
      <p:bldP spid="208" grpId="0" animBg="1"/>
      <p:bldP spid="209" grpId="0" animBg="1"/>
      <p:bldP spid="210" grpId="0" animBg="1"/>
      <p:bldP spid="211" grpId="0" animBg="1"/>
      <p:bldP spid="212" grpId="0" animBg="1"/>
      <p:bldP spid="213" grpId="0" animBg="1"/>
      <p:bldP spid="21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p:cNvSpPr>
            <a:spLocks noGrp="1"/>
          </p:cNvSpPr>
          <p:nvPr>
            <p:ph type="title"/>
          </p:nvPr>
        </p:nvSpPr>
        <p:spPr/>
        <p:txBody>
          <a:bodyPr/>
          <a:lstStyle/>
          <a:p>
            <a:pPr eaLnBrk="1" hangingPunct="1"/>
            <a:r>
              <a:rPr lang="en-US" sz="2800">
                <a:solidFill>
                  <a:srgbClr val="BF4D00"/>
                </a:solidFill>
              </a:rPr>
              <a:t>Denosumab en CMM con Mtx Óseas (fase III)</a:t>
            </a:r>
          </a:p>
        </p:txBody>
      </p:sp>
      <p:sp>
        <p:nvSpPr>
          <p:cNvPr id="69634" name="Rectangle 5"/>
          <p:cNvSpPr>
            <a:spLocks noChangeArrowheads="1"/>
          </p:cNvSpPr>
          <p:nvPr/>
        </p:nvSpPr>
        <p:spPr bwMode="auto">
          <a:xfrm>
            <a:off x="0" y="6604000"/>
            <a:ext cx="165592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latin typeface="Comic Sans MS"/>
                <a:cs typeface="Comic Sans MS"/>
              </a:rPr>
              <a:t>Stopeck et al  JCO 2010</a:t>
            </a:r>
          </a:p>
        </p:txBody>
      </p:sp>
      <p:sp>
        <p:nvSpPr>
          <p:cNvPr id="7" name="Rectangle 6"/>
          <p:cNvSpPr/>
          <p:nvPr/>
        </p:nvSpPr>
        <p:spPr>
          <a:xfrm>
            <a:off x="457200" y="750888"/>
            <a:ext cx="8229600" cy="3683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ctr" fontAlgn="auto">
              <a:spcBef>
                <a:spcPts val="0"/>
              </a:spcBef>
              <a:spcAft>
                <a:spcPts val="0"/>
              </a:spcAft>
              <a:defRPr/>
            </a:pPr>
            <a:r>
              <a:rPr lang="en-US" dirty="0" err="1" smtClean="0">
                <a:latin typeface="Comic Sans MS"/>
                <a:cs typeface="Comic Sans MS"/>
              </a:rPr>
              <a:t>Diseño</a:t>
            </a:r>
            <a:r>
              <a:rPr lang="en-US" dirty="0" smtClean="0">
                <a:latin typeface="Comic Sans MS"/>
                <a:cs typeface="Comic Sans MS"/>
              </a:rPr>
              <a:t> y </a:t>
            </a:r>
            <a:r>
              <a:rPr lang="en-US" dirty="0" err="1" smtClean="0">
                <a:latin typeface="Comic Sans MS"/>
                <a:cs typeface="Comic Sans MS"/>
              </a:rPr>
              <a:t>Objetivos</a:t>
            </a:r>
            <a:endParaRPr lang="en-US" dirty="0">
              <a:latin typeface="Comic Sans MS"/>
              <a:cs typeface="Comic Sans MS"/>
            </a:endParaRPr>
          </a:p>
        </p:txBody>
      </p:sp>
      <p:sp>
        <p:nvSpPr>
          <p:cNvPr id="69636" name="Rectangle 2"/>
          <p:cNvSpPr>
            <a:spLocks noChangeArrowheads="1"/>
          </p:cNvSpPr>
          <p:nvPr/>
        </p:nvSpPr>
        <p:spPr bwMode="auto">
          <a:xfrm>
            <a:off x="457200" y="1166813"/>
            <a:ext cx="8229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a:latin typeface="Comic Sans MS"/>
                <a:cs typeface="Comic Sans MS"/>
              </a:rPr>
              <a:t>International, Randomized, Double-Blind, Active-Controlled Study</a:t>
            </a:r>
          </a:p>
        </p:txBody>
      </p:sp>
      <p:sp>
        <p:nvSpPr>
          <p:cNvPr id="57349" name="TextBox 21"/>
          <p:cNvSpPr txBox="1">
            <a:spLocks noChangeArrowheads="1"/>
          </p:cNvSpPr>
          <p:nvPr/>
        </p:nvSpPr>
        <p:spPr bwMode="auto">
          <a:xfrm>
            <a:off x="4491038" y="4724400"/>
            <a:ext cx="3663950" cy="738664"/>
          </a:xfrm>
          <a:prstGeom prst="rect">
            <a:avLst/>
          </a:prstGeom>
          <a:ln/>
        </p:spPr>
        <p:style>
          <a:lnRef idx="2">
            <a:schemeClr val="dk1"/>
          </a:lnRef>
          <a:fillRef idx="1">
            <a:schemeClr val="lt1"/>
          </a:fillRef>
          <a:effectRef idx="0">
            <a:schemeClr val="dk1"/>
          </a:effectRef>
          <a:fontRef idx="minor">
            <a:schemeClr val="dk1"/>
          </a:fontRef>
        </p:style>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spcBef>
                <a:spcPct val="50000"/>
              </a:spcBef>
              <a:defRPr/>
            </a:pPr>
            <a:r>
              <a:rPr lang="en-US" sz="1400" dirty="0" smtClean="0">
                <a:solidFill>
                  <a:srgbClr val="00446A"/>
                </a:solidFill>
                <a:latin typeface="Comic Sans MS"/>
                <a:cs typeface="Comic Sans MS"/>
              </a:rPr>
              <a:t>Recommended: Daily supplementation with calcium (≥500 mg) and vitamin D (≥400 U)</a:t>
            </a:r>
          </a:p>
        </p:txBody>
      </p:sp>
      <p:sp>
        <p:nvSpPr>
          <p:cNvPr id="69638" name="Text Box 7"/>
          <p:cNvSpPr>
            <a:spLocks noChangeArrowheads="1"/>
          </p:cNvSpPr>
          <p:nvPr/>
        </p:nvSpPr>
        <p:spPr bwMode="auto">
          <a:xfrm rot="-5400000">
            <a:off x="2555082" y="3223419"/>
            <a:ext cx="3168650" cy="414337"/>
          </a:xfrm>
          <a:prstGeom prst="roundRect">
            <a:avLst>
              <a:gd name="adj" fmla="val 16667"/>
            </a:avLst>
          </a:prstGeom>
          <a:gradFill rotWithShape="0">
            <a:gsLst>
              <a:gs pos="0">
                <a:srgbClr val="004672"/>
              </a:gs>
              <a:gs pos="10001">
                <a:srgbClr val="004672"/>
              </a:gs>
              <a:gs pos="48000">
                <a:srgbClr val="00395E"/>
              </a:gs>
              <a:gs pos="100000">
                <a:srgbClr val="00253F"/>
              </a:gs>
            </a:gsLst>
            <a:lin ang="5400000" scaled="1"/>
          </a:gradFill>
          <a:ln>
            <a:noFill/>
          </a:ln>
          <a:extLst>
            <a:ext uri="{91240B29-F687-4f45-9708-019B960494DF}">
              <a14:hiddenLine xmlns:a14="http://schemas.microsoft.com/office/drawing/2010/main" w="28575">
                <a:solidFill>
                  <a:srgbClr val="000000"/>
                </a:solidFill>
                <a:miter lim="800000"/>
                <a:headEnd/>
                <a:tailEnd/>
              </a14:hiddenLine>
            </a:ext>
          </a:extLst>
        </p:spPr>
        <p:txBody>
          <a:bodyPr vert="eaVert" anchor="ctr"/>
          <a:lstStyle/>
          <a:p>
            <a:pPr algn="ctr">
              <a:lnSpc>
                <a:spcPct val="85000"/>
              </a:lnSpc>
            </a:pPr>
            <a:r>
              <a:rPr lang="en-US" sz="1400" b="1">
                <a:solidFill>
                  <a:srgbClr val="FFFFFF"/>
                </a:solidFill>
                <a:latin typeface="Comic Sans MS"/>
                <a:cs typeface="Comic Sans MS"/>
              </a:rPr>
              <a:t>R</a:t>
            </a:r>
            <a:br>
              <a:rPr lang="en-US" sz="1400" b="1">
                <a:solidFill>
                  <a:srgbClr val="FFFFFF"/>
                </a:solidFill>
                <a:latin typeface="Comic Sans MS"/>
                <a:cs typeface="Comic Sans MS"/>
              </a:rPr>
            </a:br>
            <a:r>
              <a:rPr lang="en-US" sz="1400" b="1">
                <a:solidFill>
                  <a:srgbClr val="FFFFFF"/>
                </a:solidFill>
                <a:latin typeface="Comic Sans MS"/>
                <a:cs typeface="Comic Sans MS"/>
              </a:rPr>
              <a:t>A</a:t>
            </a:r>
            <a:br>
              <a:rPr lang="en-US" sz="1400" b="1">
                <a:solidFill>
                  <a:srgbClr val="FFFFFF"/>
                </a:solidFill>
                <a:latin typeface="Comic Sans MS"/>
                <a:cs typeface="Comic Sans MS"/>
              </a:rPr>
            </a:br>
            <a:r>
              <a:rPr lang="en-US" sz="1400" b="1">
                <a:solidFill>
                  <a:srgbClr val="FFFFFF"/>
                </a:solidFill>
                <a:latin typeface="Comic Sans MS"/>
                <a:cs typeface="Comic Sans MS"/>
              </a:rPr>
              <a:t>N</a:t>
            </a:r>
            <a:br>
              <a:rPr lang="en-US" sz="1400" b="1">
                <a:solidFill>
                  <a:srgbClr val="FFFFFF"/>
                </a:solidFill>
                <a:latin typeface="Comic Sans MS"/>
                <a:cs typeface="Comic Sans MS"/>
              </a:rPr>
            </a:br>
            <a:r>
              <a:rPr lang="en-US" sz="1400" b="1">
                <a:solidFill>
                  <a:srgbClr val="FFFFFF"/>
                </a:solidFill>
                <a:latin typeface="Comic Sans MS"/>
                <a:cs typeface="Comic Sans MS"/>
              </a:rPr>
              <a:t>D</a:t>
            </a:r>
            <a:br>
              <a:rPr lang="en-US" sz="1400" b="1">
                <a:solidFill>
                  <a:srgbClr val="FFFFFF"/>
                </a:solidFill>
                <a:latin typeface="Comic Sans MS"/>
                <a:cs typeface="Comic Sans MS"/>
              </a:rPr>
            </a:br>
            <a:r>
              <a:rPr lang="en-US" sz="1400" b="1">
                <a:solidFill>
                  <a:srgbClr val="FFFFFF"/>
                </a:solidFill>
                <a:latin typeface="Comic Sans MS"/>
                <a:cs typeface="Comic Sans MS"/>
              </a:rPr>
              <a:t>O</a:t>
            </a:r>
            <a:br>
              <a:rPr lang="en-US" sz="1400" b="1">
                <a:solidFill>
                  <a:srgbClr val="FFFFFF"/>
                </a:solidFill>
                <a:latin typeface="Comic Sans MS"/>
                <a:cs typeface="Comic Sans MS"/>
              </a:rPr>
            </a:br>
            <a:r>
              <a:rPr lang="en-US" sz="1400" b="1">
                <a:solidFill>
                  <a:srgbClr val="FFFFFF"/>
                </a:solidFill>
                <a:latin typeface="Comic Sans MS"/>
                <a:cs typeface="Comic Sans MS"/>
              </a:rPr>
              <a:t>M</a:t>
            </a:r>
            <a:br>
              <a:rPr lang="en-US" sz="1400" b="1">
                <a:solidFill>
                  <a:srgbClr val="FFFFFF"/>
                </a:solidFill>
                <a:latin typeface="Comic Sans MS"/>
                <a:cs typeface="Comic Sans MS"/>
              </a:rPr>
            </a:br>
            <a:r>
              <a:rPr lang="en-US" sz="1400" b="1">
                <a:solidFill>
                  <a:srgbClr val="FFFFFF"/>
                </a:solidFill>
                <a:latin typeface="Comic Sans MS"/>
                <a:cs typeface="Comic Sans MS"/>
              </a:rPr>
              <a:t>I</a:t>
            </a:r>
            <a:br>
              <a:rPr lang="en-US" sz="1400" b="1">
                <a:solidFill>
                  <a:srgbClr val="FFFFFF"/>
                </a:solidFill>
                <a:latin typeface="Comic Sans MS"/>
                <a:cs typeface="Comic Sans MS"/>
              </a:rPr>
            </a:br>
            <a:r>
              <a:rPr lang="en-US" sz="1400" b="1">
                <a:solidFill>
                  <a:srgbClr val="FFFFFF"/>
                </a:solidFill>
                <a:latin typeface="Comic Sans MS"/>
                <a:cs typeface="Comic Sans MS"/>
              </a:rPr>
              <a:t>Z</a:t>
            </a:r>
          </a:p>
          <a:p>
            <a:pPr algn="ctr">
              <a:lnSpc>
                <a:spcPct val="85000"/>
              </a:lnSpc>
            </a:pPr>
            <a:r>
              <a:rPr lang="en-US" sz="1400" b="1">
                <a:solidFill>
                  <a:srgbClr val="FFFFFF"/>
                </a:solidFill>
                <a:latin typeface="Comic Sans MS"/>
                <a:cs typeface="Comic Sans MS"/>
              </a:rPr>
              <a:t>A</a:t>
            </a:r>
          </a:p>
          <a:p>
            <a:pPr algn="ctr">
              <a:lnSpc>
                <a:spcPct val="85000"/>
              </a:lnSpc>
            </a:pPr>
            <a:r>
              <a:rPr lang="en-US" sz="1400" b="1">
                <a:solidFill>
                  <a:srgbClr val="FFFFFF"/>
                </a:solidFill>
                <a:latin typeface="Comic Sans MS"/>
                <a:cs typeface="Comic Sans MS"/>
              </a:rPr>
              <a:t>T</a:t>
            </a:r>
          </a:p>
          <a:p>
            <a:pPr algn="ctr">
              <a:lnSpc>
                <a:spcPct val="85000"/>
              </a:lnSpc>
            </a:pPr>
            <a:r>
              <a:rPr lang="en-US" sz="1400" b="1">
                <a:solidFill>
                  <a:srgbClr val="FFFFFF"/>
                </a:solidFill>
                <a:latin typeface="Comic Sans MS"/>
                <a:cs typeface="Comic Sans MS"/>
              </a:rPr>
              <a:t>I</a:t>
            </a:r>
          </a:p>
          <a:p>
            <a:pPr algn="ctr">
              <a:lnSpc>
                <a:spcPct val="85000"/>
              </a:lnSpc>
            </a:pPr>
            <a:r>
              <a:rPr lang="en-US" sz="1400" b="1">
                <a:solidFill>
                  <a:srgbClr val="FFFFFF"/>
                </a:solidFill>
                <a:latin typeface="Comic Sans MS"/>
                <a:cs typeface="Comic Sans MS"/>
              </a:rPr>
              <a:t>O</a:t>
            </a:r>
          </a:p>
          <a:p>
            <a:pPr algn="ctr">
              <a:lnSpc>
                <a:spcPct val="85000"/>
              </a:lnSpc>
            </a:pPr>
            <a:r>
              <a:rPr lang="en-US" sz="1400" b="1">
                <a:solidFill>
                  <a:srgbClr val="FFFFFF"/>
                </a:solidFill>
                <a:latin typeface="Comic Sans MS"/>
                <a:cs typeface="Comic Sans MS"/>
              </a:rPr>
              <a:t>N</a:t>
            </a:r>
          </a:p>
        </p:txBody>
      </p:sp>
      <p:sp>
        <p:nvSpPr>
          <p:cNvPr id="11" name="Rounded Rectangle 10"/>
          <p:cNvSpPr/>
          <p:nvPr/>
        </p:nvSpPr>
        <p:spPr bwMode="auto">
          <a:xfrm>
            <a:off x="68263" y="1990725"/>
            <a:ext cx="3357562" cy="2881313"/>
          </a:xfrm>
          <a:prstGeom prst="roundRect">
            <a:avLst/>
          </a:prstGeom>
          <a:noFill/>
          <a:ln w="28575">
            <a:solidFill>
              <a:schemeClr val="tx2"/>
            </a:solidFill>
            <a:miter lim="800000"/>
            <a:headEnd/>
            <a:tailEnd/>
          </a:ln>
        </p:spPr>
        <p:txBody>
          <a:bodyPr wrap="none" anchor="ctr"/>
          <a:lstStyle/>
          <a:p>
            <a:pPr marL="168275" indent="-168275">
              <a:spcAft>
                <a:spcPts val="600"/>
              </a:spcAft>
              <a:defRPr/>
            </a:pPr>
            <a:r>
              <a:rPr lang="en-US" sz="1400" b="1" dirty="0">
                <a:solidFill>
                  <a:srgbClr val="00446A"/>
                </a:solidFill>
                <a:latin typeface="Comic Sans MS"/>
                <a:cs typeface="Comic Sans MS"/>
              </a:rPr>
              <a:t>Key inclusion criteria:</a:t>
            </a:r>
          </a:p>
          <a:p>
            <a:pPr marL="168275" indent="-168275">
              <a:lnSpc>
                <a:spcPts val="1200"/>
              </a:lnSpc>
              <a:spcAft>
                <a:spcPts val="600"/>
              </a:spcAft>
              <a:buFont typeface="Arial" pitchFamily="34" charset="0"/>
              <a:buChar char="•"/>
              <a:defRPr/>
            </a:pPr>
            <a:r>
              <a:rPr lang="en-US" sz="1200" b="1" dirty="0">
                <a:solidFill>
                  <a:srgbClr val="00446A"/>
                </a:solidFill>
                <a:latin typeface="Comic Sans MS"/>
                <a:cs typeface="Comic Sans MS"/>
              </a:rPr>
              <a:t>Patients aged ≥18 years with</a:t>
            </a:r>
          </a:p>
          <a:p>
            <a:pPr marL="168275" indent="-168275">
              <a:lnSpc>
                <a:spcPts val="1200"/>
              </a:lnSpc>
              <a:spcAft>
                <a:spcPts val="600"/>
              </a:spcAft>
              <a:buFont typeface="Arial" pitchFamily="34" charset="0"/>
              <a:buChar char="•"/>
              <a:defRPr/>
            </a:pPr>
            <a:r>
              <a:rPr lang="en-US" sz="1200" b="1" dirty="0">
                <a:solidFill>
                  <a:srgbClr val="00446A"/>
                </a:solidFill>
                <a:latin typeface="Comic Sans MS"/>
                <a:cs typeface="Comic Sans MS"/>
              </a:rPr>
              <a:t>Histologically or </a:t>
            </a:r>
            <a:r>
              <a:rPr lang="en-US" sz="1200" b="1" dirty="0" err="1">
                <a:solidFill>
                  <a:srgbClr val="00446A"/>
                </a:solidFill>
                <a:latin typeface="Comic Sans MS"/>
                <a:cs typeface="Comic Sans MS"/>
              </a:rPr>
              <a:t>cytologically</a:t>
            </a:r>
            <a:r>
              <a:rPr lang="en-US" sz="1200" b="1" dirty="0">
                <a:solidFill>
                  <a:srgbClr val="00446A"/>
                </a:solidFill>
                <a:latin typeface="Comic Sans MS"/>
                <a:cs typeface="Comic Sans MS"/>
              </a:rPr>
              <a:t> </a:t>
            </a:r>
          </a:p>
          <a:p>
            <a:pPr marL="168275" indent="-168275">
              <a:lnSpc>
                <a:spcPts val="1200"/>
              </a:lnSpc>
              <a:spcAft>
                <a:spcPts val="600"/>
              </a:spcAft>
              <a:defRPr/>
            </a:pPr>
            <a:r>
              <a:rPr lang="en-US" sz="1200" b="1" dirty="0">
                <a:solidFill>
                  <a:srgbClr val="00446A"/>
                </a:solidFill>
                <a:latin typeface="Comic Sans MS"/>
                <a:cs typeface="Comic Sans MS"/>
              </a:rPr>
              <a:t>	confirmed breast adenocarcinoma</a:t>
            </a:r>
          </a:p>
          <a:p>
            <a:pPr marL="168275" indent="-168275">
              <a:lnSpc>
                <a:spcPts val="1200"/>
              </a:lnSpc>
              <a:spcAft>
                <a:spcPts val="600"/>
              </a:spcAft>
              <a:buFont typeface="Arial" pitchFamily="34" charset="0"/>
              <a:buChar char="•"/>
              <a:defRPr/>
            </a:pPr>
            <a:r>
              <a:rPr lang="en-US" sz="1200" b="1" dirty="0">
                <a:solidFill>
                  <a:srgbClr val="00446A"/>
                </a:solidFill>
                <a:latin typeface="Comic Sans MS"/>
                <a:cs typeface="Comic Sans MS"/>
              </a:rPr>
              <a:t>Evidence of 1 or more bone </a:t>
            </a:r>
          </a:p>
          <a:p>
            <a:pPr marL="168275" indent="-168275">
              <a:lnSpc>
                <a:spcPts val="1200"/>
              </a:lnSpc>
              <a:spcAft>
                <a:spcPts val="600"/>
              </a:spcAft>
              <a:defRPr/>
            </a:pPr>
            <a:r>
              <a:rPr lang="en-US" sz="1200" b="1" dirty="0">
                <a:solidFill>
                  <a:srgbClr val="00446A"/>
                </a:solidFill>
                <a:latin typeface="Comic Sans MS"/>
                <a:cs typeface="Comic Sans MS"/>
              </a:rPr>
              <a:t>	metastases</a:t>
            </a:r>
          </a:p>
          <a:p>
            <a:pPr marL="168275" indent="-168275">
              <a:lnSpc>
                <a:spcPts val="1200"/>
              </a:lnSpc>
              <a:spcAft>
                <a:spcPts val="600"/>
              </a:spcAft>
              <a:buFont typeface="Arial" pitchFamily="34" charset="0"/>
              <a:buChar char="•"/>
              <a:defRPr/>
            </a:pPr>
            <a:r>
              <a:rPr lang="en-US" sz="1200" b="1" dirty="0">
                <a:solidFill>
                  <a:srgbClr val="00446A"/>
                </a:solidFill>
                <a:latin typeface="Comic Sans MS"/>
                <a:cs typeface="Comic Sans MS"/>
              </a:rPr>
              <a:t>Adequate organ function</a:t>
            </a:r>
          </a:p>
          <a:p>
            <a:pPr marL="168275" indent="-168275">
              <a:lnSpc>
                <a:spcPts val="1200"/>
              </a:lnSpc>
              <a:spcAft>
                <a:spcPts val="600"/>
              </a:spcAft>
              <a:buFont typeface="Arial" pitchFamily="34" charset="0"/>
              <a:buChar char="•"/>
              <a:defRPr/>
            </a:pPr>
            <a:r>
              <a:rPr lang="en-US" sz="1200" b="1" dirty="0">
                <a:solidFill>
                  <a:srgbClr val="00446A"/>
                </a:solidFill>
                <a:latin typeface="Comic Sans MS"/>
                <a:cs typeface="Comic Sans MS"/>
              </a:rPr>
              <a:t>ECOG PS 0, 1, or 2</a:t>
            </a:r>
          </a:p>
          <a:p>
            <a:pPr marL="168275" indent="-168275">
              <a:spcAft>
                <a:spcPts val="600"/>
              </a:spcAft>
              <a:defRPr/>
            </a:pPr>
            <a:r>
              <a:rPr lang="en-US" sz="1400" b="1" dirty="0">
                <a:solidFill>
                  <a:srgbClr val="00446A"/>
                </a:solidFill>
                <a:latin typeface="Comic Sans MS"/>
                <a:cs typeface="Comic Sans MS"/>
              </a:rPr>
              <a:t>Key exclusion criteria:</a:t>
            </a:r>
          </a:p>
          <a:p>
            <a:pPr marL="195263" indent="-195263">
              <a:lnSpc>
                <a:spcPts val="1700"/>
              </a:lnSpc>
              <a:buFont typeface="Arial" pitchFamily="34" charset="0"/>
              <a:buChar char="•"/>
              <a:defRPr/>
            </a:pPr>
            <a:r>
              <a:rPr lang="en-US" altLang="en-US" sz="1200" b="1" dirty="0">
                <a:solidFill>
                  <a:srgbClr val="00446A"/>
                </a:solidFill>
                <a:latin typeface="Comic Sans MS"/>
                <a:cs typeface="Comic Sans MS"/>
                <a:sym typeface="Symbol" pitchFamily="18" charset="2"/>
              </a:rPr>
              <a:t>Current  or prior IV bisphosphonate </a:t>
            </a:r>
          </a:p>
          <a:p>
            <a:pPr marL="195263" indent="-195263">
              <a:lnSpc>
                <a:spcPts val="1700"/>
              </a:lnSpc>
              <a:defRPr/>
            </a:pPr>
            <a:r>
              <a:rPr lang="en-US" altLang="en-US" sz="1200" b="1" dirty="0">
                <a:solidFill>
                  <a:srgbClr val="00446A"/>
                </a:solidFill>
                <a:latin typeface="Comic Sans MS"/>
                <a:cs typeface="Comic Sans MS"/>
                <a:sym typeface="Symbol" pitchFamily="18" charset="2"/>
              </a:rPr>
              <a:t>	treatment </a:t>
            </a:r>
          </a:p>
        </p:txBody>
      </p:sp>
      <p:sp>
        <p:nvSpPr>
          <p:cNvPr id="69640" name="Text Box 7"/>
          <p:cNvSpPr>
            <a:spLocks noChangeArrowheads="1"/>
          </p:cNvSpPr>
          <p:nvPr/>
        </p:nvSpPr>
        <p:spPr bwMode="auto">
          <a:xfrm rot="-5400000">
            <a:off x="7038976" y="3171825"/>
            <a:ext cx="3167062" cy="414337"/>
          </a:xfrm>
          <a:prstGeom prst="roundRect">
            <a:avLst>
              <a:gd name="adj" fmla="val 16667"/>
            </a:avLst>
          </a:prstGeom>
          <a:gradFill rotWithShape="0">
            <a:gsLst>
              <a:gs pos="0">
                <a:srgbClr val="004672"/>
              </a:gs>
              <a:gs pos="10001">
                <a:srgbClr val="004672"/>
              </a:gs>
              <a:gs pos="48000">
                <a:srgbClr val="00395E"/>
              </a:gs>
              <a:gs pos="100000">
                <a:srgbClr val="00253F"/>
              </a:gs>
            </a:gsLst>
            <a:lin ang="5400000" scaled="1"/>
          </a:gradFill>
          <a:ln>
            <a:noFill/>
          </a:ln>
          <a:extLst>
            <a:ext uri="{91240B29-F687-4f45-9708-019B960494DF}">
              <a14:hiddenLine xmlns:a14="http://schemas.microsoft.com/office/drawing/2010/main" w="28575">
                <a:solidFill>
                  <a:srgbClr val="000000"/>
                </a:solidFill>
                <a:miter lim="800000"/>
                <a:headEnd/>
                <a:tailEnd/>
              </a14:hiddenLine>
            </a:ext>
          </a:extLst>
        </p:spPr>
        <p:txBody>
          <a:bodyPr vert="eaVert" anchor="ctr"/>
          <a:lstStyle/>
          <a:p>
            <a:pPr algn="ctr">
              <a:lnSpc>
                <a:spcPct val="85000"/>
              </a:lnSpc>
            </a:pPr>
            <a:r>
              <a:rPr lang="en-US" sz="1400" b="1">
                <a:solidFill>
                  <a:srgbClr val="FFFFFF"/>
                </a:solidFill>
                <a:latin typeface="Comic Sans MS"/>
                <a:cs typeface="Comic Sans MS"/>
              </a:rPr>
              <a:t>E</a:t>
            </a:r>
          </a:p>
          <a:p>
            <a:pPr algn="ctr">
              <a:lnSpc>
                <a:spcPct val="85000"/>
              </a:lnSpc>
            </a:pPr>
            <a:r>
              <a:rPr lang="en-US" sz="1400" b="1">
                <a:solidFill>
                  <a:srgbClr val="FFFFFF"/>
                </a:solidFill>
                <a:latin typeface="Comic Sans MS"/>
                <a:cs typeface="Comic Sans MS"/>
              </a:rPr>
              <a:t>N</a:t>
            </a:r>
          </a:p>
          <a:p>
            <a:pPr algn="ctr">
              <a:lnSpc>
                <a:spcPct val="85000"/>
              </a:lnSpc>
            </a:pPr>
            <a:r>
              <a:rPr lang="en-US" sz="1400" b="1">
                <a:solidFill>
                  <a:srgbClr val="FFFFFF"/>
                </a:solidFill>
                <a:latin typeface="Comic Sans MS"/>
                <a:cs typeface="Comic Sans MS"/>
              </a:rPr>
              <a:t>D</a:t>
            </a:r>
          </a:p>
          <a:p>
            <a:pPr algn="ctr">
              <a:lnSpc>
                <a:spcPct val="85000"/>
              </a:lnSpc>
            </a:pPr>
            <a:endParaRPr lang="en-US" sz="1400" b="1">
              <a:solidFill>
                <a:srgbClr val="FFFFFF"/>
              </a:solidFill>
              <a:latin typeface="Comic Sans MS"/>
              <a:cs typeface="Comic Sans MS"/>
            </a:endParaRPr>
          </a:p>
          <a:p>
            <a:pPr algn="ctr">
              <a:lnSpc>
                <a:spcPct val="85000"/>
              </a:lnSpc>
            </a:pPr>
            <a:r>
              <a:rPr lang="en-US" sz="1400" b="1">
                <a:solidFill>
                  <a:srgbClr val="FFFFFF"/>
                </a:solidFill>
                <a:latin typeface="Comic Sans MS"/>
                <a:cs typeface="Comic Sans MS"/>
              </a:rPr>
              <a:t>O</a:t>
            </a:r>
          </a:p>
          <a:p>
            <a:pPr algn="ctr">
              <a:lnSpc>
                <a:spcPct val="85000"/>
              </a:lnSpc>
            </a:pPr>
            <a:r>
              <a:rPr lang="en-US" sz="1400" b="1">
                <a:solidFill>
                  <a:srgbClr val="FFFFFF"/>
                </a:solidFill>
                <a:latin typeface="Comic Sans MS"/>
                <a:cs typeface="Comic Sans MS"/>
              </a:rPr>
              <a:t>F</a:t>
            </a:r>
          </a:p>
          <a:p>
            <a:pPr algn="ctr">
              <a:lnSpc>
                <a:spcPct val="85000"/>
              </a:lnSpc>
            </a:pPr>
            <a:endParaRPr lang="en-US" sz="1400" b="1">
              <a:solidFill>
                <a:srgbClr val="FFFFFF"/>
              </a:solidFill>
              <a:latin typeface="Comic Sans MS"/>
              <a:cs typeface="Comic Sans MS"/>
            </a:endParaRPr>
          </a:p>
          <a:p>
            <a:pPr algn="ctr">
              <a:lnSpc>
                <a:spcPct val="85000"/>
              </a:lnSpc>
            </a:pPr>
            <a:r>
              <a:rPr lang="en-US" sz="1400" b="1">
                <a:solidFill>
                  <a:srgbClr val="FFFFFF"/>
                </a:solidFill>
                <a:latin typeface="Comic Sans MS"/>
                <a:cs typeface="Comic Sans MS"/>
              </a:rPr>
              <a:t>S</a:t>
            </a:r>
          </a:p>
          <a:p>
            <a:pPr algn="ctr">
              <a:lnSpc>
                <a:spcPct val="85000"/>
              </a:lnSpc>
            </a:pPr>
            <a:r>
              <a:rPr lang="en-US" sz="1400" b="1">
                <a:solidFill>
                  <a:srgbClr val="FFFFFF"/>
                </a:solidFill>
                <a:latin typeface="Comic Sans MS"/>
                <a:cs typeface="Comic Sans MS"/>
              </a:rPr>
              <a:t>T</a:t>
            </a:r>
          </a:p>
          <a:p>
            <a:pPr algn="ctr">
              <a:lnSpc>
                <a:spcPct val="85000"/>
              </a:lnSpc>
            </a:pPr>
            <a:r>
              <a:rPr lang="en-US" sz="1400" b="1">
                <a:solidFill>
                  <a:srgbClr val="FFFFFF"/>
                </a:solidFill>
                <a:latin typeface="Comic Sans MS"/>
                <a:cs typeface="Comic Sans MS"/>
              </a:rPr>
              <a:t>U</a:t>
            </a:r>
          </a:p>
          <a:p>
            <a:pPr algn="ctr">
              <a:lnSpc>
                <a:spcPct val="85000"/>
              </a:lnSpc>
            </a:pPr>
            <a:r>
              <a:rPr lang="en-US" sz="1400" b="1">
                <a:solidFill>
                  <a:srgbClr val="FFFFFF"/>
                </a:solidFill>
                <a:latin typeface="Comic Sans MS"/>
                <a:cs typeface="Comic Sans MS"/>
              </a:rPr>
              <a:t>D</a:t>
            </a:r>
          </a:p>
          <a:p>
            <a:pPr algn="ctr">
              <a:lnSpc>
                <a:spcPct val="85000"/>
              </a:lnSpc>
            </a:pPr>
            <a:r>
              <a:rPr lang="en-US" sz="1400" b="1">
                <a:solidFill>
                  <a:srgbClr val="FFFFFF"/>
                </a:solidFill>
                <a:latin typeface="Comic Sans MS"/>
                <a:cs typeface="Comic Sans MS"/>
              </a:rPr>
              <a:t>Y</a:t>
            </a:r>
          </a:p>
        </p:txBody>
      </p:sp>
      <p:sp>
        <p:nvSpPr>
          <p:cNvPr id="13" name="AutoShape 4"/>
          <p:cNvSpPr>
            <a:spLocks noChangeArrowheads="1"/>
          </p:cNvSpPr>
          <p:nvPr/>
        </p:nvSpPr>
        <p:spPr bwMode="auto">
          <a:xfrm>
            <a:off x="4652963" y="2236788"/>
            <a:ext cx="3681412" cy="1066800"/>
          </a:xfrm>
          <a:prstGeom prst="homePlate">
            <a:avLst>
              <a:gd name="adj" fmla="val 39195"/>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862013">
              <a:buFont typeface="Wingdings" pitchFamily="2" charset="2"/>
              <a:buNone/>
              <a:defRPr/>
            </a:pPr>
            <a:r>
              <a:rPr lang="en-US" sz="1600" b="1" dirty="0" err="1">
                <a:solidFill>
                  <a:srgbClr val="FFFFFF"/>
                </a:solidFill>
                <a:latin typeface="Comic Sans MS"/>
                <a:cs typeface="Comic Sans MS"/>
              </a:rPr>
              <a:t>Denosumab</a:t>
            </a:r>
            <a:r>
              <a:rPr lang="en-US" sz="1600" b="1" dirty="0">
                <a:solidFill>
                  <a:srgbClr val="FFFFFF"/>
                </a:solidFill>
                <a:latin typeface="Comic Sans MS"/>
                <a:cs typeface="Comic Sans MS"/>
              </a:rPr>
              <a:t> 120 mg SC and </a:t>
            </a:r>
          </a:p>
          <a:p>
            <a:pPr algn="ctr" defTabSz="862013">
              <a:buFont typeface="Wingdings" pitchFamily="2" charset="2"/>
              <a:buNone/>
              <a:defRPr/>
            </a:pPr>
            <a:r>
              <a:rPr lang="en-US" sz="1600" b="1" dirty="0">
                <a:solidFill>
                  <a:srgbClr val="FFFFFF"/>
                </a:solidFill>
                <a:latin typeface="Comic Sans MS"/>
                <a:cs typeface="Comic Sans MS"/>
              </a:rPr>
              <a:t>Placebo IV* every 4 weeks</a:t>
            </a:r>
          </a:p>
          <a:p>
            <a:pPr algn="ctr" defTabSz="862013">
              <a:buFont typeface="Wingdings" pitchFamily="2" charset="2"/>
              <a:buNone/>
              <a:defRPr/>
            </a:pPr>
            <a:r>
              <a:rPr lang="en-US" sz="1600" b="1" dirty="0">
                <a:solidFill>
                  <a:srgbClr val="FFFFFF"/>
                </a:solidFill>
                <a:latin typeface="Comic Sans MS"/>
                <a:cs typeface="Comic Sans MS"/>
              </a:rPr>
              <a:t>(n=1026)</a:t>
            </a:r>
          </a:p>
        </p:txBody>
      </p:sp>
      <p:sp>
        <p:nvSpPr>
          <p:cNvPr id="14" name="AutoShape 3"/>
          <p:cNvSpPr>
            <a:spLocks noChangeArrowheads="1"/>
          </p:cNvSpPr>
          <p:nvPr/>
        </p:nvSpPr>
        <p:spPr bwMode="invGray">
          <a:xfrm>
            <a:off x="4624388" y="3525838"/>
            <a:ext cx="3683000" cy="1081087"/>
          </a:xfrm>
          <a:prstGeom prst="homePlate">
            <a:avLst>
              <a:gd name="adj" fmla="val 38282"/>
            </a:avLst>
          </a:prstGeom>
          <a:solidFill>
            <a:schemeClr val="tx2">
              <a:lumMod val="90000"/>
              <a:lumOff val="10000"/>
            </a:schemeClr>
          </a:solidFill>
          <a:ln w="19050" algn="ctr">
            <a:solidFill>
              <a:schemeClr val="tx2"/>
            </a:solidFill>
            <a:miter lim="800000"/>
            <a:headEnd/>
            <a:tailEnd/>
          </a:ln>
        </p:spPr>
        <p:txBody>
          <a:bodyPr lIns="9144" rIns="9144" anchor="ctr"/>
          <a:lstStyle/>
          <a:p>
            <a:pPr algn="ctr" defTabSz="862013">
              <a:buFont typeface="Wingdings" pitchFamily="2" charset="2"/>
              <a:buNone/>
              <a:defRPr/>
            </a:pPr>
            <a:r>
              <a:rPr lang="en-US" sz="1600" b="1" dirty="0" err="1">
                <a:solidFill>
                  <a:srgbClr val="FFFFFF"/>
                </a:solidFill>
                <a:latin typeface="Comic Sans MS"/>
                <a:cs typeface="Comic Sans MS"/>
              </a:rPr>
              <a:t>Zoledronic</a:t>
            </a:r>
            <a:r>
              <a:rPr lang="en-US" sz="1600" b="1" dirty="0">
                <a:solidFill>
                  <a:srgbClr val="FFFFFF"/>
                </a:solidFill>
                <a:latin typeface="Comic Sans MS"/>
                <a:cs typeface="Comic Sans MS"/>
              </a:rPr>
              <a:t> acid 4 mg IV* and</a:t>
            </a:r>
          </a:p>
          <a:p>
            <a:pPr algn="ctr" defTabSz="862013">
              <a:buFont typeface="Wingdings" pitchFamily="2" charset="2"/>
              <a:buNone/>
              <a:defRPr/>
            </a:pPr>
            <a:r>
              <a:rPr lang="en-US" sz="1600" b="1" dirty="0">
                <a:solidFill>
                  <a:srgbClr val="FFFFFF"/>
                </a:solidFill>
                <a:latin typeface="Comic Sans MS"/>
                <a:cs typeface="Comic Sans MS"/>
              </a:rPr>
              <a:t>Placebo SC every 4 weeks</a:t>
            </a:r>
          </a:p>
          <a:p>
            <a:pPr algn="ctr" defTabSz="862013">
              <a:buFont typeface="Wingdings" pitchFamily="2" charset="2"/>
              <a:buNone/>
              <a:defRPr/>
            </a:pPr>
            <a:r>
              <a:rPr lang="en-US" sz="1600" b="1" dirty="0">
                <a:solidFill>
                  <a:srgbClr val="FFFFFF"/>
                </a:solidFill>
                <a:latin typeface="Comic Sans MS"/>
                <a:cs typeface="Comic Sans MS"/>
              </a:rPr>
              <a:t>(n=1020)</a:t>
            </a:r>
          </a:p>
        </p:txBody>
      </p:sp>
      <p:grpSp>
        <p:nvGrpSpPr>
          <p:cNvPr id="69643" name="Group 29"/>
          <p:cNvGrpSpPr>
            <a:grpSpLocks/>
          </p:cNvGrpSpPr>
          <p:nvPr/>
        </p:nvGrpSpPr>
        <p:grpSpPr bwMode="auto">
          <a:xfrm>
            <a:off x="3489325" y="3151188"/>
            <a:ext cx="400050" cy="455612"/>
            <a:chOff x="1378" y="2401"/>
            <a:chExt cx="1764" cy="287"/>
          </a:xfrm>
        </p:grpSpPr>
        <p:sp>
          <p:nvSpPr>
            <p:cNvPr id="69645" name="Text Box 42"/>
            <p:cNvSpPr txBox="1">
              <a:spLocks noChangeAspect="1" noChangeArrowheads="1"/>
            </p:cNvSpPr>
            <p:nvPr/>
          </p:nvSpPr>
          <p:spPr bwMode="invGray">
            <a:xfrm>
              <a:off x="1402" y="2401"/>
              <a:ext cx="1740"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endParaRPr lang="en-US" sz="1200" b="1">
                <a:solidFill>
                  <a:srgbClr val="00446A"/>
                </a:solidFill>
                <a:latin typeface="Comic Sans MS"/>
                <a:cs typeface="Comic Sans MS"/>
              </a:endParaRPr>
            </a:p>
          </p:txBody>
        </p:sp>
        <p:sp>
          <p:nvSpPr>
            <p:cNvPr id="69646" name="Line 43"/>
            <p:cNvSpPr>
              <a:spLocks noChangeAspect="1" noChangeShapeType="1"/>
            </p:cNvSpPr>
            <p:nvPr/>
          </p:nvSpPr>
          <p:spPr bwMode="invGray">
            <a:xfrm rot="10800000" flipH="1">
              <a:off x="1378" y="2577"/>
              <a:ext cx="1731"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Comic Sans MS"/>
                <a:cs typeface="Comic Sans MS"/>
              </a:endParaRPr>
            </a:p>
          </p:txBody>
        </p:sp>
      </p:grpSp>
      <p:sp>
        <p:nvSpPr>
          <p:cNvPr id="18" name="TextBox 17"/>
          <p:cNvSpPr txBox="1"/>
          <p:nvPr/>
        </p:nvSpPr>
        <p:spPr>
          <a:xfrm>
            <a:off x="233362" y="5643128"/>
            <a:ext cx="8910637" cy="769441"/>
          </a:xfrm>
          <a:prstGeom prst="rect">
            <a:avLst/>
          </a:prstGeom>
          <a:noFill/>
        </p:spPr>
        <p:txBody>
          <a:bodyPr wrap="square">
            <a:spAutoFit/>
          </a:bodyPr>
          <a:lstStyle/>
          <a:p>
            <a:pPr defTabSz="862013">
              <a:buClr>
                <a:srgbClr val="80CBDA"/>
              </a:buClr>
              <a:defRPr/>
            </a:pPr>
            <a:r>
              <a:rPr lang="en-US" sz="1600" b="1" dirty="0">
                <a:solidFill>
                  <a:srgbClr val="00446A"/>
                </a:solidFill>
                <a:latin typeface="Comic Sans MS"/>
                <a:cs typeface="Comic Sans MS"/>
              </a:rPr>
              <a:t>Primary Endpoint: Time to first on-study skeletal-related event (SRE) </a:t>
            </a:r>
            <a:endParaRPr lang="en-US" sz="1600" b="1" dirty="0" smtClean="0">
              <a:solidFill>
                <a:srgbClr val="00446A"/>
              </a:solidFill>
              <a:latin typeface="Comic Sans MS"/>
              <a:cs typeface="Comic Sans MS"/>
            </a:endParaRPr>
          </a:p>
          <a:p>
            <a:pPr defTabSz="862013">
              <a:buClr>
                <a:srgbClr val="80CBDA"/>
              </a:buClr>
              <a:defRPr/>
            </a:pPr>
            <a:r>
              <a:rPr lang="en-US" sz="1600" b="1" dirty="0" smtClean="0">
                <a:solidFill>
                  <a:srgbClr val="00446A"/>
                </a:solidFill>
                <a:latin typeface="Comic Sans MS"/>
                <a:cs typeface="Comic Sans MS"/>
              </a:rPr>
              <a:t>(</a:t>
            </a:r>
            <a:r>
              <a:rPr lang="en-US" sz="1600" b="1" dirty="0">
                <a:solidFill>
                  <a:srgbClr val="00446A"/>
                </a:solidFill>
                <a:latin typeface="Comic Sans MS"/>
                <a:cs typeface="Comic Sans MS"/>
              </a:rPr>
              <a:t>Non-inferiority)</a:t>
            </a:r>
          </a:p>
          <a:p>
            <a:pPr marL="171450" indent="-171450" defTabSz="862013">
              <a:buClr>
                <a:srgbClr val="00446A"/>
              </a:buClr>
              <a:defRPr/>
            </a:pPr>
            <a:r>
              <a:rPr lang="en-US" sz="1200" dirty="0">
                <a:solidFill>
                  <a:srgbClr val="00446A"/>
                </a:solidFill>
                <a:latin typeface="Comic Sans MS"/>
                <a:cs typeface="Comic Sans MS"/>
              </a:rPr>
              <a:t>Secondary : Time to first on-study SRE (Superiority), time to first and subsequent on-study SRE(s) (Superiority)</a:t>
            </a:r>
          </a:p>
        </p:txBody>
      </p:sp>
    </p:spTree>
    <p:extLst>
      <p:ext uri="{BB962C8B-B14F-4D97-AF65-F5344CB8AC3E}">
        <p14:creationId xmlns:p14="http://schemas.microsoft.com/office/powerpoint/2010/main" val="358592598"/>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5"/>
          <p:cNvSpPr>
            <a:spLocks noChangeArrowheads="1"/>
          </p:cNvSpPr>
          <p:nvPr/>
        </p:nvSpPr>
        <p:spPr bwMode="auto">
          <a:xfrm>
            <a:off x="0" y="6604000"/>
            <a:ext cx="165592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latin typeface="Comic Sans MS"/>
                <a:cs typeface="Comic Sans MS"/>
              </a:rPr>
              <a:t>Stopeck et al  JCO 2010</a:t>
            </a:r>
          </a:p>
        </p:txBody>
      </p:sp>
      <p:sp>
        <p:nvSpPr>
          <p:cNvPr id="7" name="Rectangle 6"/>
          <p:cNvSpPr/>
          <p:nvPr/>
        </p:nvSpPr>
        <p:spPr>
          <a:xfrm>
            <a:off x="200984" y="638706"/>
            <a:ext cx="8229600" cy="3683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ctr" fontAlgn="auto">
              <a:spcBef>
                <a:spcPts val="0"/>
              </a:spcBef>
              <a:spcAft>
                <a:spcPts val="0"/>
              </a:spcAft>
              <a:defRPr/>
            </a:pPr>
            <a:r>
              <a:rPr lang="en-US" dirty="0" err="1" smtClean="0">
                <a:latin typeface="Comic Sans MS"/>
                <a:cs typeface="Comic Sans MS"/>
              </a:rPr>
              <a:t>Objetivo</a:t>
            </a:r>
            <a:r>
              <a:rPr lang="en-US" dirty="0" smtClean="0">
                <a:latin typeface="Comic Sans MS"/>
                <a:cs typeface="Comic Sans MS"/>
              </a:rPr>
              <a:t> principal: </a:t>
            </a:r>
            <a:r>
              <a:rPr lang="en-US" dirty="0" err="1" smtClean="0">
                <a:latin typeface="Comic Sans MS"/>
                <a:cs typeface="Comic Sans MS"/>
              </a:rPr>
              <a:t>tiempo</a:t>
            </a:r>
            <a:r>
              <a:rPr lang="en-US" dirty="0" smtClean="0">
                <a:latin typeface="Comic Sans MS"/>
                <a:cs typeface="Comic Sans MS"/>
              </a:rPr>
              <a:t> al primer ERE en </a:t>
            </a:r>
            <a:r>
              <a:rPr lang="en-US" dirty="0" err="1" smtClean="0">
                <a:latin typeface="Comic Sans MS"/>
                <a:cs typeface="Comic Sans MS"/>
              </a:rPr>
              <a:t>estudio</a:t>
            </a:r>
            <a:endParaRPr lang="en-US" dirty="0">
              <a:latin typeface="Comic Sans MS"/>
              <a:cs typeface="Comic Sans MS"/>
            </a:endParaRPr>
          </a:p>
        </p:txBody>
      </p:sp>
      <p:sp>
        <p:nvSpPr>
          <p:cNvPr id="75779" name="Text Box 87"/>
          <p:cNvSpPr txBox="1">
            <a:spLocks noChangeArrowheads="1"/>
          </p:cNvSpPr>
          <p:nvPr/>
        </p:nvSpPr>
        <p:spPr bwMode="auto">
          <a:xfrm>
            <a:off x="250825" y="6261100"/>
            <a:ext cx="15398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000" baseline="30000">
                <a:solidFill>
                  <a:srgbClr val="00446A"/>
                </a:solidFill>
                <a:latin typeface="Arial" charset="0"/>
              </a:rPr>
              <a:t>a</a:t>
            </a:r>
            <a:r>
              <a:rPr lang="en-US" sz="1000">
                <a:solidFill>
                  <a:srgbClr val="00446A"/>
                </a:solidFill>
                <a:latin typeface="Arial" charset="0"/>
              </a:rPr>
              <a:t>Adjusted for multiplicity</a:t>
            </a:r>
          </a:p>
        </p:txBody>
      </p:sp>
      <p:sp>
        <p:nvSpPr>
          <p:cNvPr id="75780" name="TextBox 1269"/>
          <p:cNvSpPr txBox="1">
            <a:spLocks noChangeArrowheads="1"/>
          </p:cNvSpPr>
          <p:nvPr/>
        </p:nvSpPr>
        <p:spPr bwMode="auto">
          <a:xfrm>
            <a:off x="2384425" y="3581400"/>
            <a:ext cx="2627313"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solidFill>
                  <a:srgbClr val="00446A"/>
                </a:solidFill>
                <a:latin typeface="Arial" charset="0"/>
              </a:rPr>
              <a:t>HR=0.82 (95% CI, 0.71, 0.95)</a:t>
            </a:r>
          </a:p>
          <a:p>
            <a:pPr eaLnBrk="1" hangingPunct="1"/>
            <a:r>
              <a:rPr lang="en-US" sz="1400" b="1" i="1">
                <a:solidFill>
                  <a:srgbClr val="00446A"/>
                </a:solidFill>
                <a:latin typeface="Arial" charset="0"/>
              </a:rPr>
              <a:t>P</a:t>
            </a:r>
            <a:r>
              <a:rPr lang="en-US" sz="1400" b="1">
                <a:solidFill>
                  <a:srgbClr val="00446A"/>
                </a:solidFill>
                <a:latin typeface="Arial" charset="0"/>
              </a:rPr>
              <a:t>=0.01 (Superiority)</a:t>
            </a:r>
            <a:r>
              <a:rPr lang="en-US" sz="1400" b="1" baseline="30000">
                <a:solidFill>
                  <a:srgbClr val="00446A"/>
                </a:solidFill>
                <a:latin typeface="Arial" charset="0"/>
              </a:rPr>
              <a:t>a</a:t>
            </a:r>
          </a:p>
          <a:p>
            <a:pPr eaLnBrk="1" hangingPunct="1"/>
            <a:r>
              <a:rPr lang="en-US" sz="1400" b="1" i="1">
                <a:solidFill>
                  <a:srgbClr val="00446A"/>
                </a:solidFill>
                <a:latin typeface="Arial" charset="0"/>
              </a:rPr>
              <a:t>P</a:t>
            </a:r>
            <a:r>
              <a:rPr lang="en-US" sz="1400" b="1">
                <a:solidFill>
                  <a:srgbClr val="00446A"/>
                </a:solidFill>
                <a:latin typeface="Arial" charset="0"/>
              </a:rPr>
              <a:t>&lt;0.001 (Non-inferiority)</a:t>
            </a:r>
          </a:p>
        </p:txBody>
      </p:sp>
      <p:sp>
        <p:nvSpPr>
          <p:cNvPr id="75781" name="Text Box 33"/>
          <p:cNvSpPr txBox="1">
            <a:spLocks noChangeArrowheads="1"/>
          </p:cNvSpPr>
          <p:nvPr/>
        </p:nvSpPr>
        <p:spPr bwMode="auto">
          <a:xfrm>
            <a:off x="7072313" y="2101850"/>
            <a:ext cx="1389062" cy="30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solidFill>
                  <a:srgbClr val="00446A"/>
                </a:solidFill>
              </a:rPr>
              <a:t>Risk Reduction</a:t>
            </a:r>
          </a:p>
        </p:txBody>
      </p:sp>
      <p:sp>
        <p:nvSpPr>
          <p:cNvPr id="11" name="AutoShape 34"/>
          <p:cNvSpPr>
            <a:spLocks noChangeArrowheads="1"/>
          </p:cNvSpPr>
          <p:nvPr/>
        </p:nvSpPr>
        <p:spPr bwMode="auto">
          <a:xfrm>
            <a:off x="6384925" y="1908175"/>
            <a:ext cx="892175" cy="954088"/>
          </a:xfrm>
          <a:prstGeom prst="downArrow">
            <a:avLst>
              <a:gd name="adj1" fmla="val 50000"/>
              <a:gd name="adj2" fmla="val 26735"/>
            </a:avLst>
          </a:prstGeom>
          <a:ln>
            <a:headEnd/>
            <a:tailEnd/>
          </a:ln>
          <a:extLst/>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lgn="ctr">
              <a:defRPr/>
            </a:pPr>
            <a:r>
              <a:rPr lang="en-US" sz="1400" dirty="0">
                <a:solidFill>
                  <a:srgbClr val="FFFFFF"/>
                </a:solidFill>
              </a:rPr>
              <a:t>18%</a:t>
            </a:r>
          </a:p>
        </p:txBody>
      </p:sp>
      <p:sp>
        <p:nvSpPr>
          <p:cNvPr id="75783" name="Line 85"/>
          <p:cNvSpPr>
            <a:spLocks noChangeShapeType="1"/>
          </p:cNvSpPr>
          <p:nvPr/>
        </p:nvSpPr>
        <p:spPr bwMode="auto">
          <a:xfrm>
            <a:off x="2033588" y="3440113"/>
            <a:ext cx="5068887" cy="0"/>
          </a:xfrm>
          <a:prstGeom prst="line">
            <a:avLst/>
          </a:prstGeom>
          <a:noFill/>
          <a:ln w="28575" cap="rnd">
            <a:solidFill>
              <a:schemeClr val="tx1"/>
            </a:solidFill>
            <a:prstDash val="sysDot"/>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3" name="Freeform 33"/>
          <p:cNvSpPr>
            <a:spLocks/>
          </p:cNvSpPr>
          <p:nvPr/>
        </p:nvSpPr>
        <p:spPr bwMode="auto">
          <a:xfrm>
            <a:off x="2019300" y="1697038"/>
            <a:ext cx="5132388" cy="1757362"/>
          </a:xfrm>
          <a:custGeom>
            <a:avLst/>
            <a:gdLst>
              <a:gd name="T0" fmla="*/ 45 w 3818"/>
              <a:gd name="T1" fmla="*/ 19 h 1408"/>
              <a:gd name="T2" fmla="*/ 81 w 3818"/>
              <a:gd name="T3" fmla="*/ 29 h 1408"/>
              <a:gd name="T4" fmla="*/ 121 w 3818"/>
              <a:gd name="T5" fmla="*/ 45 h 1408"/>
              <a:gd name="T6" fmla="*/ 152 w 3818"/>
              <a:gd name="T7" fmla="*/ 52 h 1408"/>
              <a:gd name="T8" fmla="*/ 170 w 3818"/>
              <a:gd name="T9" fmla="*/ 62 h 1408"/>
              <a:gd name="T10" fmla="*/ 211 w 3818"/>
              <a:gd name="T11" fmla="*/ 71 h 1408"/>
              <a:gd name="T12" fmla="*/ 246 w 3818"/>
              <a:gd name="T13" fmla="*/ 81 h 1408"/>
              <a:gd name="T14" fmla="*/ 263 w 3818"/>
              <a:gd name="T15" fmla="*/ 92 h 1408"/>
              <a:gd name="T16" fmla="*/ 317 w 3818"/>
              <a:gd name="T17" fmla="*/ 109 h 1408"/>
              <a:gd name="T18" fmla="*/ 350 w 3818"/>
              <a:gd name="T19" fmla="*/ 121 h 1408"/>
              <a:gd name="T20" fmla="*/ 364 w 3818"/>
              <a:gd name="T21" fmla="*/ 140 h 1408"/>
              <a:gd name="T22" fmla="*/ 378 w 3818"/>
              <a:gd name="T23" fmla="*/ 166 h 1408"/>
              <a:gd name="T24" fmla="*/ 388 w 3818"/>
              <a:gd name="T25" fmla="*/ 203 h 1408"/>
              <a:gd name="T26" fmla="*/ 397 w 3818"/>
              <a:gd name="T27" fmla="*/ 329 h 1408"/>
              <a:gd name="T28" fmla="*/ 421 w 3818"/>
              <a:gd name="T29" fmla="*/ 381 h 1408"/>
              <a:gd name="T30" fmla="*/ 444 w 3818"/>
              <a:gd name="T31" fmla="*/ 418 h 1408"/>
              <a:gd name="T32" fmla="*/ 508 w 3818"/>
              <a:gd name="T33" fmla="*/ 432 h 1408"/>
              <a:gd name="T34" fmla="*/ 544 w 3818"/>
              <a:gd name="T35" fmla="*/ 440 h 1408"/>
              <a:gd name="T36" fmla="*/ 584 w 3818"/>
              <a:gd name="T37" fmla="*/ 458 h 1408"/>
              <a:gd name="T38" fmla="*/ 629 w 3818"/>
              <a:gd name="T39" fmla="*/ 468 h 1408"/>
              <a:gd name="T40" fmla="*/ 704 w 3818"/>
              <a:gd name="T41" fmla="*/ 477 h 1408"/>
              <a:gd name="T42" fmla="*/ 740 w 3818"/>
              <a:gd name="T43" fmla="*/ 484 h 1408"/>
              <a:gd name="T44" fmla="*/ 778 w 3818"/>
              <a:gd name="T45" fmla="*/ 503 h 1408"/>
              <a:gd name="T46" fmla="*/ 794 w 3818"/>
              <a:gd name="T47" fmla="*/ 565 h 1408"/>
              <a:gd name="T48" fmla="*/ 804 w 3818"/>
              <a:gd name="T49" fmla="*/ 598 h 1408"/>
              <a:gd name="T50" fmla="*/ 851 w 3818"/>
              <a:gd name="T51" fmla="*/ 636 h 1408"/>
              <a:gd name="T52" fmla="*/ 891 w 3818"/>
              <a:gd name="T53" fmla="*/ 645 h 1408"/>
              <a:gd name="T54" fmla="*/ 981 w 3818"/>
              <a:gd name="T55" fmla="*/ 659 h 1408"/>
              <a:gd name="T56" fmla="*/ 1016 w 3818"/>
              <a:gd name="T57" fmla="*/ 676 h 1408"/>
              <a:gd name="T58" fmla="*/ 1092 w 3818"/>
              <a:gd name="T59" fmla="*/ 692 h 1408"/>
              <a:gd name="T60" fmla="*/ 1146 w 3818"/>
              <a:gd name="T61" fmla="*/ 709 h 1408"/>
              <a:gd name="T62" fmla="*/ 1198 w 3818"/>
              <a:gd name="T63" fmla="*/ 735 h 1408"/>
              <a:gd name="T64" fmla="*/ 1285 w 3818"/>
              <a:gd name="T65" fmla="*/ 761 h 1408"/>
              <a:gd name="T66" fmla="*/ 1425 w 3818"/>
              <a:gd name="T67" fmla="*/ 789 h 1408"/>
              <a:gd name="T68" fmla="*/ 1510 w 3818"/>
              <a:gd name="T69" fmla="*/ 808 h 1408"/>
              <a:gd name="T70" fmla="*/ 1557 w 3818"/>
              <a:gd name="T71" fmla="*/ 832 h 1408"/>
              <a:gd name="T72" fmla="*/ 1585 w 3818"/>
              <a:gd name="T73" fmla="*/ 876 h 1408"/>
              <a:gd name="T74" fmla="*/ 1635 w 3818"/>
              <a:gd name="T75" fmla="*/ 888 h 1408"/>
              <a:gd name="T76" fmla="*/ 1666 w 3818"/>
              <a:gd name="T77" fmla="*/ 895 h 1408"/>
              <a:gd name="T78" fmla="*/ 1763 w 3818"/>
              <a:gd name="T79" fmla="*/ 902 h 1408"/>
              <a:gd name="T80" fmla="*/ 1822 w 3818"/>
              <a:gd name="T81" fmla="*/ 914 h 1408"/>
              <a:gd name="T82" fmla="*/ 1954 w 3818"/>
              <a:gd name="T83" fmla="*/ 928 h 1408"/>
              <a:gd name="T84" fmla="*/ 1966 w 3818"/>
              <a:gd name="T85" fmla="*/ 968 h 1408"/>
              <a:gd name="T86" fmla="*/ 2074 w 3818"/>
              <a:gd name="T87" fmla="*/ 992 h 1408"/>
              <a:gd name="T88" fmla="*/ 2122 w 3818"/>
              <a:gd name="T89" fmla="*/ 1011 h 1408"/>
              <a:gd name="T90" fmla="*/ 2311 w 3818"/>
              <a:gd name="T91" fmla="*/ 1046 h 1408"/>
              <a:gd name="T92" fmla="*/ 2348 w 3818"/>
              <a:gd name="T93" fmla="*/ 1077 h 1408"/>
              <a:gd name="T94" fmla="*/ 2360 w 3818"/>
              <a:gd name="T95" fmla="*/ 1096 h 1408"/>
              <a:gd name="T96" fmla="*/ 2408 w 3818"/>
              <a:gd name="T97" fmla="*/ 1115 h 1408"/>
              <a:gd name="T98" fmla="*/ 2585 w 3818"/>
              <a:gd name="T99" fmla="*/ 1127 h 1408"/>
              <a:gd name="T100" fmla="*/ 2656 w 3818"/>
              <a:gd name="T101" fmla="*/ 1136 h 1408"/>
              <a:gd name="T102" fmla="*/ 2710 w 3818"/>
              <a:gd name="T103" fmla="*/ 1164 h 1408"/>
              <a:gd name="T104" fmla="*/ 2726 w 3818"/>
              <a:gd name="T105" fmla="*/ 1200 h 1408"/>
              <a:gd name="T106" fmla="*/ 2769 w 3818"/>
              <a:gd name="T107" fmla="*/ 1233 h 1408"/>
              <a:gd name="T108" fmla="*/ 2925 w 3818"/>
              <a:gd name="T109" fmla="*/ 1247 h 1408"/>
              <a:gd name="T110" fmla="*/ 2986 w 3818"/>
              <a:gd name="T111" fmla="*/ 1275 h 1408"/>
              <a:gd name="T112" fmla="*/ 3518 w 3818"/>
              <a:gd name="T113" fmla="*/ 1301 h 1408"/>
              <a:gd name="T114" fmla="*/ 3549 w 3818"/>
              <a:gd name="T115" fmla="*/ 1342 h 1408"/>
              <a:gd name="T116" fmla="*/ 3818 w 3818"/>
              <a:gd name="T117" fmla="*/ 1408 h 1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818" h="1408">
                <a:moveTo>
                  <a:pt x="0" y="0"/>
                </a:moveTo>
                <a:lnTo>
                  <a:pt x="36" y="0"/>
                </a:lnTo>
                <a:lnTo>
                  <a:pt x="36" y="19"/>
                </a:lnTo>
                <a:lnTo>
                  <a:pt x="45" y="19"/>
                </a:lnTo>
                <a:lnTo>
                  <a:pt x="45" y="26"/>
                </a:lnTo>
                <a:lnTo>
                  <a:pt x="62" y="26"/>
                </a:lnTo>
                <a:lnTo>
                  <a:pt x="62" y="29"/>
                </a:lnTo>
                <a:lnTo>
                  <a:pt x="81" y="29"/>
                </a:lnTo>
                <a:lnTo>
                  <a:pt x="81" y="36"/>
                </a:lnTo>
                <a:lnTo>
                  <a:pt x="111" y="36"/>
                </a:lnTo>
                <a:lnTo>
                  <a:pt x="111" y="45"/>
                </a:lnTo>
                <a:lnTo>
                  <a:pt x="121" y="45"/>
                </a:lnTo>
                <a:lnTo>
                  <a:pt x="121" y="48"/>
                </a:lnTo>
                <a:lnTo>
                  <a:pt x="128" y="48"/>
                </a:lnTo>
                <a:lnTo>
                  <a:pt x="128" y="52"/>
                </a:lnTo>
                <a:lnTo>
                  <a:pt x="152" y="52"/>
                </a:lnTo>
                <a:lnTo>
                  <a:pt x="152" y="57"/>
                </a:lnTo>
                <a:lnTo>
                  <a:pt x="166" y="57"/>
                </a:lnTo>
                <a:lnTo>
                  <a:pt x="166" y="62"/>
                </a:lnTo>
                <a:lnTo>
                  <a:pt x="170" y="62"/>
                </a:lnTo>
                <a:lnTo>
                  <a:pt x="170" y="64"/>
                </a:lnTo>
                <a:lnTo>
                  <a:pt x="187" y="64"/>
                </a:lnTo>
                <a:lnTo>
                  <a:pt x="187" y="71"/>
                </a:lnTo>
                <a:lnTo>
                  <a:pt x="211" y="71"/>
                </a:lnTo>
                <a:lnTo>
                  <a:pt x="211" y="74"/>
                </a:lnTo>
                <a:lnTo>
                  <a:pt x="222" y="74"/>
                </a:lnTo>
                <a:lnTo>
                  <a:pt x="222" y="81"/>
                </a:lnTo>
                <a:lnTo>
                  <a:pt x="246" y="81"/>
                </a:lnTo>
                <a:lnTo>
                  <a:pt x="246" y="83"/>
                </a:lnTo>
                <a:lnTo>
                  <a:pt x="255" y="83"/>
                </a:lnTo>
                <a:lnTo>
                  <a:pt x="255" y="92"/>
                </a:lnTo>
                <a:lnTo>
                  <a:pt x="263" y="92"/>
                </a:lnTo>
                <a:lnTo>
                  <a:pt x="263" y="97"/>
                </a:lnTo>
                <a:lnTo>
                  <a:pt x="305" y="97"/>
                </a:lnTo>
                <a:lnTo>
                  <a:pt x="305" y="109"/>
                </a:lnTo>
                <a:lnTo>
                  <a:pt x="317" y="109"/>
                </a:lnTo>
                <a:lnTo>
                  <a:pt x="317" y="116"/>
                </a:lnTo>
                <a:lnTo>
                  <a:pt x="331" y="116"/>
                </a:lnTo>
                <a:lnTo>
                  <a:pt x="331" y="121"/>
                </a:lnTo>
                <a:lnTo>
                  <a:pt x="350" y="121"/>
                </a:lnTo>
                <a:lnTo>
                  <a:pt x="350" y="128"/>
                </a:lnTo>
                <a:lnTo>
                  <a:pt x="359" y="128"/>
                </a:lnTo>
                <a:lnTo>
                  <a:pt x="359" y="140"/>
                </a:lnTo>
                <a:lnTo>
                  <a:pt x="364" y="140"/>
                </a:lnTo>
                <a:lnTo>
                  <a:pt x="364" y="149"/>
                </a:lnTo>
                <a:lnTo>
                  <a:pt x="369" y="149"/>
                </a:lnTo>
                <a:lnTo>
                  <a:pt x="369" y="166"/>
                </a:lnTo>
                <a:lnTo>
                  <a:pt x="378" y="166"/>
                </a:lnTo>
                <a:lnTo>
                  <a:pt x="378" y="189"/>
                </a:lnTo>
                <a:lnTo>
                  <a:pt x="381" y="189"/>
                </a:lnTo>
                <a:lnTo>
                  <a:pt x="381" y="203"/>
                </a:lnTo>
                <a:lnTo>
                  <a:pt x="388" y="203"/>
                </a:lnTo>
                <a:lnTo>
                  <a:pt x="388" y="241"/>
                </a:lnTo>
                <a:lnTo>
                  <a:pt x="390" y="241"/>
                </a:lnTo>
                <a:lnTo>
                  <a:pt x="390" y="329"/>
                </a:lnTo>
                <a:lnTo>
                  <a:pt x="397" y="329"/>
                </a:lnTo>
                <a:lnTo>
                  <a:pt x="397" y="364"/>
                </a:lnTo>
                <a:lnTo>
                  <a:pt x="404" y="364"/>
                </a:lnTo>
                <a:lnTo>
                  <a:pt x="404" y="381"/>
                </a:lnTo>
                <a:lnTo>
                  <a:pt x="421" y="381"/>
                </a:lnTo>
                <a:lnTo>
                  <a:pt x="421" y="399"/>
                </a:lnTo>
                <a:lnTo>
                  <a:pt x="426" y="399"/>
                </a:lnTo>
                <a:lnTo>
                  <a:pt x="426" y="418"/>
                </a:lnTo>
                <a:lnTo>
                  <a:pt x="444" y="418"/>
                </a:lnTo>
                <a:lnTo>
                  <a:pt x="444" y="425"/>
                </a:lnTo>
                <a:lnTo>
                  <a:pt x="475" y="425"/>
                </a:lnTo>
                <a:lnTo>
                  <a:pt x="475" y="432"/>
                </a:lnTo>
                <a:lnTo>
                  <a:pt x="508" y="432"/>
                </a:lnTo>
                <a:lnTo>
                  <a:pt x="508" y="437"/>
                </a:lnTo>
                <a:lnTo>
                  <a:pt x="525" y="437"/>
                </a:lnTo>
                <a:lnTo>
                  <a:pt x="525" y="440"/>
                </a:lnTo>
                <a:lnTo>
                  <a:pt x="544" y="440"/>
                </a:lnTo>
                <a:lnTo>
                  <a:pt x="544" y="449"/>
                </a:lnTo>
                <a:lnTo>
                  <a:pt x="572" y="449"/>
                </a:lnTo>
                <a:lnTo>
                  <a:pt x="572" y="458"/>
                </a:lnTo>
                <a:lnTo>
                  <a:pt x="584" y="458"/>
                </a:lnTo>
                <a:lnTo>
                  <a:pt x="584" y="461"/>
                </a:lnTo>
                <a:lnTo>
                  <a:pt x="622" y="461"/>
                </a:lnTo>
                <a:lnTo>
                  <a:pt x="622" y="468"/>
                </a:lnTo>
                <a:lnTo>
                  <a:pt x="629" y="468"/>
                </a:lnTo>
                <a:lnTo>
                  <a:pt x="629" y="470"/>
                </a:lnTo>
                <a:lnTo>
                  <a:pt x="683" y="470"/>
                </a:lnTo>
                <a:lnTo>
                  <a:pt x="683" y="477"/>
                </a:lnTo>
                <a:lnTo>
                  <a:pt x="704" y="477"/>
                </a:lnTo>
                <a:lnTo>
                  <a:pt x="704" y="482"/>
                </a:lnTo>
                <a:lnTo>
                  <a:pt x="723" y="482"/>
                </a:lnTo>
                <a:lnTo>
                  <a:pt x="723" y="484"/>
                </a:lnTo>
                <a:lnTo>
                  <a:pt x="740" y="484"/>
                </a:lnTo>
                <a:lnTo>
                  <a:pt x="740" y="492"/>
                </a:lnTo>
                <a:lnTo>
                  <a:pt x="756" y="492"/>
                </a:lnTo>
                <a:lnTo>
                  <a:pt x="756" y="503"/>
                </a:lnTo>
                <a:lnTo>
                  <a:pt x="778" y="503"/>
                </a:lnTo>
                <a:lnTo>
                  <a:pt x="778" y="558"/>
                </a:lnTo>
                <a:lnTo>
                  <a:pt x="785" y="558"/>
                </a:lnTo>
                <a:lnTo>
                  <a:pt x="785" y="565"/>
                </a:lnTo>
                <a:lnTo>
                  <a:pt x="794" y="565"/>
                </a:lnTo>
                <a:lnTo>
                  <a:pt x="794" y="574"/>
                </a:lnTo>
                <a:lnTo>
                  <a:pt x="799" y="574"/>
                </a:lnTo>
                <a:lnTo>
                  <a:pt x="799" y="598"/>
                </a:lnTo>
                <a:lnTo>
                  <a:pt x="804" y="598"/>
                </a:lnTo>
                <a:lnTo>
                  <a:pt x="804" y="610"/>
                </a:lnTo>
                <a:lnTo>
                  <a:pt x="808" y="610"/>
                </a:lnTo>
                <a:lnTo>
                  <a:pt x="808" y="636"/>
                </a:lnTo>
                <a:lnTo>
                  <a:pt x="851" y="636"/>
                </a:lnTo>
                <a:lnTo>
                  <a:pt x="851" y="640"/>
                </a:lnTo>
                <a:lnTo>
                  <a:pt x="855" y="640"/>
                </a:lnTo>
                <a:lnTo>
                  <a:pt x="855" y="645"/>
                </a:lnTo>
                <a:lnTo>
                  <a:pt x="891" y="645"/>
                </a:lnTo>
                <a:lnTo>
                  <a:pt x="891" y="657"/>
                </a:lnTo>
                <a:lnTo>
                  <a:pt x="912" y="657"/>
                </a:lnTo>
                <a:lnTo>
                  <a:pt x="912" y="659"/>
                </a:lnTo>
                <a:lnTo>
                  <a:pt x="981" y="659"/>
                </a:lnTo>
                <a:lnTo>
                  <a:pt x="981" y="666"/>
                </a:lnTo>
                <a:lnTo>
                  <a:pt x="1004" y="666"/>
                </a:lnTo>
                <a:lnTo>
                  <a:pt x="1004" y="676"/>
                </a:lnTo>
                <a:lnTo>
                  <a:pt x="1016" y="676"/>
                </a:lnTo>
                <a:lnTo>
                  <a:pt x="1016" y="690"/>
                </a:lnTo>
                <a:lnTo>
                  <a:pt x="1066" y="690"/>
                </a:lnTo>
                <a:lnTo>
                  <a:pt x="1066" y="692"/>
                </a:lnTo>
                <a:lnTo>
                  <a:pt x="1092" y="692"/>
                </a:lnTo>
                <a:lnTo>
                  <a:pt x="1092" y="695"/>
                </a:lnTo>
                <a:lnTo>
                  <a:pt x="1139" y="695"/>
                </a:lnTo>
                <a:lnTo>
                  <a:pt x="1139" y="709"/>
                </a:lnTo>
                <a:lnTo>
                  <a:pt x="1146" y="709"/>
                </a:lnTo>
                <a:lnTo>
                  <a:pt x="1146" y="713"/>
                </a:lnTo>
                <a:lnTo>
                  <a:pt x="1179" y="713"/>
                </a:lnTo>
                <a:lnTo>
                  <a:pt x="1179" y="735"/>
                </a:lnTo>
                <a:lnTo>
                  <a:pt x="1198" y="735"/>
                </a:lnTo>
                <a:lnTo>
                  <a:pt x="1198" y="739"/>
                </a:lnTo>
                <a:lnTo>
                  <a:pt x="1215" y="739"/>
                </a:lnTo>
                <a:lnTo>
                  <a:pt x="1215" y="761"/>
                </a:lnTo>
                <a:lnTo>
                  <a:pt x="1285" y="761"/>
                </a:lnTo>
                <a:lnTo>
                  <a:pt x="1285" y="780"/>
                </a:lnTo>
                <a:lnTo>
                  <a:pt x="1392" y="780"/>
                </a:lnTo>
                <a:lnTo>
                  <a:pt x="1392" y="789"/>
                </a:lnTo>
                <a:lnTo>
                  <a:pt x="1425" y="789"/>
                </a:lnTo>
                <a:lnTo>
                  <a:pt x="1425" y="796"/>
                </a:lnTo>
                <a:lnTo>
                  <a:pt x="1465" y="796"/>
                </a:lnTo>
                <a:lnTo>
                  <a:pt x="1465" y="808"/>
                </a:lnTo>
                <a:lnTo>
                  <a:pt x="1510" y="808"/>
                </a:lnTo>
                <a:lnTo>
                  <a:pt x="1510" y="813"/>
                </a:lnTo>
                <a:lnTo>
                  <a:pt x="1538" y="813"/>
                </a:lnTo>
                <a:lnTo>
                  <a:pt x="1538" y="832"/>
                </a:lnTo>
                <a:lnTo>
                  <a:pt x="1557" y="832"/>
                </a:lnTo>
                <a:lnTo>
                  <a:pt x="1557" y="865"/>
                </a:lnTo>
                <a:lnTo>
                  <a:pt x="1578" y="865"/>
                </a:lnTo>
                <a:lnTo>
                  <a:pt x="1578" y="876"/>
                </a:lnTo>
                <a:lnTo>
                  <a:pt x="1585" y="876"/>
                </a:lnTo>
                <a:lnTo>
                  <a:pt x="1585" y="883"/>
                </a:lnTo>
                <a:lnTo>
                  <a:pt x="1590" y="883"/>
                </a:lnTo>
                <a:lnTo>
                  <a:pt x="1590" y="888"/>
                </a:lnTo>
                <a:lnTo>
                  <a:pt x="1635" y="888"/>
                </a:lnTo>
                <a:lnTo>
                  <a:pt x="1635" y="893"/>
                </a:lnTo>
                <a:lnTo>
                  <a:pt x="1652" y="893"/>
                </a:lnTo>
                <a:lnTo>
                  <a:pt x="1652" y="895"/>
                </a:lnTo>
                <a:lnTo>
                  <a:pt x="1666" y="895"/>
                </a:lnTo>
                <a:lnTo>
                  <a:pt x="1666" y="898"/>
                </a:lnTo>
                <a:lnTo>
                  <a:pt x="1748" y="898"/>
                </a:lnTo>
                <a:lnTo>
                  <a:pt x="1748" y="902"/>
                </a:lnTo>
                <a:lnTo>
                  <a:pt x="1763" y="902"/>
                </a:lnTo>
                <a:lnTo>
                  <a:pt x="1763" y="905"/>
                </a:lnTo>
                <a:lnTo>
                  <a:pt x="1812" y="905"/>
                </a:lnTo>
                <a:lnTo>
                  <a:pt x="1812" y="914"/>
                </a:lnTo>
                <a:lnTo>
                  <a:pt x="1822" y="914"/>
                </a:lnTo>
                <a:lnTo>
                  <a:pt x="1822" y="924"/>
                </a:lnTo>
                <a:lnTo>
                  <a:pt x="1859" y="924"/>
                </a:lnTo>
                <a:lnTo>
                  <a:pt x="1859" y="928"/>
                </a:lnTo>
                <a:lnTo>
                  <a:pt x="1954" y="928"/>
                </a:lnTo>
                <a:lnTo>
                  <a:pt x="1954" y="964"/>
                </a:lnTo>
                <a:lnTo>
                  <a:pt x="1959" y="964"/>
                </a:lnTo>
                <a:lnTo>
                  <a:pt x="1959" y="968"/>
                </a:lnTo>
                <a:lnTo>
                  <a:pt x="1966" y="968"/>
                </a:lnTo>
                <a:lnTo>
                  <a:pt x="1966" y="987"/>
                </a:lnTo>
                <a:lnTo>
                  <a:pt x="2032" y="987"/>
                </a:lnTo>
                <a:lnTo>
                  <a:pt x="2032" y="992"/>
                </a:lnTo>
                <a:lnTo>
                  <a:pt x="2074" y="992"/>
                </a:lnTo>
                <a:lnTo>
                  <a:pt x="2074" y="1002"/>
                </a:lnTo>
                <a:lnTo>
                  <a:pt x="2105" y="1002"/>
                </a:lnTo>
                <a:lnTo>
                  <a:pt x="2105" y="1011"/>
                </a:lnTo>
                <a:lnTo>
                  <a:pt x="2122" y="1011"/>
                </a:lnTo>
                <a:lnTo>
                  <a:pt x="2122" y="1028"/>
                </a:lnTo>
                <a:lnTo>
                  <a:pt x="2233" y="1028"/>
                </a:lnTo>
                <a:lnTo>
                  <a:pt x="2233" y="1046"/>
                </a:lnTo>
                <a:lnTo>
                  <a:pt x="2311" y="1046"/>
                </a:lnTo>
                <a:lnTo>
                  <a:pt x="2311" y="1058"/>
                </a:lnTo>
                <a:lnTo>
                  <a:pt x="2332" y="1058"/>
                </a:lnTo>
                <a:lnTo>
                  <a:pt x="2332" y="1077"/>
                </a:lnTo>
                <a:lnTo>
                  <a:pt x="2348" y="1077"/>
                </a:lnTo>
                <a:lnTo>
                  <a:pt x="2348" y="1091"/>
                </a:lnTo>
                <a:lnTo>
                  <a:pt x="2353" y="1091"/>
                </a:lnTo>
                <a:lnTo>
                  <a:pt x="2353" y="1096"/>
                </a:lnTo>
                <a:lnTo>
                  <a:pt x="2360" y="1096"/>
                </a:lnTo>
                <a:lnTo>
                  <a:pt x="2360" y="1101"/>
                </a:lnTo>
                <a:lnTo>
                  <a:pt x="2367" y="1101"/>
                </a:lnTo>
                <a:lnTo>
                  <a:pt x="2367" y="1115"/>
                </a:lnTo>
                <a:lnTo>
                  <a:pt x="2408" y="1115"/>
                </a:lnTo>
                <a:lnTo>
                  <a:pt x="2408" y="1124"/>
                </a:lnTo>
                <a:lnTo>
                  <a:pt x="2431" y="1124"/>
                </a:lnTo>
                <a:lnTo>
                  <a:pt x="2431" y="1127"/>
                </a:lnTo>
                <a:lnTo>
                  <a:pt x="2585" y="1127"/>
                </a:lnTo>
                <a:lnTo>
                  <a:pt x="2585" y="1134"/>
                </a:lnTo>
                <a:lnTo>
                  <a:pt x="2601" y="1134"/>
                </a:lnTo>
                <a:lnTo>
                  <a:pt x="2601" y="1136"/>
                </a:lnTo>
                <a:lnTo>
                  <a:pt x="2656" y="1136"/>
                </a:lnTo>
                <a:lnTo>
                  <a:pt x="2656" y="1155"/>
                </a:lnTo>
                <a:lnTo>
                  <a:pt x="2672" y="1155"/>
                </a:lnTo>
                <a:lnTo>
                  <a:pt x="2672" y="1164"/>
                </a:lnTo>
                <a:lnTo>
                  <a:pt x="2710" y="1164"/>
                </a:lnTo>
                <a:lnTo>
                  <a:pt x="2710" y="1186"/>
                </a:lnTo>
                <a:lnTo>
                  <a:pt x="2719" y="1186"/>
                </a:lnTo>
                <a:lnTo>
                  <a:pt x="2719" y="1200"/>
                </a:lnTo>
                <a:lnTo>
                  <a:pt x="2726" y="1200"/>
                </a:lnTo>
                <a:lnTo>
                  <a:pt x="2726" y="1214"/>
                </a:lnTo>
                <a:lnTo>
                  <a:pt x="2752" y="1214"/>
                </a:lnTo>
                <a:lnTo>
                  <a:pt x="2752" y="1233"/>
                </a:lnTo>
                <a:lnTo>
                  <a:pt x="2769" y="1233"/>
                </a:lnTo>
                <a:lnTo>
                  <a:pt x="2769" y="1240"/>
                </a:lnTo>
                <a:lnTo>
                  <a:pt x="2918" y="1240"/>
                </a:lnTo>
                <a:lnTo>
                  <a:pt x="2918" y="1247"/>
                </a:lnTo>
                <a:lnTo>
                  <a:pt x="2925" y="1247"/>
                </a:lnTo>
                <a:lnTo>
                  <a:pt x="2925" y="1254"/>
                </a:lnTo>
                <a:lnTo>
                  <a:pt x="2975" y="1254"/>
                </a:lnTo>
                <a:lnTo>
                  <a:pt x="2975" y="1275"/>
                </a:lnTo>
                <a:lnTo>
                  <a:pt x="2986" y="1275"/>
                </a:lnTo>
                <a:lnTo>
                  <a:pt x="2986" y="1278"/>
                </a:lnTo>
                <a:lnTo>
                  <a:pt x="3081" y="1278"/>
                </a:lnTo>
                <a:lnTo>
                  <a:pt x="3081" y="1301"/>
                </a:lnTo>
                <a:lnTo>
                  <a:pt x="3518" y="1301"/>
                </a:lnTo>
                <a:lnTo>
                  <a:pt x="3518" y="1323"/>
                </a:lnTo>
                <a:lnTo>
                  <a:pt x="3544" y="1323"/>
                </a:lnTo>
                <a:lnTo>
                  <a:pt x="3544" y="1342"/>
                </a:lnTo>
                <a:lnTo>
                  <a:pt x="3549" y="1342"/>
                </a:lnTo>
                <a:lnTo>
                  <a:pt x="3549" y="1375"/>
                </a:lnTo>
                <a:lnTo>
                  <a:pt x="3730" y="1375"/>
                </a:lnTo>
                <a:lnTo>
                  <a:pt x="3730" y="1408"/>
                </a:lnTo>
                <a:lnTo>
                  <a:pt x="3818" y="1408"/>
                </a:lnTo>
              </a:path>
            </a:pathLst>
          </a:custGeom>
          <a:noFill/>
          <a:ln w="28575" cap="sq">
            <a:solidFill>
              <a:schemeClr val="tx2">
                <a:lumMod val="90000"/>
                <a:lumOff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solidFill>
                <a:srgbClr val="00446A"/>
              </a:solidFill>
            </a:endParaRPr>
          </a:p>
        </p:txBody>
      </p:sp>
      <p:sp>
        <p:nvSpPr>
          <p:cNvPr id="75785" name="Freeform 32"/>
          <p:cNvSpPr>
            <a:spLocks/>
          </p:cNvSpPr>
          <p:nvPr/>
        </p:nvSpPr>
        <p:spPr bwMode="auto">
          <a:xfrm>
            <a:off x="2019300" y="1697038"/>
            <a:ext cx="5148263" cy="1379537"/>
          </a:xfrm>
          <a:custGeom>
            <a:avLst/>
            <a:gdLst>
              <a:gd name="T0" fmla="*/ 2147483647 w 3830"/>
              <a:gd name="T1" fmla="*/ 2147483647 h 1105"/>
              <a:gd name="T2" fmla="*/ 2147483647 w 3830"/>
              <a:gd name="T3" fmla="*/ 2147483647 h 1105"/>
              <a:gd name="T4" fmla="*/ 2147483647 w 3830"/>
              <a:gd name="T5" fmla="*/ 2147483647 h 1105"/>
              <a:gd name="T6" fmla="*/ 2147483647 w 3830"/>
              <a:gd name="T7" fmla="*/ 2147483647 h 1105"/>
              <a:gd name="T8" fmla="*/ 2147483647 w 3830"/>
              <a:gd name="T9" fmla="*/ 2147483647 h 1105"/>
              <a:gd name="T10" fmla="*/ 2147483647 w 3830"/>
              <a:gd name="T11" fmla="*/ 2147483647 h 1105"/>
              <a:gd name="T12" fmla="*/ 2147483647 w 3830"/>
              <a:gd name="T13" fmla="*/ 2147483647 h 1105"/>
              <a:gd name="T14" fmla="*/ 2147483647 w 3830"/>
              <a:gd name="T15" fmla="*/ 2147483647 h 1105"/>
              <a:gd name="T16" fmla="*/ 2147483647 w 3830"/>
              <a:gd name="T17" fmla="*/ 2147483647 h 1105"/>
              <a:gd name="T18" fmla="*/ 2147483647 w 3830"/>
              <a:gd name="T19" fmla="*/ 2147483647 h 1105"/>
              <a:gd name="T20" fmla="*/ 2147483647 w 3830"/>
              <a:gd name="T21" fmla="*/ 2147483647 h 1105"/>
              <a:gd name="T22" fmla="*/ 2147483647 w 3830"/>
              <a:gd name="T23" fmla="*/ 2147483647 h 1105"/>
              <a:gd name="T24" fmla="*/ 2147483647 w 3830"/>
              <a:gd name="T25" fmla="*/ 2147483647 h 1105"/>
              <a:gd name="T26" fmla="*/ 2147483647 w 3830"/>
              <a:gd name="T27" fmla="*/ 2147483647 h 1105"/>
              <a:gd name="T28" fmla="*/ 2147483647 w 3830"/>
              <a:gd name="T29" fmla="*/ 2147483647 h 1105"/>
              <a:gd name="T30" fmla="*/ 2147483647 w 3830"/>
              <a:gd name="T31" fmla="*/ 2147483647 h 1105"/>
              <a:gd name="T32" fmla="*/ 2147483647 w 3830"/>
              <a:gd name="T33" fmla="*/ 2147483647 h 1105"/>
              <a:gd name="T34" fmla="*/ 2147483647 w 3830"/>
              <a:gd name="T35" fmla="*/ 2147483647 h 1105"/>
              <a:gd name="T36" fmla="*/ 2147483647 w 3830"/>
              <a:gd name="T37" fmla="*/ 2147483647 h 1105"/>
              <a:gd name="T38" fmla="*/ 2147483647 w 3830"/>
              <a:gd name="T39" fmla="*/ 2147483647 h 1105"/>
              <a:gd name="T40" fmla="*/ 2147483647 w 3830"/>
              <a:gd name="T41" fmla="*/ 2147483647 h 1105"/>
              <a:gd name="T42" fmla="*/ 2147483647 w 3830"/>
              <a:gd name="T43" fmla="*/ 2147483647 h 1105"/>
              <a:gd name="T44" fmla="*/ 2147483647 w 3830"/>
              <a:gd name="T45" fmla="*/ 2147483647 h 1105"/>
              <a:gd name="T46" fmla="*/ 2147483647 w 3830"/>
              <a:gd name="T47" fmla="*/ 2147483647 h 1105"/>
              <a:gd name="T48" fmla="*/ 2147483647 w 3830"/>
              <a:gd name="T49" fmla="*/ 2147483647 h 1105"/>
              <a:gd name="T50" fmla="*/ 2147483647 w 3830"/>
              <a:gd name="T51" fmla="*/ 2147483647 h 1105"/>
              <a:gd name="T52" fmla="*/ 2147483647 w 3830"/>
              <a:gd name="T53" fmla="*/ 2147483647 h 1105"/>
              <a:gd name="T54" fmla="*/ 2147483647 w 3830"/>
              <a:gd name="T55" fmla="*/ 2147483647 h 1105"/>
              <a:gd name="T56" fmla="*/ 2147483647 w 3830"/>
              <a:gd name="T57" fmla="*/ 2147483647 h 1105"/>
              <a:gd name="T58" fmla="*/ 2147483647 w 3830"/>
              <a:gd name="T59" fmla="*/ 2147483647 h 1105"/>
              <a:gd name="T60" fmla="*/ 2147483647 w 3830"/>
              <a:gd name="T61" fmla="*/ 2147483647 h 1105"/>
              <a:gd name="T62" fmla="*/ 2147483647 w 3830"/>
              <a:gd name="T63" fmla="*/ 2147483647 h 1105"/>
              <a:gd name="T64" fmla="*/ 2147483647 w 3830"/>
              <a:gd name="T65" fmla="*/ 2147483647 h 1105"/>
              <a:gd name="T66" fmla="*/ 2147483647 w 3830"/>
              <a:gd name="T67" fmla="*/ 2147483647 h 1105"/>
              <a:gd name="T68" fmla="*/ 2147483647 w 3830"/>
              <a:gd name="T69" fmla="*/ 2147483647 h 1105"/>
              <a:gd name="T70" fmla="*/ 2147483647 w 3830"/>
              <a:gd name="T71" fmla="*/ 2147483647 h 1105"/>
              <a:gd name="T72" fmla="*/ 2147483647 w 3830"/>
              <a:gd name="T73" fmla="*/ 2147483647 h 1105"/>
              <a:gd name="T74" fmla="*/ 2147483647 w 3830"/>
              <a:gd name="T75" fmla="*/ 2147483647 h 1105"/>
              <a:gd name="T76" fmla="*/ 2147483647 w 3830"/>
              <a:gd name="T77" fmla="*/ 2147483647 h 1105"/>
              <a:gd name="T78" fmla="*/ 2147483647 w 3830"/>
              <a:gd name="T79" fmla="*/ 2147483647 h 1105"/>
              <a:gd name="T80" fmla="*/ 2147483647 w 3830"/>
              <a:gd name="T81" fmla="*/ 2147483647 h 1105"/>
              <a:gd name="T82" fmla="*/ 2147483647 w 3830"/>
              <a:gd name="T83" fmla="*/ 2147483647 h 1105"/>
              <a:gd name="T84" fmla="*/ 2147483647 w 3830"/>
              <a:gd name="T85" fmla="*/ 2147483647 h 1105"/>
              <a:gd name="T86" fmla="*/ 2147483647 w 3830"/>
              <a:gd name="T87" fmla="*/ 2147483647 h 1105"/>
              <a:gd name="T88" fmla="*/ 2147483647 w 3830"/>
              <a:gd name="T89" fmla="*/ 2147483647 h 1105"/>
              <a:gd name="T90" fmla="*/ 2147483647 w 3830"/>
              <a:gd name="T91" fmla="*/ 2147483647 h 1105"/>
              <a:gd name="T92" fmla="*/ 2147483647 w 3830"/>
              <a:gd name="T93" fmla="*/ 2147483647 h 1105"/>
              <a:gd name="T94" fmla="*/ 2147483647 w 3830"/>
              <a:gd name="T95" fmla="*/ 2147483647 h 1105"/>
              <a:gd name="T96" fmla="*/ 2147483647 w 3830"/>
              <a:gd name="T97" fmla="*/ 2147483647 h 1105"/>
              <a:gd name="T98" fmla="*/ 2147483647 w 3830"/>
              <a:gd name="T99" fmla="*/ 2147483647 h 1105"/>
              <a:gd name="T100" fmla="*/ 2147483647 w 3830"/>
              <a:gd name="T101" fmla="*/ 2147483647 h 110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830" h="1105">
                <a:moveTo>
                  <a:pt x="0" y="0"/>
                </a:moveTo>
                <a:lnTo>
                  <a:pt x="36" y="0"/>
                </a:lnTo>
                <a:lnTo>
                  <a:pt x="36" y="19"/>
                </a:lnTo>
                <a:lnTo>
                  <a:pt x="45" y="19"/>
                </a:lnTo>
                <a:lnTo>
                  <a:pt x="45" y="26"/>
                </a:lnTo>
                <a:lnTo>
                  <a:pt x="62" y="26"/>
                </a:lnTo>
                <a:lnTo>
                  <a:pt x="62" y="29"/>
                </a:lnTo>
                <a:lnTo>
                  <a:pt x="81" y="29"/>
                </a:lnTo>
                <a:lnTo>
                  <a:pt x="81" y="36"/>
                </a:lnTo>
                <a:lnTo>
                  <a:pt x="111" y="36"/>
                </a:lnTo>
                <a:lnTo>
                  <a:pt x="111" y="45"/>
                </a:lnTo>
                <a:lnTo>
                  <a:pt x="121" y="45"/>
                </a:lnTo>
                <a:lnTo>
                  <a:pt x="121" y="48"/>
                </a:lnTo>
                <a:lnTo>
                  <a:pt x="128" y="48"/>
                </a:lnTo>
                <a:lnTo>
                  <a:pt x="128" y="52"/>
                </a:lnTo>
                <a:lnTo>
                  <a:pt x="152" y="52"/>
                </a:lnTo>
                <a:lnTo>
                  <a:pt x="152" y="57"/>
                </a:lnTo>
                <a:lnTo>
                  <a:pt x="166" y="57"/>
                </a:lnTo>
                <a:lnTo>
                  <a:pt x="166" y="62"/>
                </a:lnTo>
                <a:lnTo>
                  <a:pt x="170" y="62"/>
                </a:lnTo>
                <a:lnTo>
                  <a:pt x="170" y="64"/>
                </a:lnTo>
                <a:lnTo>
                  <a:pt x="187" y="64"/>
                </a:lnTo>
                <a:lnTo>
                  <a:pt x="187" y="71"/>
                </a:lnTo>
                <a:lnTo>
                  <a:pt x="211" y="71"/>
                </a:lnTo>
                <a:lnTo>
                  <a:pt x="211" y="74"/>
                </a:lnTo>
                <a:lnTo>
                  <a:pt x="222" y="74"/>
                </a:lnTo>
                <a:lnTo>
                  <a:pt x="222" y="81"/>
                </a:lnTo>
                <a:lnTo>
                  <a:pt x="246" y="81"/>
                </a:lnTo>
                <a:lnTo>
                  <a:pt x="246" y="83"/>
                </a:lnTo>
                <a:lnTo>
                  <a:pt x="255" y="83"/>
                </a:lnTo>
                <a:lnTo>
                  <a:pt x="255" y="92"/>
                </a:lnTo>
                <a:lnTo>
                  <a:pt x="263" y="92"/>
                </a:lnTo>
                <a:lnTo>
                  <a:pt x="263" y="97"/>
                </a:lnTo>
                <a:lnTo>
                  <a:pt x="305" y="97"/>
                </a:lnTo>
                <a:lnTo>
                  <a:pt x="305" y="109"/>
                </a:lnTo>
                <a:lnTo>
                  <a:pt x="317" y="109"/>
                </a:lnTo>
                <a:lnTo>
                  <a:pt x="317" y="116"/>
                </a:lnTo>
                <a:lnTo>
                  <a:pt x="331" y="116"/>
                </a:lnTo>
                <a:lnTo>
                  <a:pt x="331" y="121"/>
                </a:lnTo>
                <a:lnTo>
                  <a:pt x="350" y="121"/>
                </a:lnTo>
                <a:lnTo>
                  <a:pt x="350" y="128"/>
                </a:lnTo>
                <a:lnTo>
                  <a:pt x="359" y="128"/>
                </a:lnTo>
                <a:lnTo>
                  <a:pt x="359" y="140"/>
                </a:lnTo>
                <a:lnTo>
                  <a:pt x="364" y="140"/>
                </a:lnTo>
                <a:lnTo>
                  <a:pt x="364" y="149"/>
                </a:lnTo>
                <a:lnTo>
                  <a:pt x="369" y="149"/>
                </a:lnTo>
                <a:lnTo>
                  <a:pt x="369" y="166"/>
                </a:lnTo>
                <a:lnTo>
                  <a:pt x="378" y="166"/>
                </a:lnTo>
                <a:lnTo>
                  <a:pt x="378" y="189"/>
                </a:lnTo>
                <a:lnTo>
                  <a:pt x="381" y="189"/>
                </a:lnTo>
                <a:lnTo>
                  <a:pt x="381" y="203"/>
                </a:lnTo>
                <a:lnTo>
                  <a:pt x="388" y="203"/>
                </a:lnTo>
                <a:lnTo>
                  <a:pt x="388" y="241"/>
                </a:lnTo>
                <a:lnTo>
                  <a:pt x="390" y="241"/>
                </a:lnTo>
                <a:lnTo>
                  <a:pt x="390" y="329"/>
                </a:lnTo>
                <a:lnTo>
                  <a:pt x="397" y="329"/>
                </a:lnTo>
                <a:lnTo>
                  <a:pt x="397" y="364"/>
                </a:lnTo>
                <a:lnTo>
                  <a:pt x="404" y="364"/>
                </a:lnTo>
                <a:lnTo>
                  <a:pt x="404" y="381"/>
                </a:lnTo>
                <a:lnTo>
                  <a:pt x="421" y="381"/>
                </a:lnTo>
                <a:lnTo>
                  <a:pt x="421" y="399"/>
                </a:lnTo>
                <a:lnTo>
                  <a:pt x="426" y="399"/>
                </a:lnTo>
                <a:lnTo>
                  <a:pt x="426" y="418"/>
                </a:lnTo>
                <a:lnTo>
                  <a:pt x="444" y="418"/>
                </a:lnTo>
                <a:lnTo>
                  <a:pt x="444" y="425"/>
                </a:lnTo>
                <a:lnTo>
                  <a:pt x="475" y="425"/>
                </a:lnTo>
                <a:lnTo>
                  <a:pt x="475" y="432"/>
                </a:lnTo>
                <a:lnTo>
                  <a:pt x="508" y="432"/>
                </a:lnTo>
                <a:lnTo>
                  <a:pt x="508" y="437"/>
                </a:lnTo>
                <a:lnTo>
                  <a:pt x="525" y="437"/>
                </a:lnTo>
                <a:lnTo>
                  <a:pt x="525" y="440"/>
                </a:lnTo>
                <a:lnTo>
                  <a:pt x="544" y="440"/>
                </a:lnTo>
                <a:lnTo>
                  <a:pt x="544" y="449"/>
                </a:lnTo>
                <a:lnTo>
                  <a:pt x="572" y="449"/>
                </a:lnTo>
                <a:lnTo>
                  <a:pt x="572" y="458"/>
                </a:lnTo>
                <a:lnTo>
                  <a:pt x="584" y="458"/>
                </a:lnTo>
                <a:lnTo>
                  <a:pt x="584" y="461"/>
                </a:lnTo>
                <a:lnTo>
                  <a:pt x="622" y="461"/>
                </a:lnTo>
                <a:lnTo>
                  <a:pt x="622" y="468"/>
                </a:lnTo>
                <a:lnTo>
                  <a:pt x="629" y="468"/>
                </a:lnTo>
                <a:lnTo>
                  <a:pt x="629" y="470"/>
                </a:lnTo>
                <a:lnTo>
                  <a:pt x="683" y="470"/>
                </a:lnTo>
                <a:lnTo>
                  <a:pt x="683" y="477"/>
                </a:lnTo>
                <a:lnTo>
                  <a:pt x="704" y="477"/>
                </a:lnTo>
                <a:lnTo>
                  <a:pt x="704" y="482"/>
                </a:lnTo>
                <a:lnTo>
                  <a:pt x="723" y="482"/>
                </a:lnTo>
                <a:lnTo>
                  <a:pt x="723" y="484"/>
                </a:lnTo>
                <a:lnTo>
                  <a:pt x="740" y="484"/>
                </a:lnTo>
                <a:lnTo>
                  <a:pt x="740" y="492"/>
                </a:lnTo>
                <a:lnTo>
                  <a:pt x="756" y="492"/>
                </a:lnTo>
                <a:lnTo>
                  <a:pt x="756" y="503"/>
                </a:lnTo>
                <a:lnTo>
                  <a:pt x="778" y="503"/>
                </a:lnTo>
                <a:lnTo>
                  <a:pt x="778" y="558"/>
                </a:lnTo>
                <a:lnTo>
                  <a:pt x="785" y="558"/>
                </a:lnTo>
                <a:lnTo>
                  <a:pt x="785" y="565"/>
                </a:lnTo>
                <a:lnTo>
                  <a:pt x="794" y="565"/>
                </a:lnTo>
                <a:lnTo>
                  <a:pt x="794" y="574"/>
                </a:lnTo>
                <a:lnTo>
                  <a:pt x="806" y="574"/>
                </a:lnTo>
                <a:lnTo>
                  <a:pt x="806" y="579"/>
                </a:lnTo>
                <a:lnTo>
                  <a:pt x="820" y="579"/>
                </a:lnTo>
                <a:lnTo>
                  <a:pt x="820" y="588"/>
                </a:lnTo>
                <a:lnTo>
                  <a:pt x="834" y="588"/>
                </a:lnTo>
                <a:lnTo>
                  <a:pt x="834" y="595"/>
                </a:lnTo>
                <a:lnTo>
                  <a:pt x="860" y="595"/>
                </a:lnTo>
                <a:lnTo>
                  <a:pt x="860" y="602"/>
                </a:lnTo>
                <a:lnTo>
                  <a:pt x="884" y="602"/>
                </a:lnTo>
                <a:lnTo>
                  <a:pt x="884" y="607"/>
                </a:lnTo>
                <a:lnTo>
                  <a:pt x="997" y="607"/>
                </a:lnTo>
                <a:lnTo>
                  <a:pt x="997" y="612"/>
                </a:lnTo>
                <a:lnTo>
                  <a:pt x="1023" y="612"/>
                </a:lnTo>
                <a:lnTo>
                  <a:pt x="1023" y="617"/>
                </a:lnTo>
                <a:lnTo>
                  <a:pt x="1042" y="617"/>
                </a:lnTo>
                <a:lnTo>
                  <a:pt x="1042" y="621"/>
                </a:lnTo>
                <a:lnTo>
                  <a:pt x="1075" y="621"/>
                </a:lnTo>
                <a:lnTo>
                  <a:pt x="1075" y="624"/>
                </a:lnTo>
                <a:lnTo>
                  <a:pt x="1115" y="624"/>
                </a:lnTo>
                <a:lnTo>
                  <a:pt x="1115" y="628"/>
                </a:lnTo>
                <a:lnTo>
                  <a:pt x="1132" y="628"/>
                </a:lnTo>
                <a:lnTo>
                  <a:pt x="1132" y="633"/>
                </a:lnTo>
                <a:lnTo>
                  <a:pt x="1137" y="633"/>
                </a:lnTo>
                <a:lnTo>
                  <a:pt x="1137" y="636"/>
                </a:lnTo>
                <a:lnTo>
                  <a:pt x="1160" y="636"/>
                </a:lnTo>
                <a:lnTo>
                  <a:pt x="1160" y="640"/>
                </a:lnTo>
                <a:lnTo>
                  <a:pt x="1167" y="640"/>
                </a:lnTo>
                <a:lnTo>
                  <a:pt x="1167" y="659"/>
                </a:lnTo>
                <a:lnTo>
                  <a:pt x="1174" y="659"/>
                </a:lnTo>
                <a:lnTo>
                  <a:pt x="1174" y="666"/>
                </a:lnTo>
                <a:lnTo>
                  <a:pt x="1184" y="666"/>
                </a:lnTo>
                <a:lnTo>
                  <a:pt x="1184" y="671"/>
                </a:lnTo>
                <a:lnTo>
                  <a:pt x="1191" y="671"/>
                </a:lnTo>
                <a:lnTo>
                  <a:pt x="1191" y="673"/>
                </a:lnTo>
                <a:lnTo>
                  <a:pt x="1198" y="673"/>
                </a:lnTo>
                <a:lnTo>
                  <a:pt x="1198" y="680"/>
                </a:lnTo>
                <a:lnTo>
                  <a:pt x="1203" y="680"/>
                </a:lnTo>
                <a:lnTo>
                  <a:pt x="1203" y="685"/>
                </a:lnTo>
                <a:lnTo>
                  <a:pt x="1226" y="685"/>
                </a:lnTo>
                <a:lnTo>
                  <a:pt x="1226" y="697"/>
                </a:lnTo>
                <a:lnTo>
                  <a:pt x="1231" y="697"/>
                </a:lnTo>
                <a:lnTo>
                  <a:pt x="1231" y="706"/>
                </a:lnTo>
                <a:lnTo>
                  <a:pt x="1259" y="706"/>
                </a:lnTo>
                <a:lnTo>
                  <a:pt x="1259" y="709"/>
                </a:lnTo>
                <a:lnTo>
                  <a:pt x="1311" y="709"/>
                </a:lnTo>
                <a:lnTo>
                  <a:pt x="1311" y="711"/>
                </a:lnTo>
                <a:lnTo>
                  <a:pt x="1335" y="711"/>
                </a:lnTo>
                <a:lnTo>
                  <a:pt x="1335" y="716"/>
                </a:lnTo>
                <a:lnTo>
                  <a:pt x="1354" y="716"/>
                </a:lnTo>
                <a:lnTo>
                  <a:pt x="1354" y="721"/>
                </a:lnTo>
                <a:lnTo>
                  <a:pt x="1408" y="721"/>
                </a:lnTo>
                <a:lnTo>
                  <a:pt x="1408" y="725"/>
                </a:lnTo>
                <a:lnTo>
                  <a:pt x="1425" y="725"/>
                </a:lnTo>
                <a:lnTo>
                  <a:pt x="1425" y="728"/>
                </a:lnTo>
                <a:lnTo>
                  <a:pt x="1441" y="728"/>
                </a:lnTo>
                <a:lnTo>
                  <a:pt x="1441" y="732"/>
                </a:lnTo>
                <a:lnTo>
                  <a:pt x="1463" y="732"/>
                </a:lnTo>
                <a:lnTo>
                  <a:pt x="1463" y="739"/>
                </a:lnTo>
                <a:lnTo>
                  <a:pt x="1496" y="739"/>
                </a:lnTo>
                <a:lnTo>
                  <a:pt x="1496" y="742"/>
                </a:lnTo>
                <a:lnTo>
                  <a:pt x="1512" y="742"/>
                </a:lnTo>
                <a:lnTo>
                  <a:pt x="1512" y="749"/>
                </a:lnTo>
                <a:lnTo>
                  <a:pt x="1524" y="749"/>
                </a:lnTo>
                <a:lnTo>
                  <a:pt x="1524" y="761"/>
                </a:lnTo>
                <a:lnTo>
                  <a:pt x="1543" y="761"/>
                </a:lnTo>
                <a:lnTo>
                  <a:pt x="1543" y="763"/>
                </a:lnTo>
                <a:lnTo>
                  <a:pt x="1552" y="763"/>
                </a:lnTo>
                <a:lnTo>
                  <a:pt x="1552" y="780"/>
                </a:lnTo>
                <a:lnTo>
                  <a:pt x="1557" y="780"/>
                </a:lnTo>
                <a:lnTo>
                  <a:pt x="1557" y="789"/>
                </a:lnTo>
                <a:lnTo>
                  <a:pt x="1567" y="789"/>
                </a:lnTo>
                <a:lnTo>
                  <a:pt x="1567" y="796"/>
                </a:lnTo>
                <a:lnTo>
                  <a:pt x="1576" y="796"/>
                </a:lnTo>
                <a:lnTo>
                  <a:pt x="1576" y="806"/>
                </a:lnTo>
                <a:lnTo>
                  <a:pt x="1588" y="806"/>
                </a:lnTo>
                <a:lnTo>
                  <a:pt x="1588" y="815"/>
                </a:lnTo>
                <a:lnTo>
                  <a:pt x="1621" y="815"/>
                </a:lnTo>
                <a:lnTo>
                  <a:pt x="1621" y="817"/>
                </a:lnTo>
                <a:lnTo>
                  <a:pt x="1670" y="817"/>
                </a:lnTo>
                <a:lnTo>
                  <a:pt x="1670" y="822"/>
                </a:lnTo>
                <a:lnTo>
                  <a:pt x="1689" y="822"/>
                </a:lnTo>
                <a:lnTo>
                  <a:pt x="1689" y="832"/>
                </a:lnTo>
                <a:lnTo>
                  <a:pt x="1777" y="832"/>
                </a:lnTo>
                <a:lnTo>
                  <a:pt x="1777" y="834"/>
                </a:lnTo>
                <a:lnTo>
                  <a:pt x="1831" y="834"/>
                </a:lnTo>
                <a:lnTo>
                  <a:pt x="1831" y="836"/>
                </a:lnTo>
                <a:lnTo>
                  <a:pt x="1836" y="836"/>
                </a:lnTo>
                <a:lnTo>
                  <a:pt x="1836" y="841"/>
                </a:lnTo>
                <a:lnTo>
                  <a:pt x="1878" y="841"/>
                </a:lnTo>
                <a:lnTo>
                  <a:pt x="1878" y="843"/>
                </a:lnTo>
                <a:lnTo>
                  <a:pt x="1888" y="843"/>
                </a:lnTo>
                <a:lnTo>
                  <a:pt x="1888" y="848"/>
                </a:lnTo>
                <a:lnTo>
                  <a:pt x="1930" y="848"/>
                </a:lnTo>
                <a:lnTo>
                  <a:pt x="1930" y="850"/>
                </a:lnTo>
                <a:lnTo>
                  <a:pt x="1952" y="850"/>
                </a:lnTo>
                <a:lnTo>
                  <a:pt x="1952" y="867"/>
                </a:lnTo>
                <a:lnTo>
                  <a:pt x="2008" y="867"/>
                </a:lnTo>
                <a:lnTo>
                  <a:pt x="2008" y="869"/>
                </a:lnTo>
                <a:lnTo>
                  <a:pt x="2030" y="869"/>
                </a:lnTo>
                <a:lnTo>
                  <a:pt x="2030" y="876"/>
                </a:lnTo>
                <a:lnTo>
                  <a:pt x="2048" y="876"/>
                </a:lnTo>
                <a:lnTo>
                  <a:pt x="2048" y="879"/>
                </a:lnTo>
                <a:lnTo>
                  <a:pt x="2112" y="879"/>
                </a:lnTo>
                <a:lnTo>
                  <a:pt x="2112" y="883"/>
                </a:lnTo>
                <a:lnTo>
                  <a:pt x="2122" y="883"/>
                </a:lnTo>
                <a:lnTo>
                  <a:pt x="2122" y="891"/>
                </a:lnTo>
                <a:lnTo>
                  <a:pt x="2174" y="891"/>
                </a:lnTo>
                <a:lnTo>
                  <a:pt x="2174" y="895"/>
                </a:lnTo>
                <a:lnTo>
                  <a:pt x="2216" y="895"/>
                </a:lnTo>
                <a:lnTo>
                  <a:pt x="2216" y="900"/>
                </a:lnTo>
                <a:lnTo>
                  <a:pt x="2226" y="900"/>
                </a:lnTo>
                <a:lnTo>
                  <a:pt x="2226" y="914"/>
                </a:lnTo>
                <a:lnTo>
                  <a:pt x="2313" y="914"/>
                </a:lnTo>
                <a:lnTo>
                  <a:pt x="2313" y="924"/>
                </a:lnTo>
                <a:lnTo>
                  <a:pt x="2334" y="924"/>
                </a:lnTo>
                <a:lnTo>
                  <a:pt x="2334" y="926"/>
                </a:lnTo>
                <a:lnTo>
                  <a:pt x="2341" y="926"/>
                </a:lnTo>
                <a:lnTo>
                  <a:pt x="2341" y="935"/>
                </a:lnTo>
                <a:lnTo>
                  <a:pt x="2358" y="935"/>
                </a:lnTo>
                <a:lnTo>
                  <a:pt x="2358" y="943"/>
                </a:lnTo>
                <a:lnTo>
                  <a:pt x="2384" y="943"/>
                </a:lnTo>
                <a:lnTo>
                  <a:pt x="2384" y="947"/>
                </a:lnTo>
                <a:lnTo>
                  <a:pt x="2434" y="947"/>
                </a:lnTo>
                <a:lnTo>
                  <a:pt x="2434" y="954"/>
                </a:lnTo>
                <a:lnTo>
                  <a:pt x="2441" y="954"/>
                </a:lnTo>
                <a:lnTo>
                  <a:pt x="2441" y="959"/>
                </a:lnTo>
                <a:lnTo>
                  <a:pt x="2500" y="959"/>
                </a:lnTo>
                <a:lnTo>
                  <a:pt x="2500" y="966"/>
                </a:lnTo>
                <a:lnTo>
                  <a:pt x="2509" y="966"/>
                </a:lnTo>
                <a:lnTo>
                  <a:pt x="2509" y="968"/>
                </a:lnTo>
                <a:lnTo>
                  <a:pt x="2613" y="968"/>
                </a:lnTo>
                <a:lnTo>
                  <a:pt x="2613" y="973"/>
                </a:lnTo>
                <a:lnTo>
                  <a:pt x="2618" y="973"/>
                </a:lnTo>
                <a:lnTo>
                  <a:pt x="2618" y="976"/>
                </a:lnTo>
                <a:lnTo>
                  <a:pt x="2665" y="976"/>
                </a:lnTo>
                <a:lnTo>
                  <a:pt x="2665" y="983"/>
                </a:lnTo>
                <a:lnTo>
                  <a:pt x="2724" y="983"/>
                </a:lnTo>
                <a:lnTo>
                  <a:pt x="2724" y="990"/>
                </a:lnTo>
                <a:lnTo>
                  <a:pt x="2769" y="990"/>
                </a:lnTo>
                <a:lnTo>
                  <a:pt x="2769" y="997"/>
                </a:lnTo>
                <a:lnTo>
                  <a:pt x="2804" y="997"/>
                </a:lnTo>
                <a:lnTo>
                  <a:pt x="2804" y="1004"/>
                </a:lnTo>
                <a:lnTo>
                  <a:pt x="2842" y="1004"/>
                </a:lnTo>
                <a:lnTo>
                  <a:pt x="2842" y="1011"/>
                </a:lnTo>
                <a:lnTo>
                  <a:pt x="2852" y="1011"/>
                </a:lnTo>
                <a:lnTo>
                  <a:pt x="2852" y="1020"/>
                </a:lnTo>
                <a:lnTo>
                  <a:pt x="2908" y="1020"/>
                </a:lnTo>
                <a:lnTo>
                  <a:pt x="2908" y="1030"/>
                </a:lnTo>
                <a:lnTo>
                  <a:pt x="2984" y="1030"/>
                </a:lnTo>
                <a:lnTo>
                  <a:pt x="2984" y="1039"/>
                </a:lnTo>
                <a:lnTo>
                  <a:pt x="3017" y="1039"/>
                </a:lnTo>
                <a:lnTo>
                  <a:pt x="3017" y="1051"/>
                </a:lnTo>
                <a:lnTo>
                  <a:pt x="3114" y="1051"/>
                </a:lnTo>
                <a:lnTo>
                  <a:pt x="3114" y="1058"/>
                </a:lnTo>
                <a:lnTo>
                  <a:pt x="3152" y="1058"/>
                </a:lnTo>
                <a:lnTo>
                  <a:pt x="3152" y="1072"/>
                </a:lnTo>
                <a:lnTo>
                  <a:pt x="3185" y="1072"/>
                </a:lnTo>
                <a:lnTo>
                  <a:pt x="3185" y="1084"/>
                </a:lnTo>
                <a:lnTo>
                  <a:pt x="3409" y="1084"/>
                </a:lnTo>
                <a:lnTo>
                  <a:pt x="3409" y="1105"/>
                </a:lnTo>
                <a:lnTo>
                  <a:pt x="3830" y="1105"/>
                </a:lnTo>
              </a:path>
            </a:pathLst>
          </a:custGeom>
          <a:noFill/>
          <a:ln w="28575"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786" name="Freeform 9"/>
          <p:cNvSpPr>
            <a:spLocks/>
          </p:cNvSpPr>
          <p:nvPr/>
        </p:nvSpPr>
        <p:spPr bwMode="auto">
          <a:xfrm>
            <a:off x="2014538" y="1690688"/>
            <a:ext cx="5238750" cy="3498850"/>
          </a:xfrm>
          <a:custGeom>
            <a:avLst/>
            <a:gdLst>
              <a:gd name="T0" fmla="*/ 0 w 3300"/>
              <a:gd name="T1" fmla="*/ 0 h 2204"/>
              <a:gd name="T2" fmla="*/ 2147483647 w 3300"/>
              <a:gd name="T3" fmla="*/ 2147483647 h 2204"/>
              <a:gd name="T4" fmla="*/ 2147483647 w 3300"/>
              <a:gd name="T5" fmla="*/ 2147483647 h 2204"/>
              <a:gd name="T6" fmla="*/ 0 60000 65536"/>
              <a:gd name="T7" fmla="*/ 0 60000 65536"/>
              <a:gd name="T8" fmla="*/ 0 60000 65536"/>
            </a:gdLst>
            <a:ahLst/>
            <a:cxnLst>
              <a:cxn ang="T6">
                <a:pos x="T0" y="T1"/>
              </a:cxn>
              <a:cxn ang="T7">
                <a:pos x="T2" y="T3"/>
              </a:cxn>
              <a:cxn ang="T8">
                <a:pos x="T4" y="T5"/>
              </a:cxn>
            </a:cxnLst>
            <a:rect l="0" t="0" r="r" b="b"/>
            <a:pathLst>
              <a:path w="3300" h="2204">
                <a:moveTo>
                  <a:pt x="0" y="0"/>
                </a:moveTo>
                <a:lnTo>
                  <a:pt x="2" y="2204"/>
                </a:lnTo>
                <a:lnTo>
                  <a:pt x="3300" y="2204"/>
                </a:lnTo>
              </a:path>
            </a:pathLst>
          </a:custGeom>
          <a:noFill/>
          <a:ln w="28575" cap="flat">
            <a:solidFill>
              <a:srgbClr val="00446A"/>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787" name="Line 10"/>
          <p:cNvSpPr>
            <a:spLocks noChangeShapeType="1"/>
          </p:cNvSpPr>
          <p:nvPr/>
        </p:nvSpPr>
        <p:spPr bwMode="auto">
          <a:xfrm flipH="1">
            <a:off x="1922463" y="1703388"/>
            <a:ext cx="92075" cy="0"/>
          </a:xfrm>
          <a:prstGeom prst="line">
            <a:avLst/>
          </a:prstGeom>
          <a:noFill/>
          <a:ln w="28575">
            <a:solidFill>
              <a:srgbClr val="00446A"/>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75788" name="Line 11"/>
          <p:cNvSpPr>
            <a:spLocks noChangeShapeType="1"/>
          </p:cNvSpPr>
          <p:nvPr/>
        </p:nvSpPr>
        <p:spPr bwMode="auto">
          <a:xfrm flipH="1">
            <a:off x="1922463" y="2400300"/>
            <a:ext cx="92075" cy="0"/>
          </a:xfrm>
          <a:prstGeom prst="line">
            <a:avLst/>
          </a:prstGeom>
          <a:noFill/>
          <a:ln w="28575">
            <a:solidFill>
              <a:srgbClr val="00446A"/>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75789" name="Line 12"/>
          <p:cNvSpPr>
            <a:spLocks noChangeShapeType="1"/>
          </p:cNvSpPr>
          <p:nvPr/>
        </p:nvSpPr>
        <p:spPr bwMode="auto">
          <a:xfrm flipH="1">
            <a:off x="1922463" y="3098800"/>
            <a:ext cx="92075" cy="0"/>
          </a:xfrm>
          <a:prstGeom prst="line">
            <a:avLst/>
          </a:prstGeom>
          <a:noFill/>
          <a:ln w="28575">
            <a:solidFill>
              <a:srgbClr val="00446A"/>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75790" name="Line 13"/>
          <p:cNvSpPr>
            <a:spLocks noChangeShapeType="1"/>
          </p:cNvSpPr>
          <p:nvPr/>
        </p:nvSpPr>
        <p:spPr bwMode="auto">
          <a:xfrm flipH="1">
            <a:off x="1922463" y="3794125"/>
            <a:ext cx="92075" cy="0"/>
          </a:xfrm>
          <a:prstGeom prst="line">
            <a:avLst/>
          </a:prstGeom>
          <a:noFill/>
          <a:ln w="28575">
            <a:solidFill>
              <a:srgbClr val="00446A"/>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75791" name="Line 14"/>
          <p:cNvSpPr>
            <a:spLocks noChangeShapeType="1"/>
          </p:cNvSpPr>
          <p:nvPr/>
        </p:nvSpPr>
        <p:spPr bwMode="auto">
          <a:xfrm flipH="1">
            <a:off x="1922463" y="4494213"/>
            <a:ext cx="92075" cy="0"/>
          </a:xfrm>
          <a:prstGeom prst="line">
            <a:avLst/>
          </a:prstGeom>
          <a:noFill/>
          <a:ln w="28575">
            <a:solidFill>
              <a:srgbClr val="00446A"/>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75792" name="Line 15"/>
          <p:cNvSpPr>
            <a:spLocks noChangeShapeType="1"/>
          </p:cNvSpPr>
          <p:nvPr/>
        </p:nvSpPr>
        <p:spPr bwMode="auto">
          <a:xfrm flipH="1">
            <a:off x="1922463" y="5189538"/>
            <a:ext cx="92075" cy="0"/>
          </a:xfrm>
          <a:prstGeom prst="line">
            <a:avLst/>
          </a:prstGeom>
          <a:noFill/>
          <a:ln w="28575">
            <a:solidFill>
              <a:srgbClr val="00446A"/>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75793" name="Line 16"/>
          <p:cNvSpPr>
            <a:spLocks noChangeShapeType="1"/>
          </p:cNvSpPr>
          <p:nvPr/>
        </p:nvSpPr>
        <p:spPr bwMode="auto">
          <a:xfrm>
            <a:off x="2014538" y="5189538"/>
            <a:ext cx="0" cy="92075"/>
          </a:xfrm>
          <a:prstGeom prst="line">
            <a:avLst/>
          </a:prstGeom>
          <a:noFill/>
          <a:ln w="28575">
            <a:solidFill>
              <a:srgbClr val="00446A"/>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75794" name="Line 17"/>
          <p:cNvSpPr>
            <a:spLocks noChangeShapeType="1"/>
          </p:cNvSpPr>
          <p:nvPr/>
        </p:nvSpPr>
        <p:spPr bwMode="auto">
          <a:xfrm>
            <a:off x="3175000" y="5189538"/>
            <a:ext cx="0" cy="92075"/>
          </a:xfrm>
          <a:prstGeom prst="line">
            <a:avLst/>
          </a:prstGeom>
          <a:noFill/>
          <a:ln w="28575">
            <a:solidFill>
              <a:srgbClr val="00446A"/>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75795" name="Line 18"/>
          <p:cNvSpPr>
            <a:spLocks noChangeShapeType="1"/>
          </p:cNvSpPr>
          <p:nvPr/>
        </p:nvSpPr>
        <p:spPr bwMode="auto">
          <a:xfrm>
            <a:off x="4337050" y="5189538"/>
            <a:ext cx="0" cy="92075"/>
          </a:xfrm>
          <a:prstGeom prst="line">
            <a:avLst/>
          </a:prstGeom>
          <a:noFill/>
          <a:ln w="28575">
            <a:solidFill>
              <a:srgbClr val="00446A"/>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75796" name="Line 19"/>
          <p:cNvSpPr>
            <a:spLocks noChangeShapeType="1"/>
          </p:cNvSpPr>
          <p:nvPr/>
        </p:nvSpPr>
        <p:spPr bwMode="auto">
          <a:xfrm>
            <a:off x="4916488" y="5189538"/>
            <a:ext cx="0" cy="92075"/>
          </a:xfrm>
          <a:prstGeom prst="line">
            <a:avLst/>
          </a:prstGeom>
          <a:noFill/>
          <a:ln w="28575">
            <a:solidFill>
              <a:srgbClr val="00446A"/>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75797" name="Line 20"/>
          <p:cNvSpPr>
            <a:spLocks noChangeShapeType="1"/>
          </p:cNvSpPr>
          <p:nvPr/>
        </p:nvSpPr>
        <p:spPr bwMode="auto">
          <a:xfrm>
            <a:off x="6078538" y="5189538"/>
            <a:ext cx="0" cy="92075"/>
          </a:xfrm>
          <a:prstGeom prst="line">
            <a:avLst/>
          </a:prstGeom>
          <a:noFill/>
          <a:ln w="28575">
            <a:solidFill>
              <a:srgbClr val="00446A"/>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75798" name="Line 26"/>
          <p:cNvSpPr>
            <a:spLocks noChangeShapeType="1"/>
          </p:cNvSpPr>
          <p:nvPr/>
        </p:nvSpPr>
        <p:spPr bwMode="auto">
          <a:xfrm>
            <a:off x="7240588" y="5189538"/>
            <a:ext cx="0" cy="92075"/>
          </a:xfrm>
          <a:prstGeom prst="line">
            <a:avLst/>
          </a:prstGeom>
          <a:noFill/>
          <a:ln w="28575">
            <a:solidFill>
              <a:srgbClr val="00446A"/>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75799" name="Line 27"/>
          <p:cNvSpPr>
            <a:spLocks noChangeShapeType="1"/>
          </p:cNvSpPr>
          <p:nvPr/>
        </p:nvSpPr>
        <p:spPr bwMode="auto">
          <a:xfrm>
            <a:off x="2593975" y="5189538"/>
            <a:ext cx="0" cy="92075"/>
          </a:xfrm>
          <a:prstGeom prst="line">
            <a:avLst/>
          </a:prstGeom>
          <a:noFill/>
          <a:ln w="28575">
            <a:solidFill>
              <a:srgbClr val="00446A"/>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75800" name="Line 28"/>
          <p:cNvSpPr>
            <a:spLocks noChangeShapeType="1"/>
          </p:cNvSpPr>
          <p:nvPr/>
        </p:nvSpPr>
        <p:spPr bwMode="auto">
          <a:xfrm>
            <a:off x="3756025" y="5189538"/>
            <a:ext cx="0" cy="92075"/>
          </a:xfrm>
          <a:prstGeom prst="line">
            <a:avLst/>
          </a:prstGeom>
          <a:noFill/>
          <a:ln w="28575">
            <a:solidFill>
              <a:srgbClr val="00446A"/>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75801" name="Line 29"/>
          <p:cNvSpPr>
            <a:spLocks noChangeShapeType="1"/>
          </p:cNvSpPr>
          <p:nvPr/>
        </p:nvSpPr>
        <p:spPr bwMode="auto">
          <a:xfrm>
            <a:off x="5497513" y="5189538"/>
            <a:ext cx="0" cy="92075"/>
          </a:xfrm>
          <a:prstGeom prst="line">
            <a:avLst/>
          </a:prstGeom>
          <a:noFill/>
          <a:ln w="28575">
            <a:solidFill>
              <a:srgbClr val="00446A"/>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75802" name="Line 30"/>
          <p:cNvSpPr>
            <a:spLocks noChangeShapeType="1"/>
          </p:cNvSpPr>
          <p:nvPr/>
        </p:nvSpPr>
        <p:spPr bwMode="auto">
          <a:xfrm>
            <a:off x="6659563" y="5189538"/>
            <a:ext cx="0" cy="92075"/>
          </a:xfrm>
          <a:prstGeom prst="line">
            <a:avLst/>
          </a:prstGeom>
          <a:noFill/>
          <a:ln w="28575">
            <a:solidFill>
              <a:srgbClr val="00446A"/>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nvGrpSpPr>
          <p:cNvPr id="75803" name="Group 1044"/>
          <p:cNvGrpSpPr>
            <a:grpSpLocks/>
          </p:cNvGrpSpPr>
          <p:nvPr/>
        </p:nvGrpSpPr>
        <p:grpSpPr bwMode="auto">
          <a:xfrm>
            <a:off x="1514475" y="1550988"/>
            <a:ext cx="361950" cy="3757612"/>
            <a:chOff x="1638382" y="1543048"/>
            <a:chExt cx="361954" cy="3757006"/>
          </a:xfrm>
        </p:grpSpPr>
        <p:sp>
          <p:nvSpPr>
            <p:cNvPr id="75816" name="Text Box 153"/>
            <p:cNvSpPr txBox="1">
              <a:spLocks noChangeArrowheads="1"/>
            </p:cNvSpPr>
            <p:nvPr/>
          </p:nvSpPr>
          <p:spPr bwMode="auto">
            <a:xfrm>
              <a:off x="1638382" y="1543048"/>
              <a:ext cx="361954"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rIns="0"/>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a:spcBef>
                  <a:spcPct val="50000"/>
                </a:spcBef>
              </a:pPr>
              <a:r>
                <a:rPr lang="en-US" sz="1400">
                  <a:solidFill>
                    <a:srgbClr val="00446A"/>
                  </a:solidFill>
                  <a:latin typeface="Arial" charset="0"/>
                </a:rPr>
                <a:t>1.0</a:t>
              </a:r>
            </a:p>
          </p:txBody>
        </p:sp>
        <p:sp>
          <p:nvSpPr>
            <p:cNvPr id="75817" name="Text Box 154"/>
            <p:cNvSpPr txBox="1">
              <a:spLocks noChangeArrowheads="1"/>
            </p:cNvSpPr>
            <p:nvPr/>
          </p:nvSpPr>
          <p:spPr bwMode="auto">
            <a:xfrm>
              <a:off x="1638382" y="2239522"/>
              <a:ext cx="361954"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rIns="0"/>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a:spcBef>
                  <a:spcPct val="50000"/>
                </a:spcBef>
              </a:pPr>
              <a:r>
                <a:rPr lang="en-US" sz="1400">
                  <a:solidFill>
                    <a:srgbClr val="00446A"/>
                  </a:solidFill>
                  <a:latin typeface="Arial" charset="0"/>
                </a:rPr>
                <a:t>0.8</a:t>
              </a:r>
            </a:p>
          </p:txBody>
        </p:sp>
        <p:sp>
          <p:nvSpPr>
            <p:cNvPr id="75818" name="Text Box 155"/>
            <p:cNvSpPr txBox="1">
              <a:spLocks noChangeArrowheads="1"/>
            </p:cNvSpPr>
            <p:nvPr/>
          </p:nvSpPr>
          <p:spPr bwMode="auto">
            <a:xfrm>
              <a:off x="1638382" y="2935996"/>
              <a:ext cx="361954"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rIns="0"/>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a:spcBef>
                  <a:spcPct val="50000"/>
                </a:spcBef>
              </a:pPr>
              <a:r>
                <a:rPr lang="en-US" sz="1400">
                  <a:solidFill>
                    <a:srgbClr val="00446A"/>
                  </a:solidFill>
                  <a:latin typeface="Arial" charset="0"/>
                </a:rPr>
                <a:t>0.6</a:t>
              </a:r>
            </a:p>
          </p:txBody>
        </p:sp>
        <p:sp>
          <p:nvSpPr>
            <p:cNvPr id="75819" name="Text Box 156"/>
            <p:cNvSpPr txBox="1">
              <a:spLocks noChangeArrowheads="1"/>
            </p:cNvSpPr>
            <p:nvPr/>
          </p:nvSpPr>
          <p:spPr bwMode="auto">
            <a:xfrm>
              <a:off x="1638382" y="3632470"/>
              <a:ext cx="361954"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rIns="0"/>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a:spcBef>
                  <a:spcPct val="50000"/>
                </a:spcBef>
              </a:pPr>
              <a:r>
                <a:rPr lang="en-US" sz="1400">
                  <a:solidFill>
                    <a:srgbClr val="00446A"/>
                  </a:solidFill>
                  <a:latin typeface="Arial" charset="0"/>
                </a:rPr>
                <a:t>0.4</a:t>
              </a:r>
            </a:p>
          </p:txBody>
        </p:sp>
        <p:sp>
          <p:nvSpPr>
            <p:cNvPr id="75820" name="Text Box 157"/>
            <p:cNvSpPr txBox="1">
              <a:spLocks noChangeArrowheads="1"/>
            </p:cNvSpPr>
            <p:nvPr/>
          </p:nvSpPr>
          <p:spPr bwMode="auto">
            <a:xfrm>
              <a:off x="1638382" y="4328944"/>
              <a:ext cx="361954"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rIns="0"/>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a:spcBef>
                  <a:spcPct val="50000"/>
                </a:spcBef>
              </a:pPr>
              <a:r>
                <a:rPr lang="en-US" sz="1400">
                  <a:solidFill>
                    <a:srgbClr val="00446A"/>
                  </a:solidFill>
                  <a:latin typeface="Arial" charset="0"/>
                </a:rPr>
                <a:t>0.2</a:t>
              </a:r>
            </a:p>
          </p:txBody>
        </p:sp>
        <p:sp>
          <p:nvSpPr>
            <p:cNvPr id="75821" name="Text Box 159"/>
            <p:cNvSpPr txBox="1">
              <a:spLocks noChangeArrowheads="1"/>
            </p:cNvSpPr>
            <p:nvPr/>
          </p:nvSpPr>
          <p:spPr bwMode="auto">
            <a:xfrm>
              <a:off x="1638382" y="5025416"/>
              <a:ext cx="361954"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rIns="0"/>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a:spcBef>
                  <a:spcPct val="50000"/>
                </a:spcBef>
              </a:pPr>
              <a:r>
                <a:rPr lang="en-US" sz="1400">
                  <a:solidFill>
                    <a:srgbClr val="00446A"/>
                  </a:solidFill>
                  <a:latin typeface="Arial" charset="0"/>
                </a:rPr>
                <a:t>0</a:t>
              </a:r>
            </a:p>
          </p:txBody>
        </p:sp>
      </p:grpSp>
      <p:sp>
        <p:nvSpPr>
          <p:cNvPr id="75804" name="Rectangle 50"/>
          <p:cNvSpPr>
            <a:spLocks noChangeArrowheads="1"/>
          </p:cNvSpPr>
          <p:nvPr/>
        </p:nvSpPr>
        <p:spPr bwMode="auto">
          <a:xfrm rot="-5400000">
            <a:off x="224631" y="3242469"/>
            <a:ext cx="23701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algn="ctr">
              <a:lnSpc>
                <a:spcPct val="85000"/>
              </a:lnSpc>
              <a:spcBef>
                <a:spcPct val="50000"/>
              </a:spcBef>
            </a:pPr>
            <a:r>
              <a:rPr lang="en-US" sz="1400">
                <a:solidFill>
                  <a:srgbClr val="00446A"/>
                </a:solidFill>
              </a:rPr>
              <a:t>Proportion without SRE</a:t>
            </a:r>
          </a:p>
        </p:txBody>
      </p:sp>
      <p:sp>
        <p:nvSpPr>
          <p:cNvPr id="75805" name="Text Box 161"/>
          <p:cNvSpPr txBox="1">
            <a:spLocks noChangeArrowheads="1"/>
          </p:cNvSpPr>
          <p:nvPr/>
        </p:nvSpPr>
        <p:spPr bwMode="auto">
          <a:xfrm>
            <a:off x="2460625" y="4819650"/>
            <a:ext cx="25431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spcBef>
                <a:spcPct val="50000"/>
              </a:spcBef>
            </a:pPr>
            <a:r>
              <a:rPr lang="en-US" sz="1400">
                <a:solidFill>
                  <a:srgbClr val="00446A"/>
                </a:solidFill>
                <a:latin typeface="Arial" charset="0"/>
              </a:rPr>
              <a:t>Zoledronic Acid (n=1020)</a:t>
            </a:r>
          </a:p>
        </p:txBody>
      </p:sp>
      <p:sp>
        <p:nvSpPr>
          <p:cNvPr id="75806" name="Text Box 162"/>
          <p:cNvSpPr txBox="1">
            <a:spLocks noChangeArrowheads="1"/>
          </p:cNvSpPr>
          <p:nvPr/>
        </p:nvSpPr>
        <p:spPr bwMode="auto">
          <a:xfrm>
            <a:off x="2460625" y="4546600"/>
            <a:ext cx="22193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spcBef>
                <a:spcPct val="50000"/>
              </a:spcBef>
            </a:pPr>
            <a:r>
              <a:rPr lang="en-US" sz="1400">
                <a:solidFill>
                  <a:srgbClr val="00446A"/>
                </a:solidFill>
                <a:latin typeface="Arial" charset="0"/>
              </a:rPr>
              <a:t>Denosumab (n=1026)</a:t>
            </a:r>
          </a:p>
        </p:txBody>
      </p:sp>
      <p:cxnSp>
        <p:nvCxnSpPr>
          <p:cNvPr id="45" name="Straight Connector 3"/>
          <p:cNvCxnSpPr/>
          <p:nvPr/>
        </p:nvCxnSpPr>
        <p:spPr>
          <a:xfrm>
            <a:off x="2208213" y="4702175"/>
            <a:ext cx="252412"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 name="Straight Connector 58"/>
          <p:cNvCxnSpPr/>
          <p:nvPr/>
        </p:nvCxnSpPr>
        <p:spPr>
          <a:xfrm>
            <a:off x="2208213" y="4986338"/>
            <a:ext cx="252412" cy="0"/>
          </a:xfrm>
          <a:prstGeom prst="line">
            <a:avLst/>
          </a:prstGeom>
          <a:ln w="28575">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75809" name="Rectangle 4"/>
          <p:cNvSpPr>
            <a:spLocks noChangeArrowheads="1"/>
          </p:cNvSpPr>
          <p:nvPr/>
        </p:nvSpPr>
        <p:spPr bwMode="auto">
          <a:xfrm>
            <a:off x="4097338" y="5500688"/>
            <a:ext cx="1050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algn="ctr" eaLnBrk="0" hangingPunct="0"/>
            <a:r>
              <a:rPr lang="en-US" sz="1400">
                <a:solidFill>
                  <a:srgbClr val="00446A"/>
                </a:solidFill>
              </a:rPr>
              <a:t>Month</a:t>
            </a:r>
          </a:p>
        </p:txBody>
      </p:sp>
      <p:sp>
        <p:nvSpPr>
          <p:cNvPr id="75810" name="Text Box 39"/>
          <p:cNvSpPr txBox="1">
            <a:spLocks noChangeArrowheads="1"/>
          </p:cNvSpPr>
          <p:nvPr/>
        </p:nvSpPr>
        <p:spPr bwMode="auto">
          <a:xfrm>
            <a:off x="1825625" y="5272088"/>
            <a:ext cx="568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defTabSz="1012825" eaLnBrk="0" hangingPunct="0">
              <a:tabLst>
                <a:tab pos="98425" algn="ctr"/>
                <a:tab pos="679450" algn="ctr"/>
                <a:tab pos="1257300" algn="ctr"/>
                <a:tab pos="1841500" algn="ctr"/>
                <a:tab pos="2419350" algn="ctr"/>
                <a:tab pos="2997200" algn="ctr"/>
                <a:tab pos="3581400" algn="ctr"/>
                <a:tab pos="4159250" algn="ctr"/>
                <a:tab pos="4743450" algn="ctr"/>
                <a:tab pos="5311775" algn="ctr"/>
              </a:tabLst>
              <a:defRPr sz="2400">
                <a:solidFill>
                  <a:schemeClr val="tx1"/>
                </a:solidFill>
                <a:latin typeface="Calibri" charset="0"/>
                <a:ea typeface="ＭＳ Ｐゴシック" charset="0"/>
                <a:cs typeface="ＭＳ Ｐゴシック" charset="0"/>
              </a:defRPr>
            </a:lvl1pPr>
            <a:lvl2pPr marL="742950" indent="-285750" defTabSz="1012825" eaLnBrk="0" hangingPunct="0">
              <a:tabLst>
                <a:tab pos="98425" algn="ctr"/>
                <a:tab pos="679450" algn="ctr"/>
                <a:tab pos="1257300" algn="ctr"/>
                <a:tab pos="1841500" algn="ctr"/>
                <a:tab pos="2419350" algn="ctr"/>
                <a:tab pos="2997200" algn="ctr"/>
                <a:tab pos="3581400" algn="ctr"/>
                <a:tab pos="4159250" algn="ctr"/>
                <a:tab pos="4743450" algn="ctr"/>
                <a:tab pos="5311775" algn="ctr"/>
              </a:tabLst>
              <a:defRPr sz="2400">
                <a:solidFill>
                  <a:schemeClr val="tx1"/>
                </a:solidFill>
                <a:latin typeface="Calibri" charset="0"/>
                <a:ea typeface="ＭＳ Ｐゴシック" charset="0"/>
              </a:defRPr>
            </a:lvl2pPr>
            <a:lvl3pPr marL="1143000" indent="-228600" defTabSz="1012825" eaLnBrk="0" hangingPunct="0">
              <a:tabLst>
                <a:tab pos="98425" algn="ctr"/>
                <a:tab pos="679450" algn="ctr"/>
                <a:tab pos="1257300" algn="ctr"/>
                <a:tab pos="1841500" algn="ctr"/>
                <a:tab pos="2419350" algn="ctr"/>
                <a:tab pos="2997200" algn="ctr"/>
                <a:tab pos="3581400" algn="ctr"/>
                <a:tab pos="4159250" algn="ctr"/>
                <a:tab pos="4743450" algn="ctr"/>
                <a:tab pos="5311775" algn="ctr"/>
              </a:tabLst>
              <a:defRPr sz="2400">
                <a:solidFill>
                  <a:schemeClr val="tx1"/>
                </a:solidFill>
                <a:latin typeface="Calibri" charset="0"/>
                <a:ea typeface="ＭＳ Ｐゴシック" charset="0"/>
              </a:defRPr>
            </a:lvl3pPr>
            <a:lvl4pPr marL="1600200" indent="-228600" defTabSz="1012825" eaLnBrk="0" hangingPunct="0">
              <a:tabLst>
                <a:tab pos="98425" algn="ctr"/>
                <a:tab pos="679450" algn="ctr"/>
                <a:tab pos="1257300" algn="ctr"/>
                <a:tab pos="1841500" algn="ctr"/>
                <a:tab pos="2419350" algn="ctr"/>
                <a:tab pos="2997200" algn="ctr"/>
                <a:tab pos="3581400" algn="ctr"/>
                <a:tab pos="4159250" algn="ctr"/>
                <a:tab pos="4743450" algn="ctr"/>
                <a:tab pos="5311775" algn="ctr"/>
              </a:tabLst>
              <a:defRPr sz="2400">
                <a:solidFill>
                  <a:schemeClr val="tx1"/>
                </a:solidFill>
                <a:latin typeface="Calibri" charset="0"/>
                <a:ea typeface="ＭＳ Ｐゴシック" charset="0"/>
              </a:defRPr>
            </a:lvl4pPr>
            <a:lvl5pPr marL="2057400" indent="-228600" defTabSz="1012825" eaLnBrk="0" hangingPunct="0">
              <a:tabLst>
                <a:tab pos="98425" algn="ctr"/>
                <a:tab pos="679450" algn="ctr"/>
                <a:tab pos="1257300" algn="ctr"/>
                <a:tab pos="1841500" algn="ctr"/>
                <a:tab pos="2419350" algn="ctr"/>
                <a:tab pos="2997200" algn="ctr"/>
                <a:tab pos="3581400" algn="ctr"/>
                <a:tab pos="4159250" algn="ctr"/>
                <a:tab pos="4743450" algn="ctr"/>
                <a:tab pos="5311775" algn="ctr"/>
              </a:tabLst>
              <a:defRPr sz="2400">
                <a:solidFill>
                  <a:schemeClr val="tx1"/>
                </a:solidFill>
                <a:latin typeface="Calibri" charset="0"/>
                <a:ea typeface="ＭＳ Ｐゴシック" charset="0"/>
              </a:defRPr>
            </a:lvl5pPr>
            <a:lvl6pPr marL="2514600" indent="-228600" defTabSz="1012825" eaLnBrk="0" fontAlgn="base" hangingPunct="0">
              <a:spcBef>
                <a:spcPct val="0"/>
              </a:spcBef>
              <a:spcAft>
                <a:spcPct val="0"/>
              </a:spcAft>
              <a:tabLst>
                <a:tab pos="98425" algn="ctr"/>
                <a:tab pos="679450" algn="ctr"/>
                <a:tab pos="1257300" algn="ctr"/>
                <a:tab pos="1841500" algn="ctr"/>
                <a:tab pos="2419350" algn="ctr"/>
                <a:tab pos="2997200" algn="ctr"/>
                <a:tab pos="3581400" algn="ctr"/>
                <a:tab pos="4159250" algn="ctr"/>
                <a:tab pos="4743450" algn="ctr"/>
                <a:tab pos="5311775" algn="ctr"/>
              </a:tabLst>
              <a:defRPr sz="2400">
                <a:solidFill>
                  <a:schemeClr val="tx1"/>
                </a:solidFill>
                <a:latin typeface="Calibri" charset="0"/>
                <a:ea typeface="ＭＳ Ｐゴシック" charset="0"/>
              </a:defRPr>
            </a:lvl6pPr>
            <a:lvl7pPr marL="2971800" indent="-228600" defTabSz="1012825" eaLnBrk="0" fontAlgn="base" hangingPunct="0">
              <a:spcBef>
                <a:spcPct val="0"/>
              </a:spcBef>
              <a:spcAft>
                <a:spcPct val="0"/>
              </a:spcAft>
              <a:tabLst>
                <a:tab pos="98425" algn="ctr"/>
                <a:tab pos="679450" algn="ctr"/>
                <a:tab pos="1257300" algn="ctr"/>
                <a:tab pos="1841500" algn="ctr"/>
                <a:tab pos="2419350" algn="ctr"/>
                <a:tab pos="2997200" algn="ctr"/>
                <a:tab pos="3581400" algn="ctr"/>
                <a:tab pos="4159250" algn="ctr"/>
                <a:tab pos="4743450" algn="ctr"/>
                <a:tab pos="5311775" algn="ctr"/>
              </a:tabLst>
              <a:defRPr sz="2400">
                <a:solidFill>
                  <a:schemeClr val="tx1"/>
                </a:solidFill>
                <a:latin typeface="Calibri" charset="0"/>
                <a:ea typeface="ＭＳ Ｐゴシック" charset="0"/>
              </a:defRPr>
            </a:lvl7pPr>
            <a:lvl8pPr marL="3429000" indent="-228600" defTabSz="1012825" eaLnBrk="0" fontAlgn="base" hangingPunct="0">
              <a:spcBef>
                <a:spcPct val="0"/>
              </a:spcBef>
              <a:spcAft>
                <a:spcPct val="0"/>
              </a:spcAft>
              <a:tabLst>
                <a:tab pos="98425" algn="ctr"/>
                <a:tab pos="679450" algn="ctr"/>
                <a:tab pos="1257300" algn="ctr"/>
                <a:tab pos="1841500" algn="ctr"/>
                <a:tab pos="2419350" algn="ctr"/>
                <a:tab pos="2997200" algn="ctr"/>
                <a:tab pos="3581400" algn="ctr"/>
                <a:tab pos="4159250" algn="ctr"/>
                <a:tab pos="4743450" algn="ctr"/>
                <a:tab pos="5311775" algn="ctr"/>
              </a:tabLst>
              <a:defRPr sz="2400">
                <a:solidFill>
                  <a:schemeClr val="tx1"/>
                </a:solidFill>
                <a:latin typeface="Calibri" charset="0"/>
                <a:ea typeface="ＭＳ Ｐゴシック" charset="0"/>
              </a:defRPr>
            </a:lvl8pPr>
            <a:lvl9pPr marL="3886200" indent="-228600" defTabSz="1012825" eaLnBrk="0" fontAlgn="base" hangingPunct="0">
              <a:spcBef>
                <a:spcPct val="0"/>
              </a:spcBef>
              <a:spcAft>
                <a:spcPct val="0"/>
              </a:spcAft>
              <a:tabLst>
                <a:tab pos="98425" algn="ctr"/>
                <a:tab pos="679450" algn="ctr"/>
                <a:tab pos="1257300" algn="ctr"/>
                <a:tab pos="1841500" algn="ctr"/>
                <a:tab pos="2419350" algn="ctr"/>
                <a:tab pos="2997200" algn="ctr"/>
                <a:tab pos="3581400" algn="ctr"/>
                <a:tab pos="4159250" algn="ctr"/>
                <a:tab pos="4743450" algn="ctr"/>
                <a:tab pos="5311775" algn="ctr"/>
              </a:tabLst>
              <a:defRPr sz="2400">
                <a:solidFill>
                  <a:schemeClr val="tx1"/>
                </a:solidFill>
                <a:latin typeface="Calibri" charset="0"/>
                <a:ea typeface="ＭＳ Ｐゴシック" charset="0"/>
              </a:defRPr>
            </a:lvl9pPr>
          </a:lstStyle>
          <a:p>
            <a:pPr>
              <a:spcBef>
                <a:spcPct val="50000"/>
              </a:spcBef>
            </a:pPr>
            <a:r>
              <a:rPr lang="en-US" sz="1400">
                <a:solidFill>
                  <a:srgbClr val="00446A"/>
                </a:solidFill>
                <a:latin typeface="Arial" charset="0"/>
              </a:rPr>
              <a:t>	0	3	6	9	12	15	18	21	24	27</a:t>
            </a:r>
          </a:p>
        </p:txBody>
      </p:sp>
      <p:sp>
        <p:nvSpPr>
          <p:cNvPr id="75811" name="Rectangle 5"/>
          <p:cNvSpPr>
            <a:spLocks noChangeArrowheads="1"/>
          </p:cNvSpPr>
          <p:nvPr/>
        </p:nvSpPr>
        <p:spPr bwMode="auto">
          <a:xfrm>
            <a:off x="381000" y="5622925"/>
            <a:ext cx="1304925"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en-US" sz="1000">
                <a:solidFill>
                  <a:srgbClr val="00446A"/>
                </a:solidFill>
              </a:rPr>
              <a:t>Patients at Risk:</a:t>
            </a:r>
          </a:p>
        </p:txBody>
      </p:sp>
      <p:sp>
        <p:nvSpPr>
          <p:cNvPr id="75812" name="Rectangle 16"/>
          <p:cNvSpPr>
            <a:spLocks noChangeArrowheads="1"/>
          </p:cNvSpPr>
          <p:nvPr/>
        </p:nvSpPr>
        <p:spPr bwMode="auto">
          <a:xfrm>
            <a:off x="381000" y="5980113"/>
            <a:ext cx="7367588"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tabLst>
                <a:tab pos="1635125" algn="ctr"/>
                <a:tab pos="2216150" algn="ctr"/>
                <a:tab pos="2797175" algn="ctr"/>
                <a:tab pos="3370263" algn="ctr"/>
                <a:tab pos="3959225" algn="ctr"/>
                <a:tab pos="4540250" algn="ctr"/>
                <a:tab pos="5122863" algn="ctr"/>
                <a:tab pos="5703888" algn="ctr"/>
                <a:tab pos="6276975" algn="ctr"/>
                <a:tab pos="6851650" algn="ctr"/>
              </a:tabLst>
            </a:pPr>
            <a:r>
              <a:rPr lang="en-US" sz="1000">
                <a:solidFill>
                  <a:srgbClr val="00446A"/>
                </a:solidFill>
              </a:rPr>
              <a:t>Zoledronic Acid	1020	829	676	584	498	427	296	191	94	29</a:t>
            </a:r>
          </a:p>
        </p:txBody>
      </p:sp>
      <p:sp>
        <p:nvSpPr>
          <p:cNvPr id="75813" name="Rectangle 28"/>
          <p:cNvSpPr>
            <a:spLocks noChangeArrowheads="1"/>
          </p:cNvSpPr>
          <p:nvPr/>
        </p:nvSpPr>
        <p:spPr bwMode="auto">
          <a:xfrm>
            <a:off x="381000" y="5837238"/>
            <a:ext cx="708025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tabLst>
                <a:tab pos="1635125" algn="ctr"/>
                <a:tab pos="2216150" algn="ctr"/>
                <a:tab pos="2797175" algn="ctr"/>
                <a:tab pos="3370263" algn="ctr"/>
                <a:tab pos="3951288" algn="ctr"/>
                <a:tab pos="4533900" algn="ctr"/>
                <a:tab pos="5122863" algn="ctr"/>
                <a:tab pos="5703888" algn="ctr"/>
                <a:tab pos="6284913" algn="ctr"/>
                <a:tab pos="6848475" algn="ctr"/>
              </a:tabLst>
            </a:pPr>
            <a:r>
              <a:rPr lang="en-US" sz="1000">
                <a:solidFill>
                  <a:srgbClr val="00446A"/>
                </a:solidFill>
              </a:rPr>
              <a:t>Denosumab	1026	839	697	602	514	437	306	189	99	26</a:t>
            </a:r>
          </a:p>
        </p:txBody>
      </p:sp>
      <p:sp>
        <p:nvSpPr>
          <p:cNvPr id="75814" name="Title 1"/>
          <p:cNvSpPr>
            <a:spLocks noGrp="1"/>
          </p:cNvSpPr>
          <p:nvPr>
            <p:ph type="title"/>
          </p:nvPr>
        </p:nvSpPr>
        <p:spPr>
          <a:xfrm>
            <a:off x="200984" y="74112"/>
            <a:ext cx="8229600" cy="509449"/>
          </a:xfrm>
        </p:spPr>
        <p:txBody>
          <a:bodyPr/>
          <a:lstStyle/>
          <a:p>
            <a:pPr eaLnBrk="1" hangingPunct="1"/>
            <a:r>
              <a:rPr lang="en-US" sz="2800"/>
              <a:t>Denosumab en CMM con Mtx Óseas (fase III)</a:t>
            </a:r>
          </a:p>
        </p:txBody>
      </p:sp>
      <p:sp>
        <p:nvSpPr>
          <p:cNvPr id="2" name="Rectangle 1"/>
          <p:cNvSpPr/>
          <p:nvPr/>
        </p:nvSpPr>
        <p:spPr>
          <a:xfrm>
            <a:off x="6334125" y="3540125"/>
            <a:ext cx="2500313" cy="584200"/>
          </a:xfrm>
          <a:prstGeom prst="rect">
            <a:avLst/>
          </a:prstGeom>
        </p:spPr>
        <p:style>
          <a:lnRef idx="1">
            <a:schemeClr val="dk1"/>
          </a:lnRef>
          <a:fillRef idx="2">
            <a:schemeClr val="dk1"/>
          </a:fillRef>
          <a:effectRef idx="1">
            <a:schemeClr val="dk1"/>
          </a:effectRef>
          <a:fontRef idx="minor">
            <a:schemeClr val="dk1"/>
          </a:fontRef>
        </p:style>
        <p:txBody>
          <a:bodyPr>
            <a:spAutoFit/>
          </a:bodyPr>
          <a:lstStyle/>
          <a:p>
            <a:pPr algn="ctr">
              <a:defRPr/>
            </a:pPr>
            <a:r>
              <a:rPr lang="en-US" sz="1600" dirty="0">
                <a:latin typeface="Trebuchet MS"/>
                <a:cs typeface="Trebuchet MS"/>
              </a:rPr>
              <a:t>Median time to first on-study SRE 26.4 </a:t>
            </a:r>
            <a:r>
              <a:rPr lang="en-US" sz="1600" dirty="0" err="1">
                <a:latin typeface="Trebuchet MS"/>
                <a:cs typeface="Trebuchet MS"/>
              </a:rPr>
              <a:t>mo</a:t>
            </a:r>
            <a:r>
              <a:rPr lang="en-US" sz="1600" dirty="0">
                <a:latin typeface="Trebuchet MS"/>
                <a:cs typeface="Trebuchet MS"/>
              </a:rPr>
              <a:t> </a:t>
            </a:r>
            <a:r>
              <a:rPr lang="en-US" sz="1600" dirty="0" err="1">
                <a:latin typeface="Trebuchet MS"/>
                <a:cs typeface="Trebuchet MS"/>
              </a:rPr>
              <a:t>vs</a:t>
            </a:r>
            <a:r>
              <a:rPr lang="en-US" sz="1600" dirty="0">
                <a:latin typeface="Trebuchet MS"/>
                <a:cs typeface="Trebuchet MS"/>
              </a:rPr>
              <a:t> NR</a:t>
            </a:r>
          </a:p>
        </p:txBody>
      </p:sp>
    </p:spTree>
    <p:extLst>
      <p:ext uri="{BB962C8B-B14F-4D97-AF65-F5344CB8AC3E}">
        <p14:creationId xmlns:p14="http://schemas.microsoft.com/office/powerpoint/2010/main" val="3516277814"/>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5"/>
          <p:cNvSpPr>
            <a:spLocks noChangeArrowheads="1"/>
          </p:cNvSpPr>
          <p:nvPr/>
        </p:nvSpPr>
        <p:spPr bwMode="auto">
          <a:xfrm>
            <a:off x="0" y="6604000"/>
            <a:ext cx="165592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latin typeface="Comic Sans MS"/>
                <a:cs typeface="Comic Sans MS"/>
              </a:rPr>
              <a:t>Stopeck et al  JCO 2010</a:t>
            </a:r>
          </a:p>
        </p:txBody>
      </p:sp>
      <p:sp>
        <p:nvSpPr>
          <p:cNvPr id="7" name="Rectangle 6"/>
          <p:cNvSpPr/>
          <p:nvPr/>
        </p:nvSpPr>
        <p:spPr>
          <a:xfrm>
            <a:off x="457200" y="750888"/>
            <a:ext cx="8229600" cy="3683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ctr" fontAlgn="auto">
              <a:spcBef>
                <a:spcPts val="0"/>
              </a:spcBef>
              <a:spcAft>
                <a:spcPts val="0"/>
              </a:spcAft>
              <a:defRPr/>
            </a:pPr>
            <a:r>
              <a:rPr lang="en-US" dirty="0" err="1" smtClean="0">
                <a:latin typeface="Comic Sans MS"/>
                <a:cs typeface="Comic Sans MS"/>
              </a:rPr>
              <a:t>Tiempo</a:t>
            </a:r>
            <a:r>
              <a:rPr lang="en-US" dirty="0" smtClean="0">
                <a:latin typeface="Comic Sans MS"/>
                <a:cs typeface="Comic Sans MS"/>
              </a:rPr>
              <a:t> a </a:t>
            </a:r>
            <a:r>
              <a:rPr lang="en-US" dirty="0" err="1" smtClean="0">
                <a:latin typeface="Comic Sans MS"/>
                <a:cs typeface="Comic Sans MS"/>
              </a:rPr>
              <a:t>siguientes</a:t>
            </a:r>
            <a:r>
              <a:rPr lang="en-US" dirty="0" smtClean="0">
                <a:latin typeface="Comic Sans MS"/>
                <a:cs typeface="Comic Sans MS"/>
              </a:rPr>
              <a:t> EREs </a:t>
            </a:r>
            <a:endParaRPr lang="en-US" dirty="0">
              <a:latin typeface="Comic Sans MS"/>
              <a:cs typeface="Comic Sans MS"/>
            </a:endParaRPr>
          </a:p>
        </p:txBody>
      </p:sp>
      <p:sp>
        <p:nvSpPr>
          <p:cNvPr id="77827" name="Line 10"/>
          <p:cNvSpPr>
            <a:spLocks noChangeShapeType="1"/>
          </p:cNvSpPr>
          <p:nvPr/>
        </p:nvSpPr>
        <p:spPr bwMode="auto">
          <a:xfrm>
            <a:off x="1244600" y="5349875"/>
            <a:ext cx="0" cy="69850"/>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77828" name="Line 11"/>
          <p:cNvSpPr>
            <a:spLocks noChangeShapeType="1"/>
          </p:cNvSpPr>
          <p:nvPr/>
        </p:nvSpPr>
        <p:spPr bwMode="auto">
          <a:xfrm>
            <a:off x="1971675" y="5349875"/>
            <a:ext cx="0" cy="69850"/>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77829" name="Line 12"/>
          <p:cNvSpPr>
            <a:spLocks noChangeShapeType="1"/>
          </p:cNvSpPr>
          <p:nvPr/>
        </p:nvSpPr>
        <p:spPr bwMode="auto">
          <a:xfrm>
            <a:off x="2698750" y="5349875"/>
            <a:ext cx="0" cy="69850"/>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77830" name="Line 13"/>
          <p:cNvSpPr>
            <a:spLocks noChangeShapeType="1"/>
          </p:cNvSpPr>
          <p:nvPr/>
        </p:nvSpPr>
        <p:spPr bwMode="auto">
          <a:xfrm>
            <a:off x="3422650" y="5349875"/>
            <a:ext cx="0" cy="69850"/>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77831" name="Line 14"/>
          <p:cNvSpPr>
            <a:spLocks noChangeShapeType="1"/>
          </p:cNvSpPr>
          <p:nvPr/>
        </p:nvSpPr>
        <p:spPr bwMode="auto">
          <a:xfrm>
            <a:off x="4152900" y="5349875"/>
            <a:ext cx="0" cy="69850"/>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77832" name="Line 15"/>
          <p:cNvSpPr>
            <a:spLocks noChangeShapeType="1"/>
          </p:cNvSpPr>
          <p:nvPr/>
        </p:nvSpPr>
        <p:spPr bwMode="auto">
          <a:xfrm>
            <a:off x="4878388" y="5349875"/>
            <a:ext cx="0" cy="69850"/>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77833" name="Line 16"/>
          <p:cNvSpPr>
            <a:spLocks noChangeShapeType="1"/>
          </p:cNvSpPr>
          <p:nvPr/>
        </p:nvSpPr>
        <p:spPr bwMode="auto">
          <a:xfrm>
            <a:off x="5605463" y="5349875"/>
            <a:ext cx="0" cy="69850"/>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77834" name="Line 17"/>
          <p:cNvSpPr>
            <a:spLocks noChangeShapeType="1"/>
          </p:cNvSpPr>
          <p:nvPr/>
        </p:nvSpPr>
        <p:spPr bwMode="auto">
          <a:xfrm>
            <a:off x="6327775" y="5349875"/>
            <a:ext cx="0" cy="69850"/>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77835" name="Line 18"/>
          <p:cNvSpPr>
            <a:spLocks noChangeShapeType="1"/>
          </p:cNvSpPr>
          <p:nvPr/>
        </p:nvSpPr>
        <p:spPr bwMode="auto">
          <a:xfrm>
            <a:off x="7059613" y="5349875"/>
            <a:ext cx="0" cy="69850"/>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77836" name="Line 19"/>
          <p:cNvSpPr>
            <a:spLocks noChangeShapeType="1"/>
          </p:cNvSpPr>
          <p:nvPr/>
        </p:nvSpPr>
        <p:spPr bwMode="auto">
          <a:xfrm>
            <a:off x="7783513" y="5349875"/>
            <a:ext cx="0" cy="69850"/>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77837" name="Line 20"/>
          <p:cNvSpPr>
            <a:spLocks noChangeShapeType="1"/>
          </p:cNvSpPr>
          <p:nvPr/>
        </p:nvSpPr>
        <p:spPr bwMode="auto">
          <a:xfrm>
            <a:off x="8507413" y="5349875"/>
            <a:ext cx="0" cy="69850"/>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77838" name="Line 6"/>
          <p:cNvSpPr>
            <a:spLocks noChangeShapeType="1"/>
          </p:cNvSpPr>
          <p:nvPr/>
        </p:nvSpPr>
        <p:spPr bwMode="auto">
          <a:xfrm flipH="1">
            <a:off x="1152525" y="5338763"/>
            <a:ext cx="92075" cy="0"/>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77839" name="Line 7"/>
          <p:cNvSpPr>
            <a:spLocks noChangeShapeType="1"/>
          </p:cNvSpPr>
          <p:nvPr/>
        </p:nvSpPr>
        <p:spPr bwMode="auto">
          <a:xfrm flipH="1">
            <a:off x="1152525" y="4081463"/>
            <a:ext cx="92075" cy="0"/>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77840" name="Line 8"/>
          <p:cNvSpPr>
            <a:spLocks noChangeShapeType="1"/>
          </p:cNvSpPr>
          <p:nvPr/>
        </p:nvSpPr>
        <p:spPr bwMode="auto">
          <a:xfrm flipH="1">
            <a:off x="1152525" y="2827338"/>
            <a:ext cx="92075" cy="0"/>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77841" name="Line 9"/>
          <p:cNvSpPr>
            <a:spLocks noChangeShapeType="1"/>
          </p:cNvSpPr>
          <p:nvPr/>
        </p:nvSpPr>
        <p:spPr bwMode="auto">
          <a:xfrm flipH="1">
            <a:off x="1152525" y="1574800"/>
            <a:ext cx="92075" cy="0"/>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77842" name="Line 21"/>
          <p:cNvSpPr>
            <a:spLocks noChangeShapeType="1"/>
          </p:cNvSpPr>
          <p:nvPr/>
        </p:nvSpPr>
        <p:spPr bwMode="auto">
          <a:xfrm flipH="1">
            <a:off x="1241425" y="5341938"/>
            <a:ext cx="7265988" cy="0"/>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77843" name="Line 22"/>
          <p:cNvSpPr>
            <a:spLocks noChangeShapeType="1"/>
          </p:cNvSpPr>
          <p:nvPr/>
        </p:nvSpPr>
        <p:spPr bwMode="auto">
          <a:xfrm flipV="1">
            <a:off x="1244600" y="1581150"/>
            <a:ext cx="0" cy="3757613"/>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69" name="Freeform 23"/>
          <p:cNvSpPr>
            <a:spLocks/>
          </p:cNvSpPr>
          <p:nvPr/>
        </p:nvSpPr>
        <p:spPr bwMode="auto">
          <a:xfrm>
            <a:off x="1492250" y="2616200"/>
            <a:ext cx="6653213" cy="2678113"/>
          </a:xfrm>
          <a:custGeom>
            <a:avLst/>
            <a:gdLst>
              <a:gd name="T0" fmla="*/ 61 w 4949"/>
              <a:gd name="T1" fmla="*/ 2154 h 2163"/>
              <a:gd name="T2" fmla="*/ 111 w 4949"/>
              <a:gd name="T3" fmla="*/ 2137 h 2163"/>
              <a:gd name="T4" fmla="*/ 160 w 4949"/>
              <a:gd name="T5" fmla="*/ 2121 h 2163"/>
              <a:gd name="T6" fmla="*/ 260 w 4949"/>
              <a:gd name="T7" fmla="*/ 2104 h 2163"/>
              <a:gd name="T8" fmla="*/ 290 w 4949"/>
              <a:gd name="T9" fmla="*/ 2081 h 2163"/>
              <a:gd name="T10" fmla="*/ 309 w 4949"/>
              <a:gd name="T11" fmla="*/ 2048 h 2163"/>
              <a:gd name="T12" fmla="*/ 335 w 4949"/>
              <a:gd name="T13" fmla="*/ 1939 h 2163"/>
              <a:gd name="T14" fmla="*/ 385 w 4949"/>
              <a:gd name="T15" fmla="*/ 1899 h 2163"/>
              <a:gd name="T16" fmla="*/ 456 w 4949"/>
              <a:gd name="T17" fmla="*/ 1863 h 2163"/>
              <a:gd name="T18" fmla="*/ 522 w 4949"/>
              <a:gd name="T19" fmla="*/ 1849 h 2163"/>
              <a:gd name="T20" fmla="*/ 560 w 4949"/>
              <a:gd name="T21" fmla="*/ 1833 h 2163"/>
              <a:gd name="T22" fmla="*/ 628 w 4949"/>
              <a:gd name="T23" fmla="*/ 1812 h 2163"/>
              <a:gd name="T24" fmla="*/ 711 w 4949"/>
              <a:gd name="T25" fmla="*/ 1778 h 2163"/>
              <a:gd name="T26" fmla="*/ 796 w 4949"/>
              <a:gd name="T27" fmla="*/ 1752 h 2163"/>
              <a:gd name="T28" fmla="*/ 815 w 4949"/>
              <a:gd name="T29" fmla="*/ 1682 h 2163"/>
              <a:gd name="T30" fmla="*/ 855 w 4949"/>
              <a:gd name="T31" fmla="*/ 1630 h 2163"/>
              <a:gd name="T32" fmla="*/ 907 w 4949"/>
              <a:gd name="T33" fmla="*/ 1604 h 2163"/>
              <a:gd name="T34" fmla="*/ 966 w 4949"/>
              <a:gd name="T35" fmla="*/ 1594 h 2163"/>
              <a:gd name="T36" fmla="*/ 1096 w 4949"/>
              <a:gd name="T37" fmla="*/ 1580 h 2163"/>
              <a:gd name="T38" fmla="*/ 1169 w 4949"/>
              <a:gd name="T39" fmla="*/ 1556 h 2163"/>
              <a:gd name="T40" fmla="*/ 1249 w 4949"/>
              <a:gd name="T41" fmla="*/ 1537 h 2163"/>
              <a:gd name="T42" fmla="*/ 1292 w 4949"/>
              <a:gd name="T43" fmla="*/ 1514 h 2163"/>
              <a:gd name="T44" fmla="*/ 1332 w 4949"/>
              <a:gd name="T45" fmla="*/ 1471 h 2163"/>
              <a:gd name="T46" fmla="*/ 1384 w 4949"/>
              <a:gd name="T47" fmla="*/ 1450 h 2163"/>
              <a:gd name="T48" fmla="*/ 1467 w 4949"/>
              <a:gd name="T49" fmla="*/ 1426 h 2163"/>
              <a:gd name="T50" fmla="*/ 1592 w 4949"/>
              <a:gd name="T51" fmla="*/ 1400 h 2163"/>
              <a:gd name="T52" fmla="*/ 1641 w 4949"/>
              <a:gd name="T53" fmla="*/ 1389 h 2163"/>
              <a:gd name="T54" fmla="*/ 1745 w 4949"/>
              <a:gd name="T55" fmla="*/ 1367 h 2163"/>
              <a:gd name="T56" fmla="*/ 1788 w 4949"/>
              <a:gd name="T57" fmla="*/ 1341 h 2163"/>
              <a:gd name="T58" fmla="*/ 1821 w 4949"/>
              <a:gd name="T59" fmla="*/ 1285 h 2163"/>
              <a:gd name="T60" fmla="*/ 1949 w 4949"/>
              <a:gd name="T61" fmla="*/ 1245 h 2163"/>
              <a:gd name="T62" fmla="*/ 2067 w 4949"/>
              <a:gd name="T63" fmla="*/ 1233 h 2163"/>
              <a:gd name="T64" fmla="*/ 2116 w 4949"/>
              <a:gd name="T65" fmla="*/ 1214 h 2163"/>
              <a:gd name="T66" fmla="*/ 2204 w 4949"/>
              <a:gd name="T67" fmla="*/ 1204 h 2163"/>
              <a:gd name="T68" fmla="*/ 2296 w 4949"/>
              <a:gd name="T69" fmla="*/ 1174 h 2163"/>
              <a:gd name="T70" fmla="*/ 2326 w 4949"/>
              <a:gd name="T71" fmla="*/ 1134 h 2163"/>
              <a:gd name="T72" fmla="*/ 2378 w 4949"/>
              <a:gd name="T73" fmla="*/ 1100 h 2163"/>
              <a:gd name="T74" fmla="*/ 2468 w 4949"/>
              <a:gd name="T75" fmla="*/ 1086 h 2163"/>
              <a:gd name="T76" fmla="*/ 2511 w 4949"/>
              <a:gd name="T77" fmla="*/ 1067 h 2163"/>
              <a:gd name="T78" fmla="*/ 2615 w 4949"/>
              <a:gd name="T79" fmla="*/ 1051 h 2163"/>
              <a:gd name="T80" fmla="*/ 2674 w 4949"/>
              <a:gd name="T81" fmla="*/ 1037 h 2163"/>
              <a:gd name="T82" fmla="*/ 2799 w 4949"/>
              <a:gd name="T83" fmla="*/ 1004 h 2163"/>
              <a:gd name="T84" fmla="*/ 2827 w 4949"/>
              <a:gd name="T85" fmla="*/ 926 h 2163"/>
              <a:gd name="T86" fmla="*/ 2903 w 4949"/>
              <a:gd name="T87" fmla="*/ 886 h 2163"/>
              <a:gd name="T88" fmla="*/ 3049 w 4949"/>
              <a:gd name="T89" fmla="*/ 841 h 2163"/>
              <a:gd name="T90" fmla="*/ 3165 w 4949"/>
              <a:gd name="T91" fmla="*/ 826 h 2163"/>
              <a:gd name="T92" fmla="*/ 3267 w 4949"/>
              <a:gd name="T93" fmla="*/ 777 h 2163"/>
              <a:gd name="T94" fmla="*/ 3300 w 4949"/>
              <a:gd name="T95" fmla="*/ 708 h 2163"/>
              <a:gd name="T96" fmla="*/ 3375 w 4949"/>
              <a:gd name="T97" fmla="*/ 671 h 2163"/>
              <a:gd name="T98" fmla="*/ 3498 w 4949"/>
              <a:gd name="T99" fmla="*/ 630 h 2163"/>
              <a:gd name="T100" fmla="*/ 3623 w 4949"/>
              <a:gd name="T101" fmla="*/ 604 h 2163"/>
              <a:gd name="T102" fmla="*/ 3706 w 4949"/>
              <a:gd name="T103" fmla="*/ 571 h 2163"/>
              <a:gd name="T104" fmla="*/ 3817 w 4949"/>
              <a:gd name="T105" fmla="*/ 524 h 2163"/>
              <a:gd name="T106" fmla="*/ 3975 w 4949"/>
              <a:gd name="T107" fmla="*/ 486 h 2163"/>
              <a:gd name="T108" fmla="*/ 4077 w 4949"/>
              <a:gd name="T109" fmla="*/ 441 h 2163"/>
              <a:gd name="T110" fmla="*/ 4268 w 4949"/>
              <a:gd name="T111" fmla="*/ 399 h 2163"/>
              <a:gd name="T112" fmla="*/ 4339 w 4949"/>
              <a:gd name="T113" fmla="*/ 304 h 2163"/>
              <a:gd name="T114" fmla="*/ 4538 w 4949"/>
              <a:gd name="T115" fmla="*/ 252 h 2163"/>
              <a:gd name="T116" fmla="*/ 4949 w 4949"/>
              <a:gd name="T117" fmla="*/ 0 h 2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49" h="2163">
                <a:moveTo>
                  <a:pt x="0" y="2163"/>
                </a:moveTo>
                <a:lnTo>
                  <a:pt x="16" y="2163"/>
                </a:lnTo>
                <a:lnTo>
                  <a:pt x="19" y="2163"/>
                </a:lnTo>
                <a:lnTo>
                  <a:pt x="19" y="2161"/>
                </a:lnTo>
                <a:lnTo>
                  <a:pt x="28" y="2161"/>
                </a:lnTo>
                <a:lnTo>
                  <a:pt x="28" y="2154"/>
                </a:lnTo>
                <a:lnTo>
                  <a:pt x="61" y="2154"/>
                </a:lnTo>
                <a:lnTo>
                  <a:pt x="61" y="2152"/>
                </a:lnTo>
                <a:lnTo>
                  <a:pt x="80" y="2152"/>
                </a:lnTo>
                <a:lnTo>
                  <a:pt x="80" y="2145"/>
                </a:lnTo>
                <a:lnTo>
                  <a:pt x="94" y="2145"/>
                </a:lnTo>
                <a:lnTo>
                  <a:pt x="94" y="2142"/>
                </a:lnTo>
                <a:lnTo>
                  <a:pt x="111" y="2142"/>
                </a:lnTo>
                <a:lnTo>
                  <a:pt x="111" y="2137"/>
                </a:lnTo>
                <a:lnTo>
                  <a:pt x="137" y="2137"/>
                </a:lnTo>
                <a:lnTo>
                  <a:pt x="137" y="2133"/>
                </a:lnTo>
                <a:lnTo>
                  <a:pt x="156" y="2133"/>
                </a:lnTo>
                <a:lnTo>
                  <a:pt x="156" y="2130"/>
                </a:lnTo>
                <a:lnTo>
                  <a:pt x="160" y="2130"/>
                </a:lnTo>
                <a:lnTo>
                  <a:pt x="160" y="2126"/>
                </a:lnTo>
                <a:lnTo>
                  <a:pt x="160" y="2121"/>
                </a:lnTo>
                <a:lnTo>
                  <a:pt x="212" y="2121"/>
                </a:lnTo>
                <a:lnTo>
                  <a:pt x="212" y="2116"/>
                </a:lnTo>
                <a:lnTo>
                  <a:pt x="243" y="2116"/>
                </a:lnTo>
                <a:lnTo>
                  <a:pt x="243" y="2109"/>
                </a:lnTo>
                <a:lnTo>
                  <a:pt x="248" y="2109"/>
                </a:lnTo>
                <a:lnTo>
                  <a:pt x="248" y="2104"/>
                </a:lnTo>
                <a:lnTo>
                  <a:pt x="260" y="2104"/>
                </a:lnTo>
                <a:lnTo>
                  <a:pt x="260" y="2102"/>
                </a:lnTo>
                <a:lnTo>
                  <a:pt x="264" y="2102"/>
                </a:lnTo>
                <a:lnTo>
                  <a:pt x="278" y="2102"/>
                </a:lnTo>
                <a:lnTo>
                  <a:pt x="278" y="2088"/>
                </a:lnTo>
                <a:lnTo>
                  <a:pt x="286" y="2088"/>
                </a:lnTo>
                <a:lnTo>
                  <a:pt x="286" y="2081"/>
                </a:lnTo>
                <a:lnTo>
                  <a:pt x="290" y="2081"/>
                </a:lnTo>
                <a:lnTo>
                  <a:pt x="290" y="2074"/>
                </a:lnTo>
                <a:lnTo>
                  <a:pt x="295" y="2074"/>
                </a:lnTo>
                <a:lnTo>
                  <a:pt x="295" y="2069"/>
                </a:lnTo>
                <a:lnTo>
                  <a:pt x="302" y="2069"/>
                </a:lnTo>
                <a:lnTo>
                  <a:pt x="302" y="2062"/>
                </a:lnTo>
                <a:lnTo>
                  <a:pt x="309" y="2062"/>
                </a:lnTo>
                <a:lnTo>
                  <a:pt x="309" y="2048"/>
                </a:lnTo>
                <a:lnTo>
                  <a:pt x="319" y="2048"/>
                </a:lnTo>
                <a:lnTo>
                  <a:pt x="319" y="1986"/>
                </a:lnTo>
                <a:lnTo>
                  <a:pt x="319" y="1965"/>
                </a:lnTo>
                <a:lnTo>
                  <a:pt x="330" y="1965"/>
                </a:lnTo>
                <a:lnTo>
                  <a:pt x="330" y="1956"/>
                </a:lnTo>
                <a:lnTo>
                  <a:pt x="335" y="1956"/>
                </a:lnTo>
                <a:lnTo>
                  <a:pt x="335" y="1939"/>
                </a:lnTo>
                <a:lnTo>
                  <a:pt x="349" y="1939"/>
                </a:lnTo>
                <a:lnTo>
                  <a:pt x="349" y="1927"/>
                </a:lnTo>
                <a:lnTo>
                  <a:pt x="356" y="1927"/>
                </a:lnTo>
                <a:lnTo>
                  <a:pt x="356" y="1915"/>
                </a:lnTo>
                <a:lnTo>
                  <a:pt x="371" y="1915"/>
                </a:lnTo>
                <a:lnTo>
                  <a:pt x="371" y="1899"/>
                </a:lnTo>
                <a:lnTo>
                  <a:pt x="385" y="1899"/>
                </a:lnTo>
                <a:lnTo>
                  <a:pt x="385" y="1897"/>
                </a:lnTo>
                <a:lnTo>
                  <a:pt x="397" y="1897"/>
                </a:lnTo>
                <a:lnTo>
                  <a:pt x="397" y="1882"/>
                </a:lnTo>
                <a:lnTo>
                  <a:pt x="437" y="1882"/>
                </a:lnTo>
                <a:lnTo>
                  <a:pt x="437" y="1875"/>
                </a:lnTo>
                <a:lnTo>
                  <a:pt x="456" y="1875"/>
                </a:lnTo>
                <a:lnTo>
                  <a:pt x="456" y="1863"/>
                </a:lnTo>
                <a:lnTo>
                  <a:pt x="474" y="1863"/>
                </a:lnTo>
                <a:lnTo>
                  <a:pt x="474" y="1859"/>
                </a:lnTo>
                <a:lnTo>
                  <a:pt x="479" y="1859"/>
                </a:lnTo>
                <a:lnTo>
                  <a:pt x="479" y="1856"/>
                </a:lnTo>
                <a:lnTo>
                  <a:pt x="500" y="1856"/>
                </a:lnTo>
                <a:lnTo>
                  <a:pt x="500" y="1849"/>
                </a:lnTo>
                <a:lnTo>
                  <a:pt x="522" y="1849"/>
                </a:lnTo>
                <a:lnTo>
                  <a:pt x="522" y="1847"/>
                </a:lnTo>
                <a:lnTo>
                  <a:pt x="541" y="1847"/>
                </a:lnTo>
                <a:lnTo>
                  <a:pt x="541" y="1845"/>
                </a:lnTo>
                <a:lnTo>
                  <a:pt x="548" y="1845"/>
                </a:lnTo>
                <a:lnTo>
                  <a:pt x="548" y="1837"/>
                </a:lnTo>
                <a:lnTo>
                  <a:pt x="560" y="1837"/>
                </a:lnTo>
                <a:lnTo>
                  <a:pt x="560" y="1833"/>
                </a:lnTo>
                <a:lnTo>
                  <a:pt x="567" y="1833"/>
                </a:lnTo>
                <a:lnTo>
                  <a:pt x="567" y="1826"/>
                </a:lnTo>
                <a:lnTo>
                  <a:pt x="576" y="1826"/>
                </a:lnTo>
                <a:lnTo>
                  <a:pt x="576" y="1816"/>
                </a:lnTo>
                <a:lnTo>
                  <a:pt x="588" y="1816"/>
                </a:lnTo>
                <a:lnTo>
                  <a:pt x="588" y="1812"/>
                </a:lnTo>
                <a:lnTo>
                  <a:pt x="628" y="1812"/>
                </a:lnTo>
                <a:lnTo>
                  <a:pt x="628" y="1802"/>
                </a:lnTo>
                <a:lnTo>
                  <a:pt x="671" y="1802"/>
                </a:lnTo>
                <a:lnTo>
                  <a:pt x="671" y="1795"/>
                </a:lnTo>
                <a:lnTo>
                  <a:pt x="678" y="1795"/>
                </a:lnTo>
                <a:lnTo>
                  <a:pt x="678" y="1783"/>
                </a:lnTo>
                <a:lnTo>
                  <a:pt x="711" y="1783"/>
                </a:lnTo>
                <a:lnTo>
                  <a:pt x="711" y="1778"/>
                </a:lnTo>
                <a:lnTo>
                  <a:pt x="737" y="1778"/>
                </a:lnTo>
                <a:lnTo>
                  <a:pt x="737" y="1774"/>
                </a:lnTo>
                <a:lnTo>
                  <a:pt x="770" y="1774"/>
                </a:lnTo>
                <a:lnTo>
                  <a:pt x="770" y="1767"/>
                </a:lnTo>
                <a:lnTo>
                  <a:pt x="777" y="1767"/>
                </a:lnTo>
                <a:lnTo>
                  <a:pt x="777" y="1752"/>
                </a:lnTo>
                <a:lnTo>
                  <a:pt x="796" y="1752"/>
                </a:lnTo>
                <a:lnTo>
                  <a:pt x="796" y="1745"/>
                </a:lnTo>
                <a:lnTo>
                  <a:pt x="800" y="1745"/>
                </a:lnTo>
                <a:lnTo>
                  <a:pt x="800" y="1738"/>
                </a:lnTo>
                <a:lnTo>
                  <a:pt x="803" y="1738"/>
                </a:lnTo>
                <a:lnTo>
                  <a:pt x="803" y="1710"/>
                </a:lnTo>
                <a:lnTo>
                  <a:pt x="815" y="1710"/>
                </a:lnTo>
                <a:lnTo>
                  <a:pt x="815" y="1682"/>
                </a:lnTo>
                <a:lnTo>
                  <a:pt x="826" y="1682"/>
                </a:lnTo>
                <a:lnTo>
                  <a:pt x="826" y="1667"/>
                </a:lnTo>
                <a:lnTo>
                  <a:pt x="834" y="1667"/>
                </a:lnTo>
                <a:lnTo>
                  <a:pt x="834" y="1653"/>
                </a:lnTo>
                <a:lnTo>
                  <a:pt x="848" y="1653"/>
                </a:lnTo>
                <a:lnTo>
                  <a:pt x="848" y="1630"/>
                </a:lnTo>
                <a:lnTo>
                  <a:pt x="855" y="1630"/>
                </a:lnTo>
                <a:lnTo>
                  <a:pt x="855" y="1620"/>
                </a:lnTo>
                <a:lnTo>
                  <a:pt x="860" y="1620"/>
                </a:lnTo>
                <a:lnTo>
                  <a:pt x="860" y="1613"/>
                </a:lnTo>
                <a:lnTo>
                  <a:pt x="897" y="1613"/>
                </a:lnTo>
                <a:lnTo>
                  <a:pt x="897" y="1611"/>
                </a:lnTo>
                <a:lnTo>
                  <a:pt x="907" y="1611"/>
                </a:lnTo>
                <a:lnTo>
                  <a:pt x="907" y="1604"/>
                </a:lnTo>
                <a:lnTo>
                  <a:pt x="921" y="1604"/>
                </a:lnTo>
                <a:lnTo>
                  <a:pt x="930" y="1604"/>
                </a:lnTo>
                <a:lnTo>
                  <a:pt x="930" y="1599"/>
                </a:lnTo>
                <a:lnTo>
                  <a:pt x="949" y="1599"/>
                </a:lnTo>
                <a:lnTo>
                  <a:pt x="949" y="1597"/>
                </a:lnTo>
                <a:lnTo>
                  <a:pt x="966" y="1597"/>
                </a:lnTo>
                <a:lnTo>
                  <a:pt x="966" y="1594"/>
                </a:lnTo>
                <a:lnTo>
                  <a:pt x="973" y="1594"/>
                </a:lnTo>
                <a:lnTo>
                  <a:pt x="973" y="1589"/>
                </a:lnTo>
                <a:lnTo>
                  <a:pt x="1037" y="1589"/>
                </a:lnTo>
                <a:lnTo>
                  <a:pt x="1037" y="1582"/>
                </a:lnTo>
                <a:lnTo>
                  <a:pt x="1056" y="1582"/>
                </a:lnTo>
                <a:lnTo>
                  <a:pt x="1056" y="1580"/>
                </a:lnTo>
                <a:lnTo>
                  <a:pt x="1096" y="1580"/>
                </a:lnTo>
                <a:lnTo>
                  <a:pt x="1096" y="1571"/>
                </a:lnTo>
                <a:lnTo>
                  <a:pt x="1119" y="1571"/>
                </a:lnTo>
                <a:lnTo>
                  <a:pt x="1119" y="1568"/>
                </a:lnTo>
                <a:lnTo>
                  <a:pt x="1155" y="1568"/>
                </a:lnTo>
                <a:lnTo>
                  <a:pt x="1155" y="1563"/>
                </a:lnTo>
                <a:lnTo>
                  <a:pt x="1169" y="1563"/>
                </a:lnTo>
                <a:lnTo>
                  <a:pt x="1169" y="1556"/>
                </a:lnTo>
                <a:lnTo>
                  <a:pt x="1204" y="1556"/>
                </a:lnTo>
                <a:lnTo>
                  <a:pt x="1204" y="1554"/>
                </a:lnTo>
                <a:lnTo>
                  <a:pt x="1223" y="1554"/>
                </a:lnTo>
                <a:lnTo>
                  <a:pt x="1223" y="1547"/>
                </a:lnTo>
                <a:lnTo>
                  <a:pt x="1230" y="1547"/>
                </a:lnTo>
                <a:lnTo>
                  <a:pt x="1230" y="1537"/>
                </a:lnTo>
                <a:lnTo>
                  <a:pt x="1249" y="1537"/>
                </a:lnTo>
                <a:lnTo>
                  <a:pt x="1249" y="1533"/>
                </a:lnTo>
                <a:lnTo>
                  <a:pt x="1266" y="1533"/>
                </a:lnTo>
                <a:lnTo>
                  <a:pt x="1266" y="1528"/>
                </a:lnTo>
                <a:lnTo>
                  <a:pt x="1273" y="1528"/>
                </a:lnTo>
                <a:lnTo>
                  <a:pt x="1273" y="1528"/>
                </a:lnTo>
                <a:lnTo>
                  <a:pt x="1292" y="1528"/>
                </a:lnTo>
                <a:lnTo>
                  <a:pt x="1292" y="1514"/>
                </a:lnTo>
                <a:lnTo>
                  <a:pt x="1306" y="1514"/>
                </a:lnTo>
                <a:lnTo>
                  <a:pt x="1306" y="1502"/>
                </a:lnTo>
                <a:lnTo>
                  <a:pt x="1313" y="1502"/>
                </a:lnTo>
                <a:lnTo>
                  <a:pt x="1313" y="1490"/>
                </a:lnTo>
                <a:lnTo>
                  <a:pt x="1325" y="1490"/>
                </a:lnTo>
                <a:lnTo>
                  <a:pt x="1325" y="1471"/>
                </a:lnTo>
                <a:lnTo>
                  <a:pt x="1332" y="1471"/>
                </a:lnTo>
                <a:lnTo>
                  <a:pt x="1332" y="1469"/>
                </a:lnTo>
                <a:lnTo>
                  <a:pt x="1358" y="1469"/>
                </a:lnTo>
                <a:lnTo>
                  <a:pt x="1358" y="1460"/>
                </a:lnTo>
                <a:lnTo>
                  <a:pt x="1375" y="1460"/>
                </a:lnTo>
                <a:lnTo>
                  <a:pt x="1375" y="1452"/>
                </a:lnTo>
                <a:lnTo>
                  <a:pt x="1384" y="1452"/>
                </a:lnTo>
                <a:lnTo>
                  <a:pt x="1384" y="1450"/>
                </a:lnTo>
                <a:lnTo>
                  <a:pt x="1400" y="1450"/>
                </a:lnTo>
                <a:lnTo>
                  <a:pt x="1400" y="1441"/>
                </a:lnTo>
                <a:lnTo>
                  <a:pt x="1424" y="1441"/>
                </a:lnTo>
                <a:lnTo>
                  <a:pt x="1424" y="1438"/>
                </a:lnTo>
                <a:lnTo>
                  <a:pt x="1450" y="1438"/>
                </a:lnTo>
                <a:lnTo>
                  <a:pt x="1450" y="1426"/>
                </a:lnTo>
                <a:lnTo>
                  <a:pt x="1467" y="1426"/>
                </a:lnTo>
                <a:lnTo>
                  <a:pt x="1467" y="1422"/>
                </a:lnTo>
                <a:lnTo>
                  <a:pt x="1500" y="1422"/>
                </a:lnTo>
                <a:lnTo>
                  <a:pt x="1500" y="1417"/>
                </a:lnTo>
                <a:lnTo>
                  <a:pt x="1542" y="1417"/>
                </a:lnTo>
                <a:lnTo>
                  <a:pt x="1542" y="1405"/>
                </a:lnTo>
                <a:lnTo>
                  <a:pt x="1592" y="1405"/>
                </a:lnTo>
                <a:lnTo>
                  <a:pt x="1592" y="1400"/>
                </a:lnTo>
                <a:lnTo>
                  <a:pt x="1608" y="1400"/>
                </a:lnTo>
                <a:lnTo>
                  <a:pt x="1608" y="1393"/>
                </a:lnTo>
                <a:lnTo>
                  <a:pt x="1630" y="1393"/>
                </a:lnTo>
                <a:lnTo>
                  <a:pt x="1630" y="1393"/>
                </a:lnTo>
                <a:lnTo>
                  <a:pt x="1641" y="1393"/>
                </a:lnTo>
                <a:lnTo>
                  <a:pt x="1641" y="1389"/>
                </a:lnTo>
                <a:lnTo>
                  <a:pt x="1641" y="1389"/>
                </a:lnTo>
                <a:lnTo>
                  <a:pt x="1641" y="1379"/>
                </a:lnTo>
                <a:lnTo>
                  <a:pt x="1679" y="1379"/>
                </a:lnTo>
                <a:lnTo>
                  <a:pt x="1679" y="1379"/>
                </a:lnTo>
                <a:lnTo>
                  <a:pt x="1693" y="1379"/>
                </a:lnTo>
                <a:lnTo>
                  <a:pt x="1693" y="1370"/>
                </a:lnTo>
                <a:lnTo>
                  <a:pt x="1745" y="1370"/>
                </a:lnTo>
                <a:lnTo>
                  <a:pt x="1745" y="1367"/>
                </a:lnTo>
                <a:lnTo>
                  <a:pt x="1752" y="1367"/>
                </a:lnTo>
                <a:lnTo>
                  <a:pt x="1752" y="1360"/>
                </a:lnTo>
                <a:lnTo>
                  <a:pt x="1771" y="1360"/>
                </a:lnTo>
                <a:lnTo>
                  <a:pt x="1771" y="1346"/>
                </a:lnTo>
                <a:lnTo>
                  <a:pt x="1774" y="1346"/>
                </a:lnTo>
                <a:lnTo>
                  <a:pt x="1774" y="1341"/>
                </a:lnTo>
                <a:lnTo>
                  <a:pt x="1788" y="1341"/>
                </a:lnTo>
                <a:lnTo>
                  <a:pt x="1788" y="1332"/>
                </a:lnTo>
                <a:lnTo>
                  <a:pt x="1802" y="1332"/>
                </a:lnTo>
                <a:lnTo>
                  <a:pt x="1802" y="1323"/>
                </a:lnTo>
                <a:lnTo>
                  <a:pt x="1812" y="1323"/>
                </a:lnTo>
                <a:lnTo>
                  <a:pt x="1812" y="1299"/>
                </a:lnTo>
                <a:lnTo>
                  <a:pt x="1821" y="1299"/>
                </a:lnTo>
                <a:lnTo>
                  <a:pt x="1821" y="1285"/>
                </a:lnTo>
                <a:lnTo>
                  <a:pt x="1828" y="1285"/>
                </a:lnTo>
                <a:lnTo>
                  <a:pt x="1828" y="1273"/>
                </a:lnTo>
                <a:lnTo>
                  <a:pt x="1842" y="1273"/>
                </a:lnTo>
                <a:lnTo>
                  <a:pt x="1842" y="1249"/>
                </a:lnTo>
                <a:lnTo>
                  <a:pt x="1915" y="1249"/>
                </a:lnTo>
                <a:lnTo>
                  <a:pt x="1915" y="1245"/>
                </a:lnTo>
                <a:lnTo>
                  <a:pt x="1949" y="1245"/>
                </a:lnTo>
                <a:lnTo>
                  <a:pt x="1949" y="1240"/>
                </a:lnTo>
                <a:lnTo>
                  <a:pt x="1970" y="1240"/>
                </a:lnTo>
                <a:lnTo>
                  <a:pt x="1970" y="1238"/>
                </a:lnTo>
                <a:lnTo>
                  <a:pt x="1989" y="1238"/>
                </a:lnTo>
                <a:lnTo>
                  <a:pt x="1989" y="1233"/>
                </a:lnTo>
                <a:lnTo>
                  <a:pt x="2062" y="1233"/>
                </a:lnTo>
                <a:lnTo>
                  <a:pt x="2067" y="1233"/>
                </a:lnTo>
                <a:lnTo>
                  <a:pt x="2067" y="1226"/>
                </a:lnTo>
                <a:lnTo>
                  <a:pt x="2088" y="1226"/>
                </a:lnTo>
                <a:lnTo>
                  <a:pt x="2088" y="1219"/>
                </a:lnTo>
                <a:lnTo>
                  <a:pt x="2095" y="1219"/>
                </a:lnTo>
                <a:lnTo>
                  <a:pt x="2095" y="1216"/>
                </a:lnTo>
                <a:lnTo>
                  <a:pt x="2116" y="1216"/>
                </a:lnTo>
                <a:lnTo>
                  <a:pt x="2116" y="1214"/>
                </a:lnTo>
                <a:lnTo>
                  <a:pt x="2142" y="1214"/>
                </a:lnTo>
                <a:lnTo>
                  <a:pt x="2142" y="1212"/>
                </a:lnTo>
                <a:lnTo>
                  <a:pt x="2149" y="1212"/>
                </a:lnTo>
                <a:lnTo>
                  <a:pt x="2149" y="1207"/>
                </a:lnTo>
                <a:lnTo>
                  <a:pt x="2192" y="1207"/>
                </a:lnTo>
                <a:lnTo>
                  <a:pt x="2192" y="1204"/>
                </a:lnTo>
                <a:lnTo>
                  <a:pt x="2204" y="1204"/>
                </a:lnTo>
                <a:lnTo>
                  <a:pt x="2204" y="1202"/>
                </a:lnTo>
                <a:lnTo>
                  <a:pt x="2230" y="1202"/>
                </a:lnTo>
                <a:lnTo>
                  <a:pt x="2230" y="1195"/>
                </a:lnTo>
                <a:lnTo>
                  <a:pt x="2267" y="1195"/>
                </a:lnTo>
                <a:lnTo>
                  <a:pt x="2267" y="1190"/>
                </a:lnTo>
                <a:lnTo>
                  <a:pt x="2296" y="1190"/>
                </a:lnTo>
                <a:lnTo>
                  <a:pt x="2296" y="1174"/>
                </a:lnTo>
                <a:lnTo>
                  <a:pt x="2301" y="1174"/>
                </a:lnTo>
                <a:lnTo>
                  <a:pt x="2301" y="1164"/>
                </a:lnTo>
                <a:lnTo>
                  <a:pt x="2312" y="1164"/>
                </a:lnTo>
                <a:lnTo>
                  <a:pt x="2312" y="1141"/>
                </a:lnTo>
                <a:lnTo>
                  <a:pt x="2319" y="1141"/>
                </a:lnTo>
                <a:lnTo>
                  <a:pt x="2319" y="1134"/>
                </a:lnTo>
                <a:lnTo>
                  <a:pt x="2326" y="1134"/>
                </a:lnTo>
                <a:lnTo>
                  <a:pt x="2326" y="1115"/>
                </a:lnTo>
                <a:lnTo>
                  <a:pt x="2348" y="1115"/>
                </a:lnTo>
                <a:lnTo>
                  <a:pt x="2348" y="1110"/>
                </a:lnTo>
                <a:lnTo>
                  <a:pt x="2355" y="1110"/>
                </a:lnTo>
                <a:lnTo>
                  <a:pt x="2355" y="1105"/>
                </a:lnTo>
                <a:lnTo>
                  <a:pt x="2378" y="1105"/>
                </a:lnTo>
                <a:lnTo>
                  <a:pt x="2378" y="1100"/>
                </a:lnTo>
                <a:lnTo>
                  <a:pt x="2409" y="1100"/>
                </a:lnTo>
                <a:lnTo>
                  <a:pt x="2409" y="1093"/>
                </a:lnTo>
                <a:lnTo>
                  <a:pt x="2430" y="1093"/>
                </a:lnTo>
                <a:lnTo>
                  <a:pt x="2430" y="1089"/>
                </a:lnTo>
                <a:lnTo>
                  <a:pt x="2454" y="1089"/>
                </a:lnTo>
                <a:lnTo>
                  <a:pt x="2454" y="1086"/>
                </a:lnTo>
                <a:lnTo>
                  <a:pt x="2468" y="1086"/>
                </a:lnTo>
                <a:lnTo>
                  <a:pt x="2468" y="1084"/>
                </a:lnTo>
                <a:lnTo>
                  <a:pt x="2497" y="1084"/>
                </a:lnTo>
                <a:lnTo>
                  <a:pt x="2497" y="1075"/>
                </a:lnTo>
                <a:lnTo>
                  <a:pt x="2504" y="1075"/>
                </a:lnTo>
                <a:lnTo>
                  <a:pt x="2504" y="1070"/>
                </a:lnTo>
                <a:lnTo>
                  <a:pt x="2511" y="1070"/>
                </a:lnTo>
                <a:lnTo>
                  <a:pt x="2511" y="1067"/>
                </a:lnTo>
                <a:lnTo>
                  <a:pt x="2530" y="1067"/>
                </a:lnTo>
                <a:lnTo>
                  <a:pt x="2530" y="1058"/>
                </a:lnTo>
                <a:lnTo>
                  <a:pt x="2549" y="1058"/>
                </a:lnTo>
                <a:lnTo>
                  <a:pt x="2549" y="1051"/>
                </a:lnTo>
                <a:lnTo>
                  <a:pt x="2556" y="1051"/>
                </a:lnTo>
                <a:lnTo>
                  <a:pt x="2556" y="1051"/>
                </a:lnTo>
                <a:lnTo>
                  <a:pt x="2615" y="1051"/>
                </a:lnTo>
                <a:lnTo>
                  <a:pt x="2615" y="1046"/>
                </a:lnTo>
                <a:lnTo>
                  <a:pt x="2648" y="1046"/>
                </a:lnTo>
                <a:lnTo>
                  <a:pt x="2648" y="1044"/>
                </a:lnTo>
                <a:lnTo>
                  <a:pt x="2667" y="1044"/>
                </a:lnTo>
                <a:lnTo>
                  <a:pt x="2667" y="1037"/>
                </a:lnTo>
                <a:lnTo>
                  <a:pt x="2674" y="1037"/>
                </a:lnTo>
                <a:lnTo>
                  <a:pt x="2674" y="1037"/>
                </a:lnTo>
                <a:lnTo>
                  <a:pt x="2690" y="1037"/>
                </a:lnTo>
                <a:lnTo>
                  <a:pt x="2690" y="1023"/>
                </a:lnTo>
                <a:lnTo>
                  <a:pt x="2759" y="1023"/>
                </a:lnTo>
                <a:lnTo>
                  <a:pt x="2759" y="1015"/>
                </a:lnTo>
                <a:lnTo>
                  <a:pt x="2771" y="1015"/>
                </a:lnTo>
                <a:lnTo>
                  <a:pt x="2771" y="1004"/>
                </a:lnTo>
                <a:lnTo>
                  <a:pt x="2799" y="1004"/>
                </a:lnTo>
                <a:lnTo>
                  <a:pt x="2799" y="989"/>
                </a:lnTo>
                <a:lnTo>
                  <a:pt x="2804" y="989"/>
                </a:lnTo>
                <a:lnTo>
                  <a:pt x="2804" y="963"/>
                </a:lnTo>
                <a:lnTo>
                  <a:pt x="2808" y="963"/>
                </a:lnTo>
                <a:lnTo>
                  <a:pt x="2808" y="933"/>
                </a:lnTo>
                <a:lnTo>
                  <a:pt x="2827" y="933"/>
                </a:lnTo>
                <a:lnTo>
                  <a:pt x="2827" y="926"/>
                </a:lnTo>
                <a:lnTo>
                  <a:pt x="2839" y="926"/>
                </a:lnTo>
                <a:lnTo>
                  <a:pt x="2839" y="914"/>
                </a:lnTo>
                <a:lnTo>
                  <a:pt x="2846" y="914"/>
                </a:lnTo>
                <a:lnTo>
                  <a:pt x="2846" y="893"/>
                </a:lnTo>
                <a:lnTo>
                  <a:pt x="2865" y="893"/>
                </a:lnTo>
                <a:lnTo>
                  <a:pt x="2865" y="886"/>
                </a:lnTo>
                <a:lnTo>
                  <a:pt x="2903" y="886"/>
                </a:lnTo>
                <a:lnTo>
                  <a:pt x="2903" y="876"/>
                </a:lnTo>
                <a:lnTo>
                  <a:pt x="2922" y="876"/>
                </a:lnTo>
                <a:lnTo>
                  <a:pt x="2922" y="864"/>
                </a:lnTo>
                <a:lnTo>
                  <a:pt x="3014" y="864"/>
                </a:lnTo>
                <a:lnTo>
                  <a:pt x="3014" y="860"/>
                </a:lnTo>
                <a:lnTo>
                  <a:pt x="3049" y="860"/>
                </a:lnTo>
                <a:lnTo>
                  <a:pt x="3049" y="841"/>
                </a:lnTo>
                <a:lnTo>
                  <a:pt x="3087" y="841"/>
                </a:lnTo>
                <a:lnTo>
                  <a:pt x="3087" y="834"/>
                </a:lnTo>
                <a:lnTo>
                  <a:pt x="3137" y="834"/>
                </a:lnTo>
                <a:lnTo>
                  <a:pt x="3137" y="831"/>
                </a:lnTo>
                <a:lnTo>
                  <a:pt x="3146" y="831"/>
                </a:lnTo>
                <a:lnTo>
                  <a:pt x="3146" y="826"/>
                </a:lnTo>
                <a:lnTo>
                  <a:pt x="3165" y="826"/>
                </a:lnTo>
                <a:lnTo>
                  <a:pt x="3165" y="817"/>
                </a:lnTo>
                <a:lnTo>
                  <a:pt x="3189" y="817"/>
                </a:lnTo>
                <a:lnTo>
                  <a:pt x="3189" y="812"/>
                </a:lnTo>
                <a:lnTo>
                  <a:pt x="3231" y="812"/>
                </a:lnTo>
                <a:lnTo>
                  <a:pt x="3231" y="796"/>
                </a:lnTo>
                <a:lnTo>
                  <a:pt x="3267" y="796"/>
                </a:lnTo>
                <a:lnTo>
                  <a:pt x="3267" y="777"/>
                </a:lnTo>
                <a:lnTo>
                  <a:pt x="3281" y="777"/>
                </a:lnTo>
                <a:lnTo>
                  <a:pt x="3281" y="767"/>
                </a:lnTo>
                <a:lnTo>
                  <a:pt x="3281" y="760"/>
                </a:lnTo>
                <a:lnTo>
                  <a:pt x="3295" y="760"/>
                </a:lnTo>
                <a:lnTo>
                  <a:pt x="3295" y="718"/>
                </a:lnTo>
                <a:lnTo>
                  <a:pt x="3300" y="718"/>
                </a:lnTo>
                <a:lnTo>
                  <a:pt x="3300" y="708"/>
                </a:lnTo>
                <a:lnTo>
                  <a:pt x="3319" y="708"/>
                </a:lnTo>
                <a:lnTo>
                  <a:pt x="3319" y="701"/>
                </a:lnTo>
                <a:lnTo>
                  <a:pt x="3328" y="701"/>
                </a:lnTo>
                <a:lnTo>
                  <a:pt x="3328" y="680"/>
                </a:lnTo>
                <a:lnTo>
                  <a:pt x="3349" y="680"/>
                </a:lnTo>
                <a:lnTo>
                  <a:pt x="3349" y="671"/>
                </a:lnTo>
                <a:lnTo>
                  <a:pt x="3375" y="671"/>
                </a:lnTo>
                <a:lnTo>
                  <a:pt x="3375" y="666"/>
                </a:lnTo>
                <a:lnTo>
                  <a:pt x="3432" y="666"/>
                </a:lnTo>
                <a:lnTo>
                  <a:pt x="3432" y="652"/>
                </a:lnTo>
                <a:lnTo>
                  <a:pt x="3467" y="652"/>
                </a:lnTo>
                <a:lnTo>
                  <a:pt x="3467" y="645"/>
                </a:lnTo>
                <a:lnTo>
                  <a:pt x="3498" y="645"/>
                </a:lnTo>
                <a:lnTo>
                  <a:pt x="3498" y="630"/>
                </a:lnTo>
                <a:lnTo>
                  <a:pt x="3508" y="630"/>
                </a:lnTo>
                <a:lnTo>
                  <a:pt x="3508" y="616"/>
                </a:lnTo>
                <a:lnTo>
                  <a:pt x="3555" y="616"/>
                </a:lnTo>
                <a:lnTo>
                  <a:pt x="3555" y="609"/>
                </a:lnTo>
                <a:lnTo>
                  <a:pt x="3602" y="609"/>
                </a:lnTo>
                <a:lnTo>
                  <a:pt x="3602" y="604"/>
                </a:lnTo>
                <a:lnTo>
                  <a:pt x="3623" y="604"/>
                </a:lnTo>
                <a:lnTo>
                  <a:pt x="3623" y="593"/>
                </a:lnTo>
                <a:lnTo>
                  <a:pt x="3635" y="593"/>
                </a:lnTo>
                <a:lnTo>
                  <a:pt x="3635" y="583"/>
                </a:lnTo>
                <a:lnTo>
                  <a:pt x="3642" y="583"/>
                </a:lnTo>
                <a:lnTo>
                  <a:pt x="3642" y="576"/>
                </a:lnTo>
                <a:lnTo>
                  <a:pt x="3706" y="576"/>
                </a:lnTo>
                <a:lnTo>
                  <a:pt x="3706" y="571"/>
                </a:lnTo>
                <a:lnTo>
                  <a:pt x="3753" y="571"/>
                </a:lnTo>
                <a:lnTo>
                  <a:pt x="3753" y="562"/>
                </a:lnTo>
                <a:lnTo>
                  <a:pt x="3760" y="562"/>
                </a:lnTo>
                <a:lnTo>
                  <a:pt x="3760" y="538"/>
                </a:lnTo>
                <a:lnTo>
                  <a:pt x="3789" y="538"/>
                </a:lnTo>
                <a:lnTo>
                  <a:pt x="3789" y="524"/>
                </a:lnTo>
                <a:lnTo>
                  <a:pt x="3817" y="524"/>
                </a:lnTo>
                <a:lnTo>
                  <a:pt x="3841" y="524"/>
                </a:lnTo>
                <a:lnTo>
                  <a:pt x="3841" y="512"/>
                </a:lnTo>
                <a:lnTo>
                  <a:pt x="3857" y="512"/>
                </a:lnTo>
                <a:lnTo>
                  <a:pt x="3857" y="496"/>
                </a:lnTo>
                <a:lnTo>
                  <a:pt x="3893" y="496"/>
                </a:lnTo>
                <a:lnTo>
                  <a:pt x="3893" y="486"/>
                </a:lnTo>
                <a:lnTo>
                  <a:pt x="3975" y="486"/>
                </a:lnTo>
                <a:lnTo>
                  <a:pt x="3975" y="477"/>
                </a:lnTo>
                <a:lnTo>
                  <a:pt x="4001" y="477"/>
                </a:lnTo>
                <a:lnTo>
                  <a:pt x="4001" y="465"/>
                </a:lnTo>
                <a:lnTo>
                  <a:pt x="4053" y="465"/>
                </a:lnTo>
                <a:lnTo>
                  <a:pt x="4053" y="456"/>
                </a:lnTo>
                <a:lnTo>
                  <a:pt x="4077" y="456"/>
                </a:lnTo>
                <a:lnTo>
                  <a:pt x="4077" y="441"/>
                </a:lnTo>
                <a:lnTo>
                  <a:pt x="4127" y="441"/>
                </a:lnTo>
                <a:lnTo>
                  <a:pt x="4127" y="427"/>
                </a:lnTo>
                <a:lnTo>
                  <a:pt x="4160" y="427"/>
                </a:lnTo>
                <a:lnTo>
                  <a:pt x="4160" y="415"/>
                </a:lnTo>
                <a:lnTo>
                  <a:pt x="4242" y="415"/>
                </a:lnTo>
                <a:lnTo>
                  <a:pt x="4242" y="399"/>
                </a:lnTo>
                <a:lnTo>
                  <a:pt x="4268" y="399"/>
                </a:lnTo>
                <a:lnTo>
                  <a:pt x="4268" y="382"/>
                </a:lnTo>
                <a:lnTo>
                  <a:pt x="4313" y="382"/>
                </a:lnTo>
                <a:lnTo>
                  <a:pt x="4313" y="364"/>
                </a:lnTo>
                <a:lnTo>
                  <a:pt x="4325" y="364"/>
                </a:lnTo>
                <a:lnTo>
                  <a:pt x="4325" y="321"/>
                </a:lnTo>
                <a:lnTo>
                  <a:pt x="4339" y="321"/>
                </a:lnTo>
                <a:lnTo>
                  <a:pt x="4339" y="304"/>
                </a:lnTo>
                <a:lnTo>
                  <a:pt x="4356" y="304"/>
                </a:lnTo>
                <a:lnTo>
                  <a:pt x="4356" y="278"/>
                </a:lnTo>
                <a:lnTo>
                  <a:pt x="4375" y="278"/>
                </a:lnTo>
                <a:lnTo>
                  <a:pt x="4375" y="262"/>
                </a:lnTo>
                <a:lnTo>
                  <a:pt x="4533" y="262"/>
                </a:lnTo>
                <a:lnTo>
                  <a:pt x="4533" y="252"/>
                </a:lnTo>
                <a:lnTo>
                  <a:pt x="4538" y="252"/>
                </a:lnTo>
                <a:lnTo>
                  <a:pt x="4538" y="231"/>
                </a:lnTo>
                <a:lnTo>
                  <a:pt x="4585" y="231"/>
                </a:lnTo>
                <a:lnTo>
                  <a:pt x="4585" y="198"/>
                </a:lnTo>
                <a:lnTo>
                  <a:pt x="4753" y="198"/>
                </a:lnTo>
                <a:lnTo>
                  <a:pt x="4753" y="146"/>
                </a:lnTo>
                <a:lnTo>
                  <a:pt x="4949" y="146"/>
                </a:lnTo>
                <a:lnTo>
                  <a:pt x="4949" y="0"/>
                </a:lnTo>
              </a:path>
            </a:pathLst>
          </a:custGeom>
          <a:noFill/>
          <a:ln w="28575" cap="flat">
            <a:solidFill>
              <a:schemeClr val="tx2">
                <a:lumMod val="90000"/>
                <a:lumOff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solidFill>
                <a:srgbClr val="00446A"/>
              </a:solidFill>
            </a:endParaRPr>
          </a:p>
        </p:txBody>
      </p:sp>
      <p:sp>
        <p:nvSpPr>
          <p:cNvPr id="77845" name="Freeform 24"/>
          <p:cNvSpPr>
            <a:spLocks/>
          </p:cNvSpPr>
          <p:nvPr/>
        </p:nvSpPr>
        <p:spPr bwMode="auto">
          <a:xfrm>
            <a:off x="1244600" y="3633788"/>
            <a:ext cx="6900863" cy="1708150"/>
          </a:xfrm>
          <a:custGeom>
            <a:avLst/>
            <a:gdLst>
              <a:gd name="T0" fmla="*/ 2147483647 w 5134"/>
              <a:gd name="T1" fmla="*/ 2147483647 h 1379"/>
              <a:gd name="T2" fmla="*/ 2147483647 w 5134"/>
              <a:gd name="T3" fmla="*/ 2147483647 h 1379"/>
              <a:gd name="T4" fmla="*/ 2147483647 w 5134"/>
              <a:gd name="T5" fmla="*/ 2147483647 h 1379"/>
              <a:gd name="T6" fmla="*/ 2147483647 w 5134"/>
              <a:gd name="T7" fmla="*/ 2147483647 h 1379"/>
              <a:gd name="T8" fmla="*/ 2147483647 w 5134"/>
              <a:gd name="T9" fmla="*/ 2147483647 h 1379"/>
              <a:gd name="T10" fmla="*/ 2147483647 w 5134"/>
              <a:gd name="T11" fmla="*/ 2147483647 h 1379"/>
              <a:gd name="T12" fmla="*/ 2147483647 w 5134"/>
              <a:gd name="T13" fmla="*/ 2147483647 h 1379"/>
              <a:gd name="T14" fmla="*/ 2147483647 w 5134"/>
              <a:gd name="T15" fmla="*/ 2147483647 h 1379"/>
              <a:gd name="T16" fmla="*/ 2147483647 w 5134"/>
              <a:gd name="T17" fmla="*/ 2147483647 h 1379"/>
              <a:gd name="T18" fmla="*/ 2147483647 w 5134"/>
              <a:gd name="T19" fmla="*/ 2147483647 h 1379"/>
              <a:gd name="T20" fmla="*/ 2147483647 w 5134"/>
              <a:gd name="T21" fmla="*/ 2147483647 h 1379"/>
              <a:gd name="T22" fmla="*/ 2147483647 w 5134"/>
              <a:gd name="T23" fmla="*/ 2147483647 h 1379"/>
              <a:gd name="T24" fmla="*/ 2147483647 w 5134"/>
              <a:gd name="T25" fmla="*/ 2147483647 h 1379"/>
              <a:gd name="T26" fmla="*/ 2147483647 w 5134"/>
              <a:gd name="T27" fmla="*/ 2147483647 h 1379"/>
              <a:gd name="T28" fmla="*/ 2147483647 w 5134"/>
              <a:gd name="T29" fmla="*/ 2147483647 h 1379"/>
              <a:gd name="T30" fmla="*/ 2147483647 w 5134"/>
              <a:gd name="T31" fmla="*/ 2147483647 h 1379"/>
              <a:gd name="T32" fmla="*/ 2147483647 w 5134"/>
              <a:gd name="T33" fmla="*/ 2147483647 h 1379"/>
              <a:gd name="T34" fmla="*/ 2147483647 w 5134"/>
              <a:gd name="T35" fmla="*/ 2147483647 h 1379"/>
              <a:gd name="T36" fmla="*/ 2147483647 w 5134"/>
              <a:gd name="T37" fmla="*/ 2147483647 h 1379"/>
              <a:gd name="T38" fmla="*/ 2147483647 w 5134"/>
              <a:gd name="T39" fmla="*/ 2147483647 h 1379"/>
              <a:gd name="T40" fmla="*/ 2147483647 w 5134"/>
              <a:gd name="T41" fmla="*/ 2147483647 h 1379"/>
              <a:gd name="T42" fmla="*/ 2147483647 w 5134"/>
              <a:gd name="T43" fmla="*/ 2147483647 h 1379"/>
              <a:gd name="T44" fmla="*/ 2147483647 w 5134"/>
              <a:gd name="T45" fmla="*/ 2147483647 h 1379"/>
              <a:gd name="T46" fmla="*/ 2147483647 w 5134"/>
              <a:gd name="T47" fmla="*/ 2147483647 h 1379"/>
              <a:gd name="T48" fmla="*/ 2147483647 w 5134"/>
              <a:gd name="T49" fmla="*/ 2147483647 h 1379"/>
              <a:gd name="T50" fmla="*/ 2147483647 w 5134"/>
              <a:gd name="T51" fmla="*/ 2147483647 h 1379"/>
              <a:gd name="T52" fmla="*/ 2147483647 w 5134"/>
              <a:gd name="T53" fmla="*/ 2147483647 h 1379"/>
              <a:gd name="T54" fmla="*/ 2147483647 w 5134"/>
              <a:gd name="T55" fmla="*/ 2147483647 h 1379"/>
              <a:gd name="T56" fmla="*/ 2147483647 w 5134"/>
              <a:gd name="T57" fmla="*/ 2147483647 h 1379"/>
              <a:gd name="T58" fmla="*/ 2147483647 w 5134"/>
              <a:gd name="T59" fmla="*/ 2147483647 h 1379"/>
              <a:gd name="T60" fmla="*/ 2147483647 w 5134"/>
              <a:gd name="T61" fmla="*/ 2147483647 h 1379"/>
              <a:gd name="T62" fmla="*/ 2147483647 w 5134"/>
              <a:gd name="T63" fmla="*/ 2147483647 h 1379"/>
              <a:gd name="T64" fmla="*/ 2147483647 w 5134"/>
              <a:gd name="T65" fmla="*/ 2147483647 h 1379"/>
              <a:gd name="T66" fmla="*/ 2147483647 w 5134"/>
              <a:gd name="T67" fmla="*/ 2147483647 h 1379"/>
              <a:gd name="T68" fmla="*/ 2147483647 w 5134"/>
              <a:gd name="T69" fmla="*/ 2147483647 h 1379"/>
              <a:gd name="T70" fmla="*/ 2147483647 w 5134"/>
              <a:gd name="T71" fmla="*/ 2147483647 h 1379"/>
              <a:gd name="T72" fmla="*/ 2147483647 w 5134"/>
              <a:gd name="T73" fmla="*/ 2147483647 h 1379"/>
              <a:gd name="T74" fmla="*/ 2147483647 w 5134"/>
              <a:gd name="T75" fmla="*/ 2147483647 h 1379"/>
              <a:gd name="T76" fmla="*/ 2147483647 w 5134"/>
              <a:gd name="T77" fmla="*/ 2147483647 h 1379"/>
              <a:gd name="T78" fmla="*/ 2147483647 w 5134"/>
              <a:gd name="T79" fmla="*/ 2147483647 h 1379"/>
              <a:gd name="T80" fmla="*/ 2147483647 w 5134"/>
              <a:gd name="T81" fmla="*/ 2147483647 h 1379"/>
              <a:gd name="T82" fmla="*/ 2147483647 w 5134"/>
              <a:gd name="T83" fmla="*/ 2147483647 h 1379"/>
              <a:gd name="T84" fmla="*/ 2147483647 w 5134"/>
              <a:gd name="T85" fmla="*/ 2147483647 h 1379"/>
              <a:gd name="T86" fmla="*/ 2147483647 w 5134"/>
              <a:gd name="T87" fmla="*/ 2147483647 h 1379"/>
              <a:gd name="T88" fmla="*/ 2147483647 w 5134"/>
              <a:gd name="T89" fmla="*/ 2147483647 h 1379"/>
              <a:gd name="T90" fmla="*/ 2147483647 w 5134"/>
              <a:gd name="T91" fmla="*/ 2147483647 h 1379"/>
              <a:gd name="T92" fmla="*/ 2147483647 w 5134"/>
              <a:gd name="T93" fmla="*/ 2147483647 h 1379"/>
              <a:gd name="T94" fmla="*/ 2147483647 w 5134"/>
              <a:gd name="T95" fmla="*/ 2147483647 h 1379"/>
              <a:gd name="T96" fmla="*/ 2147483647 w 5134"/>
              <a:gd name="T97" fmla="*/ 2147483647 h 1379"/>
              <a:gd name="T98" fmla="*/ 2147483647 w 5134"/>
              <a:gd name="T99" fmla="*/ 2147483647 h 1379"/>
              <a:gd name="T100" fmla="*/ 2147483647 w 5134"/>
              <a:gd name="T101" fmla="*/ 2147483647 h 1379"/>
              <a:gd name="T102" fmla="*/ 2147483647 w 5134"/>
              <a:gd name="T103" fmla="*/ 2147483647 h 1379"/>
              <a:gd name="T104" fmla="*/ 2147483647 w 5134"/>
              <a:gd name="T105" fmla="*/ 2147483647 h 1379"/>
              <a:gd name="T106" fmla="*/ 2147483647 w 5134"/>
              <a:gd name="T107" fmla="*/ 2147483647 h 1379"/>
              <a:gd name="T108" fmla="*/ 2147483647 w 5134"/>
              <a:gd name="T109" fmla="*/ 2147483647 h 1379"/>
              <a:gd name="T110" fmla="*/ 2147483647 w 5134"/>
              <a:gd name="T111" fmla="*/ 2147483647 h 1379"/>
              <a:gd name="T112" fmla="*/ 2147483647 w 5134"/>
              <a:gd name="T113" fmla="*/ 2147483647 h 1379"/>
              <a:gd name="T114" fmla="*/ 2147483647 w 5134"/>
              <a:gd name="T115" fmla="*/ 2147483647 h 1379"/>
              <a:gd name="T116" fmla="*/ 2147483647 w 5134"/>
              <a:gd name="T117" fmla="*/ 2147483647 h 1379"/>
              <a:gd name="T118" fmla="*/ 2147483647 w 5134"/>
              <a:gd name="T119" fmla="*/ 2147483647 h 1379"/>
              <a:gd name="T120" fmla="*/ 2147483647 w 5134"/>
              <a:gd name="T121" fmla="*/ 2147483647 h 1379"/>
              <a:gd name="T122" fmla="*/ 2147483647 w 5134"/>
              <a:gd name="T123" fmla="*/ 2147483647 h 1379"/>
              <a:gd name="T124" fmla="*/ 2147483647 w 5134"/>
              <a:gd name="T125" fmla="*/ 2147483647 h 137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134" h="1379">
                <a:moveTo>
                  <a:pt x="5134" y="0"/>
                </a:moveTo>
                <a:lnTo>
                  <a:pt x="5131" y="0"/>
                </a:lnTo>
                <a:lnTo>
                  <a:pt x="4560" y="0"/>
                </a:lnTo>
                <a:lnTo>
                  <a:pt x="4560" y="21"/>
                </a:lnTo>
                <a:lnTo>
                  <a:pt x="4486" y="21"/>
                </a:lnTo>
                <a:lnTo>
                  <a:pt x="4486" y="40"/>
                </a:lnTo>
                <a:lnTo>
                  <a:pt x="4479" y="40"/>
                </a:lnTo>
                <a:lnTo>
                  <a:pt x="4479" y="75"/>
                </a:lnTo>
                <a:lnTo>
                  <a:pt x="4361" y="75"/>
                </a:lnTo>
                <a:lnTo>
                  <a:pt x="4361" y="90"/>
                </a:lnTo>
                <a:lnTo>
                  <a:pt x="4323" y="90"/>
                </a:lnTo>
                <a:lnTo>
                  <a:pt x="4323" y="101"/>
                </a:lnTo>
                <a:lnTo>
                  <a:pt x="4099" y="101"/>
                </a:lnTo>
                <a:lnTo>
                  <a:pt x="4099" y="113"/>
                </a:lnTo>
                <a:lnTo>
                  <a:pt x="4073" y="113"/>
                </a:lnTo>
                <a:lnTo>
                  <a:pt x="4073" y="123"/>
                </a:lnTo>
                <a:lnTo>
                  <a:pt x="4049" y="123"/>
                </a:lnTo>
                <a:lnTo>
                  <a:pt x="4049" y="132"/>
                </a:lnTo>
                <a:lnTo>
                  <a:pt x="4030" y="132"/>
                </a:lnTo>
                <a:lnTo>
                  <a:pt x="4030" y="141"/>
                </a:lnTo>
                <a:lnTo>
                  <a:pt x="4019" y="141"/>
                </a:lnTo>
                <a:lnTo>
                  <a:pt x="4019" y="151"/>
                </a:lnTo>
                <a:lnTo>
                  <a:pt x="3983" y="151"/>
                </a:lnTo>
                <a:lnTo>
                  <a:pt x="3983" y="167"/>
                </a:lnTo>
                <a:lnTo>
                  <a:pt x="3976" y="167"/>
                </a:lnTo>
                <a:lnTo>
                  <a:pt x="3976" y="177"/>
                </a:lnTo>
                <a:lnTo>
                  <a:pt x="3858" y="177"/>
                </a:lnTo>
                <a:lnTo>
                  <a:pt x="3858" y="186"/>
                </a:lnTo>
                <a:lnTo>
                  <a:pt x="3820" y="186"/>
                </a:lnTo>
                <a:lnTo>
                  <a:pt x="3820" y="193"/>
                </a:lnTo>
                <a:lnTo>
                  <a:pt x="3721" y="193"/>
                </a:lnTo>
                <a:lnTo>
                  <a:pt x="3721" y="198"/>
                </a:lnTo>
                <a:lnTo>
                  <a:pt x="3652" y="198"/>
                </a:lnTo>
                <a:lnTo>
                  <a:pt x="3652" y="208"/>
                </a:lnTo>
                <a:lnTo>
                  <a:pt x="3634" y="208"/>
                </a:lnTo>
                <a:lnTo>
                  <a:pt x="3634" y="215"/>
                </a:lnTo>
                <a:lnTo>
                  <a:pt x="3622" y="215"/>
                </a:lnTo>
                <a:lnTo>
                  <a:pt x="3622" y="219"/>
                </a:lnTo>
                <a:lnTo>
                  <a:pt x="3598" y="219"/>
                </a:lnTo>
                <a:lnTo>
                  <a:pt x="3598" y="227"/>
                </a:lnTo>
                <a:lnTo>
                  <a:pt x="3589" y="227"/>
                </a:lnTo>
                <a:lnTo>
                  <a:pt x="3589" y="231"/>
                </a:lnTo>
                <a:lnTo>
                  <a:pt x="3577" y="231"/>
                </a:lnTo>
                <a:lnTo>
                  <a:pt x="3577" y="238"/>
                </a:lnTo>
                <a:lnTo>
                  <a:pt x="3558" y="238"/>
                </a:lnTo>
                <a:lnTo>
                  <a:pt x="3558" y="241"/>
                </a:lnTo>
                <a:lnTo>
                  <a:pt x="3539" y="241"/>
                </a:lnTo>
                <a:lnTo>
                  <a:pt x="3539" y="253"/>
                </a:lnTo>
                <a:lnTo>
                  <a:pt x="3534" y="253"/>
                </a:lnTo>
                <a:lnTo>
                  <a:pt x="3534" y="264"/>
                </a:lnTo>
                <a:lnTo>
                  <a:pt x="3527" y="264"/>
                </a:lnTo>
                <a:lnTo>
                  <a:pt x="3527" y="271"/>
                </a:lnTo>
                <a:lnTo>
                  <a:pt x="3511" y="271"/>
                </a:lnTo>
                <a:lnTo>
                  <a:pt x="3511" y="278"/>
                </a:lnTo>
                <a:lnTo>
                  <a:pt x="3492" y="278"/>
                </a:lnTo>
                <a:lnTo>
                  <a:pt x="3492" y="281"/>
                </a:lnTo>
                <a:lnTo>
                  <a:pt x="3489" y="281"/>
                </a:lnTo>
                <a:lnTo>
                  <a:pt x="3489" y="293"/>
                </a:lnTo>
                <a:lnTo>
                  <a:pt x="3452" y="293"/>
                </a:lnTo>
                <a:lnTo>
                  <a:pt x="3452" y="300"/>
                </a:lnTo>
                <a:lnTo>
                  <a:pt x="3447" y="300"/>
                </a:lnTo>
                <a:lnTo>
                  <a:pt x="3447" y="302"/>
                </a:lnTo>
                <a:lnTo>
                  <a:pt x="3409" y="302"/>
                </a:lnTo>
                <a:lnTo>
                  <a:pt x="3409" y="307"/>
                </a:lnTo>
                <a:lnTo>
                  <a:pt x="3343" y="307"/>
                </a:lnTo>
                <a:lnTo>
                  <a:pt x="3343" y="312"/>
                </a:lnTo>
                <a:lnTo>
                  <a:pt x="3218" y="312"/>
                </a:lnTo>
                <a:lnTo>
                  <a:pt x="3218" y="316"/>
                </a:lnTo>
                <a:lnTo>
                  <a:pt x="3206" y="316"/>
                </a:lnTo>
                <a:lnTo>
                  <a:pt x="3206" y="321"/>
                </a:lnTo>
                <a:lnTo>
                  <a:pt x="3204" y="321"/>
                </a:lnTo>
                <a:lnTo>
                  <a:pt x="3204" y="326"/>
                </a:lnTo>
                <a:lnTo>
                  <a:pt x="3197" y="326"/>
                </a:lnTo>
                <a:lnTo>
                  <a:pt x="3197" y="330"/>
                </a:lnTo>
                <a:lnTo>
                  <a:pt x="3154" y="330"/>
                </a:lnTo>
                <a:lnTo>
                  <a:pt x="3154" y="333"/>
                </a:lnTo>
                <a:lnTo>
                  <a:pt x="3137" y="333"/>
                </a:lnTo>
                <a:lnTo>
                  <a:pt x="3137" y="338"/>
                </a:lnTo>
                <a:lnTo>
                  <a:pt x="3114" y="338"/>
                </a:lnTo>
                <a:lnTo>
                  <a:pt x="3114" y="342"/>
                </a:lnTo>
                <a:lnTo>
                  <a:pt x="3104" y="342"/>
                </a:lnTo>
                <a:lnTo>
                  <a:pt x="3104" y="347"/>
                </a:lnTo>
                <a:lnTo>
                  <a:pt x="3043" y="347"/>
                </a:lnTo>
                <a:lnTo>
                  <a:pt x="3043" y="349"/>
                </a:lnTo>
                <a:lnTo>
                  <a:pt x="3024" y="349"/>
                </a:lnTo>
                <a:lnTo>
                  <a:pt x="3024" y="352"/>
                </a:lnTo>
                <a:lnTo>
                  <a:pt x="3019" y="352"/>
                </a:lnTo>
                <a:lnTo>
                  <a:pt x="3019" y="359"/>
                </a:lnTo>
                <a:lnTo>
                  <a:pt x="3000" y="359"/>
                </a:lnTo>
                <a:lnTo>
                  <a:pt x="3000" y="361"/>
                </a:lnTo>
                <a:lnTo>
                  <a:pt x="2993" y="361"/>
                </a:lnTo>
                <a:lnTo>
                  <a:pt x="2993" y="368"/>
                </a:lnTo>
                <a:lnTo>
                  <a:pt x="2989" y="368"/>
                </a:lnTo>
                <a:lnTo>
                  <a:pt x="2989" y="373"/>
                </a:lnTo>
                <a:lnTo>
                  <a:pt x="2982" y="373"/>
                </a:lnTo>
                <a:lnTo>
                  <a:pt x="2982" y="375"/>
                </a:lnTo>
                <a:lnTo>
                  <a:pt x="2979" y="375"/>
                </a:lnTo>
                <a:lnTo>
                  <a:pt x="2979" y="382"/>
                </a:lnTo>
                <a:lnTo>
                  <a:pt x="2960" y="382"/>
                </a:lnTo>
                <a:lnTo>
                  <a:pt x="2960" y="390"/>
                </a:lnTo>
                <a:lnTo>
                  <a:pt x="2949" y="390"/>
                </a:lnTo>
                <a:lnTo>
                  <a:pt x="2949" y="392"/>
                </a:lnTo>
                <a:lnTo>
                  <a:pt x="2852" y="392"/>
                </a:lnTo>
                <a:lnTo>
                  <a:pt x="2852" y="394"/>
                </a:lnTo>
                <a:lnTo>
                  <a:pt x="2849" y="394"/>
                </a:lnTo>
                <a:lnTo>
                  <a:pt x="2849" y="401"/>
                </a:lnTo>
                <a:lnTo>
                  <a:pt x="2828" y="401"/>
                </a:lnTo>
                <a:lnTo>
                  <a:pt x="2828" y="404"/>
                </a:lnTo>
                <a:lnTo>
                  <a:pt x="2826" y="404"/>
                </a:lnTo>
                <a:lnTo>
                  <a:pt x="2826" y="411"/>
                </a:lnTo>
                <a:lnTo>
                  <a:pt x="2783" y="411"/>
                </a:lnTo>
                <a:lnTo>
                  <a:pt x="2783" y="413"/>
                </a:lnTo>
                <a:lnTo>
                  <a:pt x="2771" y="413"/>
                </a:lnTo>
                <a:lnTo>
                  <a:pt x="2771" y="418"/>
                </a:lnTo>
                <a:lnTo>
                  <a:pt x="2757" y="418"/>
                </a:lnTo>
                <a:lnTo>
                  <a:pt x="2757" y="420"/>
                </a:lnTo>
                <a:lnTo>
                  <a:pt x="2722" y="420"/>
                </a:lnTo>
                <a:lnTo>
                  <a:pt x="2722" y="423"/>
                </a:lnTo>
                <a:lnTo>
                  <a:pt x="2708" y="423"/>
                </a:lnTo>
                <a:lnTo>
                  <a:pt x="2708" y="427"/>
                </a:lnTo>
                <a:lnTo>
                  <a:pt x="2693" y="427"/>
                </a:lnTo>
                <a:lnTo>
                  <a:pt x="2693" y="432"/>
                </a:lnTo>
                <a:lnTo>
                  <a:pt x="2677" y="432"/>
                </a:lnTo>
                <a:lnTo>
                  <a:pt x="2677" y="434"/>
                </a:lnTo>
                <a:lnTo>
                  <a:pt x="2623" y="434"/>
                </a:lnTo>
                <a:lnTo>
                  <a:pt x="2623" y="439"/>
                </a:lnTo>
                <a:lnTo>
                  <a:pt x="2597" y="439"/>
                </a:lnTo>
                <a:lnTo>
                  <a:pt x="2597" y="441"/>
                </a:lnTo>
                <a:lnTo>
                  <a:pt x="2575" y="441"/>
                </a:lnTo>
                <a:lnTo>
                  <a:pt x="2575" y="444"/>
                </a:lnTo>
                <a:lnTo>
                  <a:pt x="2540" y="444"/>
                </a:lnTo>
                <a:lnTo>
                  <a:pt x="2540" y="451"/>
                </a:lnTo>
                <a:lnTo>
                  <a:pt x="2521" y="451"/>
                </a:lnTo>
                <a:lnTo>
                  <a:pt x="2521" y="456"/>
                </a:lnTo>
                <a:lnTo>
                  <a:pt x="2516" y="456"/>
                </a:lnTo>
                <a:lnTo>
                  <a:pt x="2516" y="460"/>
                </a:lnTo>
                <a:lnTo>
                  <a:pt x="2509" y="460"/>
                </a:lnTo>
                <a:lnTo>
                  <a:pt x="2509" y="463"/>
                </a:lnTo>
                <a:lnTo>
                  <a:pt x="2504" y="463"/>
                </a:lnTo>
                <a:lnTo>
                  <a:pt x="2504" y="465"/>
                </a:lnTo>
                <a:lnTo>
                  <a:pt x="2497" y="465"/>
                </a:lnTo>
                <a:lnTo>
                  <a:pt x="2497" y="472"/>
                </a:lnTo>
                <a:lnTo>
                  <a:pt x="2490" y="472"/>
                </a:lnTo>
                <a:lnTo>
                  <a:pt x="2490" y="484"/>
                </a:lnTo>
                <a:lnTo>
                  <a:pt x="2474" y="484"/>
                </a:lnTo>
                <a:lnTo>
                  <a:pt x="2474" y="486"/>
                </a:lnTo>
                <a:lnTo>
                  <a:pt x="2464" y="486"/>
                </a:lnTo>
                <a:lnTo>
                  <a:pt x="2464" y="489"/>
                </a:lnTo>
                <a:lnTo>
                  <a:pt x="2429" y="489"/>
                </a:lnTo>
                <a:lnTo>
                  <a:pt x="2429" y="493"/>
                </a:lnTo>
                <a:lnTo>
                  <a:pt x="2422" y="493"/>
                </a:lnTo>
                <a:lnTo>
                  <a:pt x="2422" y="496"/>
                </a:lnTo>
                <a:lnTo>
                  <a:pt x="2410" y="496"/>
                </a:lnTo>
                <a:lnTo>
                  <a:pt x="2410" y="498"/>
                </a:lnTo>
                <a:lnTo>
                  <a:pt x="2386" y="498"/>
                </a:lnTo>
                <a:lnTo>
                  <a:pt x="2386" y="503"/>
                </a:lnTo>
                <a:lnTo>
                  <a:pt x="2365" y="503"/>
                </a:lnTo>
                <a:lnTo>
                  <a:pt x="2365" y="505"/>
                </a:lnTo>
                <a:lnTo>
                  <a:pt x="2356" y="505"/>
                </a:lnTo>
                <a:lnTo>
                  <a:pt x="2356" y="510"/>
                </a:lnTo>
                <a:lnTo>
                  <a:pt x="2339" y="510"/>
                </a:lnTo>
                <a:lnTo>
                  <a:pt x="2339" y="515"/>
                </a:lnTo>
                <a:lnTo>
                  <a:pt x="2334" y="515"/>
                </a:lnTo>
                <a:lnTo>
                  <a:pt x="2334" y="517"/>
                </a:lnTo>
                <a:lnTo>
                  <a:pt x="2273" y="517"/>
                </a:lnTo>
                <a:lnTo>
                  <a:pt x="2273" y="519"/>
                </a:lnTo>
                <a:lnTo>
                  <a:pt x="2235" y="519"/>
                </a:lnTo>
                <a:lnTo>
                  <a:pt x="2235" y="524"/>
                </a:lnTo>
                <a:lnTo>
                  <a:pt x="2193" y="524"/>
                </a:lnTo>
                <a:lnTo>
                  <a:pt x="2193" y="527"/>
                </a:lnTo>
                <a:lnTo>
                  <a:pt x="2169" y="527"/>
                </a:lnTo>
                <a:lnTo>
                  <a:pt x="2169" y="529"/>
                </a:lnTo>
                <a:lnTo>
                  <a:pt x="2162" y="529"/>
                </a:lnTo>
                <a:lnTo>
                  <a:pt x="2162" y="531"/>
                </a:lnTo>
                <a:lnTo>
                  <a:pt x="2143" y="531"/>
                </a:lnTo>
                <a:lnTo>
                  <a:pt x="2143" y="536"/>
                </a:lnTo>
                <a:lnTo>
                  <a:pt x="2126" y="536"/>
                </a:lnTo>
                <a:lnTo>
                  <a:pt x="2126" y="541"/>
                </a:lnTo>
                <a:lnTo>
                  <a:pt x="2098" y="541"/>
                </a:lnTo>
                <a:lnTo>
                  <a:pt x="2098" y="545"/>
                </a:lnTo>
                <a:lnTo>
                  <a:pt x="2074" y="545"/>
                </a:lnTo>
                <a:lnTo>
                  <a:pt x="2074" y="548"/>
                </a:lnTo>
                <a:lnTo>
                  <a:pt x="2051" y="548"/>
                </a:lnTo>
                <a:lnTo>
                  <a:pt x="2051" y="550"/>
                </a:lnTo>
                <a:lnTo>
                  <a:pt x="2037" y="550"/>
                </a:lnTo>
                <a:lnTo>
                  <a:pt x="2037" y="562"/>
                </a:lnTo>
                <a:lnTo>
                  <a:pt x="2032" y="562"/>
                </a:lnTo>
                <a:lnTo>
                  <a:pt x="2032" y="567"/>
                </a:lnTo>
                <a:lnTo>
                  <a:pt x="2025" y="567"/>
                </a:lnTo>
                <a:lnTo>
                  <a:pt x="2025" y="571"/>
                </a:lnTo>
                <a:lnTo>
                  <a:pt x="2020" y="571"/>
                </a:lnTo>
                <a:lnTo>
                  <a:pt x="2020" y="574"/>
                </a:lnTo>
                <a:lnTo>
                  <a:pt x="2013" y="574"/>
                </a:lnTo>
                <a:lnTo>
                  <a:pt x="2013" y="578"/>
                </a:lnTo>
                <a:lnTo>
                  <a:pt x="2001" y="578"/>
                </a:lnTo>
                <a:lnTo>
                  <a:pt x="2001" y="593"/>
                </a:lnTo>
                <a:lnTo>
                  <a:pt x="1997" y="593"/>
                </a:lnTo>
                <a:lnTo>
                  <a:pt x="1997" y="602"/>
                </a:lnTo>
                <a:lnTo>
                  <a:pt x="1989" y="602"/>
                </a:lnTo>
                <a:lnTo>
                  <a:pt x="1989" y="614"/>
                </a:lnTo>
                <a:lnTo>
                  <a:pt x="1982" y="614"/>
                </a:lnTo>
                <a:lnTo>
                  <a:pt x="1982" y="616"/>
                </a:lnTo>
                <a:lnTo>
                  <a:pt x="1975" y="616"/>
                </a:lnTo>
                <a:lnTo>
                  <a:pt x="1975" y="621"/>
                </a:lnTo>
                <a:lnTo>
                  <a:pt x="1966" y="621"/>
                </a:lnTo>
                <a:lnTo>
                  <a:pt x="1966" y="628"/>
                </a:lnTo>
                <a:lnTo>
                  <a:pt x="1959" y="628"/>
                </a:lnTo>
                <a:lnTo>
                  <a:pt x="1959" y="630"/>
                </a:lnTo>
                <a:lnTo>
                  <a:pt x="1937" y="630"/>
                </a:lnTo>
                <a:lnTo>
                  <a:pt x="1937" y="635"/>
                </a:lnTo>
                <a:lnTo>
                  <a:pt x="1933" y="635"/>
                </a:lnTo>
                <a:lnTo>
                  <a:pt x="1933" y="638"/>
                </a:lnTo>
                <a:lnTo>
                  <a:pt x="1926" y="638"/>
                </a:lnTo>
                <a:lnTo>
                  <a:pt x="1926" y="642"/>
                </a:lnTo>
                <a:lnTo>
                  <a:pt x="1919" y="642"/>
                </a:lnTo>
                <a:lnTo>
                  <a:pt x="1919" y="647"/>
                </a:lnTo>
                <a:lnTo>
                  <a:pt x="1876" y="647"/>
                </a:lnTo>
                <a:lnTo>
                  <a:pt x="1876" y="649"/>
                </a:lnTo>
                <a:lnTo>
                  <a:pt x="1871" y="649"/>
                </a:lnTo>
                <a:lnTo>
                  <a:pt x="1871" y="652"/>
                </a:lnTo>
                <a:lnTo>
                  <a:pt x="1843" y="652"/>
                </a:lnTo>
                <a:lnTo>
                  <a:pt x="1843" y="656"/>
                </a:lnTo>
                <a:lnTo>
                  <a:pt x="1829" y="656"/>
                </a:lnTo>
                <a:lnTo>
                  <a:pt x="1829" y="659"/>
                </a:lnTo>
                <a:lnTo>
                  <a:pt x="1815" y="659"/>
                </a:lnTo>
                <a:lnTo>
                  <a:pt x="1815" y="661"/>
                </a:lnTo>
                <a:lnTo>
                  <a:pt x="1808" y="661"/>
                </a:lnTo>
                <a:lnTo>
                  <a:pt x="1808" y="664"/>
                </a:lnTo>
                <a:lnTo>
                  <a:pt x="1789" y="664"/>
                </a:lnTo>
                <a:lnTo>
                  <a:pt x="1789" y="668"/>
                </a:lnTo>
                <a:lnTo>
                  <a:pt x="1741" y="668"/>
                </a:lnTo>
                <a:lnTo>
                  <a:pt x="1741" y="671"/>
                </a:lnTo>
                <a:lnTo>
                  <a:pt x="1734" y="671"/>
                </a:lnTo>
                <a:lnTo>
                  <a:pt x="1730" y="671"/>
                </a:lnTo>
                <a:lnTo>
                  <a:pt x="1730" y="673"/>
                </a:lnTo>
                <a:lnTo>
                  <a:pt x="1720" y="673"/>
                </a:lnTo>
                <a:lnTo>
                  <a:pt x="1720" y="678"/>
                </a:lnTo>
                <a:lnTo>
                  <a:pt x="1678" y="678"/>
                </a:lnTo>
                <a:lnTo>
                  <a:pt x="1678" y="680"/>
                </a:lnTo>
                <a:lnTo>
                  <a:pt x="1659" y="680"/>
                </a:lnTo>
                <a:lnTo>
                  <a:pt x="1659" y="682"/>
                </a:lnTo>
                <a:lnTo>
                  <a:pt x="1652" y="682"/>
                </a:lnTo>
                <a:lnTo>
                  <a:pt x="1652" y="685"/>
                </a:lnTo>
                <a:lnTo>
                  <a:pt x="1640" y="685"/>
                </a:lnTo>
                <a:lnTo>
                  <a:pt x="1616" y="685"/>
                </a:lnTo>
                <a:lnTo>
                  <a:pt x="1616" y="690"/>
                </a:lnTo>
                <a:lnTo>
                  <a:pt x="1611" y="690"/>
                </a:lnTo>
                <a:lnTo>
                  <a:pt x="1611" y="692"/>
                </a:lnTo>
                <a:lnTo>
                  <a:pt x="1595" y="692"/>
                </a:lnTo>
                <a:lnTo>
                  <a:pt x="1595" y="694"/>
                </a:lnTo>
                <a:lnTo>
                  <a:pt x="1590" y="694"/>
                </a:lnTo>
                <a:lnTo>
                  <a:pt x="1590" y="701"/>
                </a:lnTo>
                <a:lnTo>
                  <a:pt x="1576" y="701"/>
                </a:lnTo>
                <a:lnTo>
                  <a:pt x="1576" y="706"/>
                </a:lnTo>
                <a:lnTo>
                  <a:pt x="1569" y="706"/>
                </a:lnTo>
                <a:lnTo>
                  <a:pt x="1569" y="711"/>
                </a:lnTo>
                <a:lnTo>
                  <a:pt x="1552" y="711"/>
                </a:lnTo>
                <a:lnTo>
                  <a:pt x="1552" y="713"/>
                </a:lnTo>
                <a:lnTo>
                  <a:pt x="1545" y="713"/>
                </a:lnTo>
                <a:lnTo>
                  <a:pt x="1545" y="715"/>
                </a:lnTo>
                <a:lnTo>
                  <a:pt x="1541" y="715"/>
                </a:lnTo>
                <a:lnTo>
                  <a:pt x="1534" y="715"/>
                </a:lnTo>
                <a:lnTo>
                  <a:pt x="1534" y="723"/>
                </a:lnTo>
                <a:lnTo>
                  <a:pt x="1526" y="723"/>
                </a:lnTo>
                <a:lnTo>
                  <a:pt x="1526" y="732"/>
                </a:lnTo>
                <a:lnTo>
                  <a:pt x="1522" y="732"/>
                </a:lnTo>
                <a:lnTo>
                  <a:pt x="1522" y="734"/>
                </a:lnTo>
                <a:lnTo>
                  <a:pt x="1510" y="734"/>
                </a:lnTo>
                <a:lnTo>
                  <a:pt x="1510" y="737"/>
                </a:lnTo>
                <a:lnTo>
                  <a:pt x="1503" y="737"/>
                </a:lnTo>
                <a:lnTo>
                  <a:pt x="1503" y="746"/>
                </a:lnTo>
                <a:lnTo>
                  <a:pt x="1498" y="746"/>
                </a:lnTo>
                <a:lnTo>
                  <a:pt x="1498" y="765"/>
                </a:lnTo>
                <a:lnTo>
                  <a:pt x="1491" y="765"/>
                </a:lnTo>
                <a:lnTo>
                  <a:pt x="1491" y="775"/>
                </a:lnTo>
                <a:lnTo>
                  <a:pt x="1484" y="775"/>
                </a:lnTo>
                <a:lnTo>
                  <a:pt x="1479" y="775"/>
                </a:lnTo>
                <a:lnTo>
                  <a:pt x="1479" y="782"/>
                </a:lnTo>
                <a:lnTo>
                  <a:pt x="1470" y="782"/>
                </a:lnTo>
                <a:lnTo>
                  <a:pt x="1470" y="786"/>
                </a:lnTo>
                <a:lnTo>
                  <a:pt x="1463" y="786"/>
                </a:lnTo>
                <a:lnTo>
                  <a:pt x="1463" y="789"/>
                </a:lnTo>
                <a:lnTo>
                  <a:pt x="1458" y="789"/>
                </a:lnTo>
                <a:lnTo>
                  <a:pt x="1451" y="789"/>
                </a:lnTo>
                <a:lnTo>
                  <a:pt x="1451" y="796"/>
                </a:lnTo>
                <a:lnTo>
                  <a:pt x="1439" y="796"/>
                </a:lnTo>
                <a:lnTo>
                  <a:pt x="1439" y="798"/>
                </a:lnTo>
                <a:lnTo>
                  <a:pt x="1434" y="798"/>
                </a:lnTo>
                <a:lnTo>
                  <a:pt x="1434" y="801"/>
                </a:lnTo>
                <a:lnTo>
                  <a:pt x="1420" y="801"/>
                </a:lnTo>
                <a:lnTo>
                  <a:pt x="1397" y="801"/>
                </a:lnTo>
                <a:lnTo>
                  <a:pt x="1397" y="803"/>
                </a:lnTo>
                <a:lnTo>
                  <a:pt x="1385" y="803"/>
                </a:lnTo>
                <a:lnTo>
                  <a:pt x="1385" y="808"/>
                </a:lnTo>
                <a:lnTo>
                  <a:pt x="1378" y="808"/>
                </a:lnTo>
                <a:lnTo>
                  <a:pt x="1378" y="810"/>
                </a:lnTo>
                <a:lnTo>
                  <a:pt x="1328" y="810"/>
                </a:lnTo>
                <a:lnTo>
                  <a:pt x="1321" y="810"/>
                </a:lnTo>
                <a:lnTo>
                  <a:pt x="1321" y="812"/>
                </a:lnTo>
                <a:lnTo>
                  <a:pt x="1302" y="812"/>
                </a:lnTo>
                <a:lnTo>
                  <a:pt x="1302" y="817"/>
                </a:lnTo>
                <a:lnTo>
                  <a:pt x="1285" y="817"/>
                </a:lnTo>
                <a:lnTo>
                  <a:pt x="1285" y="822"/>
                </a:lnTo>
                <a:lnTo>
                  <a:pt x="1248" y="822"/>
                </a:lnTo>
                <a:lnTo>
                  <a:pt x="1210" y="822"/>
                </a:lnTo>
                <a:lnTo>
                  <a:pt x="1210" y="824"/>
                </a:lnTo>
                <a:lnTo>
                  <a:pt x="1172" y="824"/>
                </a:lnTo>
                <a:lnTo>
                  <a:pt x="1172" y="831"/>
                </a:lnTo>
                <a:lnTo>
                  <a:pt x="1163" y="831"/>
                </a:lnTo>
                <a:lnTo>
                  <a:pt x="1120" y="831"/>
                </a:lnTo>
                <a:lnTo>
                  <a:pt x="1120" y="838"/>
                </a:lnTo>
                <a:lnTo>
                  <a:pt x="1104" y="838"/>
                </a:lnTo>
                <a:lnTo>
                  <a:pt x="1089" y="838"/>
                </a:lnTo>
                <a:lnTo>
                  <a:pt x="1089" y="843"/>
                </a:lnTo>
                <a:lnTo>
                  <a:pt x="1068" y="843"/>
                </a:lnTo>
                <a:lnTo>
                  <a:pt x="1068" y="845"/>
                </a:lnTo>
                <a:lnTo>
                  <a:pt x="1061" y="845"/>
                </a:lnTo>
                <a:lnTo>
                  <a:pt x="1061" y="855"/>
                </a:lnTo>
                <a:lnTo>
                  <a:pt x="1049" y="855"/>
                </a:lnTo>
                <a:lnTo>
                  <a:pt x="1049" y="860"/>
                </a:lnTo>
                <a:lnTo>
                  <a:pt x="1037" y="860"/>
                </a:lnTo>
                <a:lnTo>
                  <a:pt x="1037" y="867"/>
                </a:lnTo>
                <a:lnTo>
                  <a:pt x="1030" y="867"/>
                </a:lnTo>
                <a:lnTo>
                  <a:pt x="1030" y="871"/>
                </a:lnTo>
                <a:lnTo>
                  <a:pt x="1026" y="871"/>
                </a:lnTo>
                <a:lnTo>
                  <a:pt x="1026" y="874"/>
                </a:lnTo>
                <a:lnTo>
                  <a:pt x="1019" y="874"/>
                </a:lnTo>
                <a:lnTo>
                  <a:pt x="1019" y="876"/>
                </a:lnTo>
                <a:lnTo>
                  <a:pt x="1014" y="876"/>
                </a:lnTo>
                <a:lnTo>
                  <a:pt x="1014" y="886"/>
                </a:lnTo>
                <a:lnTo>
                  <a:pt x="1007" y="886"/>
                </a:lnTo>
                <a:lnTo>
                  <a:pt x="1007" y="904"/>
                </a:lnTo>
                <a:lnTo>
                  <a:pt x="1002" y="904"/>
                </a:lnTo>
                <a:lnTo>
                  <a:pt x="1002" y="947"/>
                </a:lnTo>
                <a:lnTo>
                  <a:pt x="995" y="947"/>
                </a:lnTo>
                <a:lnTo>
                  <a:pt x="995" y="959"/>
                </a:lnTo>
                <a:lnTo>
                  <a:pt x="988" y="959"/>
                </a:lnTo>
                <a:lnTo>
                  <a:pt x="988" y="964"/>
                </a:lnTo>
                <a:lnTo>
                  <a:pt x="985" y="964"/>
                </a:lnTo>
                <a:lnTo>
                  <a:pt x="981" y="964"/>
                </a:lnTo>
                <a:lnTo>
                  <a:pt x="981" y="971"/>
                </a:lnTo>
                <a:lnTo>
                  <a:pt x="974" y="971"/>
                </a:lnTo>
                <a:lnTo>
                  <a:pt x="974" y="973"/>
                </a:lnTo>
                <a:lnTo>
                  <a:pt x="967" y="973"/>
                </a:lnTo>
                <a:lnTo>
                  <a:pt x="967" y="982"/>
                </a:lnTo>
                <a:lnTo>
                  <a:pt x="959" y="982"/>
                </a:lnTo>
                <a:lnTo>
                  <a:pt x="959" y="985"/>
                </a:lnTo>
                <a:lnTo>
                  <a:pt x="955" y="985"/>
                </a:lnTo>
                <a:lnTo>
                  <a:pt x="955" y="990"/>
                </a:lnTo>
                <a:lnTo>
                  <a:pt x="948" y="990"/>
                </a:lnTo>
                <a:lnTo>
                  <a:pt x="936" y="990"/>
                </a:lnTo>
                <a:lnTo>
                  <a:pt x="936" y="992"/>
                </a:lnTo>
                <a:lnTo>
                  <a:pt x="917" y="992"/>
                </a:lnTo>
                <a:lnTo>
                  <a:pt x="917" y="994"/>
                </a:lnTo>
                <a:lnTo>
                  <a:pt x="905" y="994"/>
                </a:lnTo>
                <a:lnTo>
                  <a:pt x="882" y="994"/>
                </a:lnTo>
                <a:lnTo>
                  <a:pt x="882" y="1001"/>
                </a:lnTo>
                <a:lnTo>
                  <a:pt x="874" y="1001"/>
                </a:lnTo>
                <a:lnTo>
                  <a:pt x="870" y="1001"/>
                </a:lnTo>
                <a:lnTo>
                  <a:pt x="870" y="1004"/>
                </a:lnTo>
                <a:lnTo>
                  <a:pt x="863" y="1004"/>
                </a:lnTo>
                <a:lnTo>
                  <a:pt x="813" y="1004"/>
                </a:lnTo>
                <a:lnTo>
                  <a:pt x="813" y="1006"/>
                </a:lnTo>
                <a:lnTo>
                  <a:pt x="806" y="1006"/>
                </a:lnTo>
                <a:lnTo>
                  <a:pt x="806" y="1011"/>
                </a:lnTo>
                <a:lnTo>
                  <a:pt x="799" y="1011"/>
                </a:lnTo>
                <a:lnTo>
                  <a:pt x="799" y="1013"/>
                </a:lnTo>
                <a:lnTo>
                  <a:pt x="787" y="1013"/>
                </a:lnTo>
                <a:lnTo>
                  <a:pt x="787" y="1015"/>
                </a:lnTo>
                <a:lnTo>
                  <a:pt x="775" y="1015"/>
                </a:lnTo>
                <a:lnTo>
                  <a:pt x="763" y="1015"/>
                </a:lnTo>
                <a:lnTo>
                  <a:pt x="763" y="1020"/>
                </a:lnTo>
                <a:lnTo>
                  <a:pt x="756" y="1020"/>
                </a:lnTo>
                <a:lnTo>
                  <a:pt x="756" y="1023"/>
                </a:lnTo>
                <a:lnTo>
                  <a:pt x="745" y="1023"/>
                </a:lnTo>
                <a:lnTo>
                  <a:pt x="740" y="1023"/>
                </a:lnTo>
                <a:lnTo>
                  <a:pt x="740" y="1027"/>
                </a:lnTo>
                <a:lnTo>
                  <a:pt x="733" y="1027"/>
                </a:lnTo>
                <a:lnTo>
                  <a:pt x="733" y="1030"/>
                </a:lnTo>
                <a:lnTo>
                  <a:pt x="723" y="1030"/>
                </a:lnTo>
                <a:lnTo>
                  <a:pt x="719" y="1030"/>
                </a:lnTo>
                <a:lnTo>
                  <a:pt x="719" y="1032"/>
                </a:lnTo>
                <a:lnTo>
                  <a:pt x="711" y="1032"/>
                </a:lnTo>
                <a:lnTo>
                  <a:pt x="711" y="1037"/>
                </a:lnTo>
                <a:lnTo>
                  <a:pt x="707" y="1037"/>
                </a:lnTo>
                <a:lnTo>
                  <a:pt x="700" y="1037"/>
                </a:lnTo>
                <a:lnTo>
                  <a:pt x="700" y="1041"/>
                </a:lnTo>
                <a:lnTo>
                  <a:pt x="693" y="1041"/>
                </a:lnTo>
                <a:lnTo>
                  <a:pt x="693" y="1044"/>
                </a:lnTo>
                <a:lnTo>
                  <a:pt x="688" y="1044"/>
                </a:lnTo>
                <a:lnTo>
                  <a:pt x="676" y="1044"/>
                </a:lnTo>
                <a:lnTo>
                  <a:pt x="676" y="1049"/>
                </a:lnTo>
                <a:lnTo>
                  <a:pt x="664" y="1049"/>
                </a:lnTo>
                <a:lnTo>
                  <a:pt x="664" y="1051"/>
                </a:lnTo>
                <a:lnTo>
                  <a:pt x="622" y="1051"/>
                </a:lnTo>
                <a:lnTo>
                  <a:pt x="622" y="1053"/>
                </a:lnTo>
                <a:lnTo>
                  <a:pt x="615" y="1053"/>
                </a:lnTo>
                <a:lnTo>
                  <a:pt x="615" y="1058"/>
                </a:lnTo>
                <a:lnTo>
                  <a:pt x="610" y="1058"/>
                </a:lnTo>
                <a:lnTo>
                  <a:pt x="610" y="1060"/>
                </a:lnTo>
                <a:lnTo>
                  <a:pt x="574" y="1060"/>
                </a:lnTo>
                <a:lnTo>
                  <a:pt x="570" y="1060"/>
                </a:lnTo>
                <a:lnTo>
                  <a:pt x="570" y="1065"/>
                </a:lnTo>
                <a:lnTo>
                  <a:pt x="551" y="1065"/>
                </a:lnTo>
                <a:lnTo>
                  <a:pt x="551" y="1077"/>
                </a:lnTo>
                <a:lnTo>
                  <a:pt x="546" y="1077"/>
                </a:lnTo>
                <a:lnTo>
                  <a:pt x="546" y="1084"/>
                </a:lnTo>
                <a:lnTo>
                  <a:pt x="539" y="1084"/>
                </a:lnTo>
                <a:lnTo>
                  <a:pt x="539" y="1086"/>
                </a:lnTo>
                <a:lnTo>
                  <a:pt x="532" y="1086"/>
                </a:lnTo>
                <a:lnTo>
                  <a:pt x="532" y="1096"/>
                </a:lnTo>
                <a:lnTo>
                  <a:pt x="527" y="1096"/>
                </a:lnTo>
                <a:lnTo>
                  <a:pt x="527" y="1103"/>
                </a:lnTo>
                <a:lnTo>
                  <a:pt x="520" y="1103"/>
                </a:lnTo>
                <a:lnTo>
                  <a:pt x="520" y="1112"/>
                </a:lnTo>
                <a:lnTo>
                  <a:pt x="515" y="1112"/>
                </a:lnTo>
                <a:lnTo>
                  <a:pt x="515" y="1124"/>
                </a:lnTo>
                <a:lnTo>
                  <a:pt x="508" y="1124"/>
                </a:lnTo>
                <a:lnTo>
                  <a:pt x="508" y="1155"/>
                </a:lnTo>
                <a:lnTo>
                  <a:pt x="504" y="1155"/>
                </a:lnTo>
                <a:lnTo>
                  <a:pt x="504" y="1202"/>
                </a:lnTo>
                <a:lnTo>
                  <a:pt x="499" y="1202"/>
                </a:lnTo>
                <a:lnTo>
                  <a:pt x="499" y="1219"/>
                </a:lnTo>
                <a:lnTo>
                  <a:pt x="494" y="1219"/>
                </a:lnTo>
                <a:lnTo>
                  <a:pt x="494" y="1238"/>
                </a:lnTo>
                <a:lnTo>
                  <a:pt x="485" y="1238"/>
                </a:lnTo>
                <a:lnTo>
                  <a:pt x="485" y="1252"/>
                </a:lnTo>
                <a:lnTo>
                  <a:pt x="478" y="1252"/>
                </a:lnTo>
                <a:lnTo>
                  <a:pt x="478" y="1261"/>
                </a:lnTo>
                <a:lnTo>
                  <a:pt x="475" y="1261"/>
                </a:lnTo>
                <a:lnTo>
                  <a:pt x="475" y="1268"/>
                </a:lnTo>
                <a:lnTo>
                  <a:pt x="471" y="1268"/>
                </a:lnTo>
                <a:lnTo>
                  <a:pt x="471" y="1278"/>
                </a:lnTo>
                <a:lnTo>
                  <a:pt x="463" y="1278"/>
                </a:lnTo>
                <a:lnTo>
                  <a:pt x="463" y="1282"/>
                </a:lnTo>
                <a:lnTo>
                  <a:pt x="445" y="1282"/>
                </a:lnTo>
                <a:lnTo>
                  <a:pt x="445" y="1287"/>
                </a:lnTo>
                <a:lnTo>
                  <a:pt x="440" y="1287"/>
                </a:lnTo>
                <a:lnTo>
                  <a:pt x="440" y="1290"/>
                </a:lnTo>
                <a:lnTo>
                  <a:pt x="421" y="1290"/>
                </a:lnTo>
                <a:lnTo>
                  <a:pt x="421" y="1292"/>
                </a:lnTo>
                <a:lnTo>
                  <a:pt x="409" y="1292"/>
                </a:lnTo>
                <a:lnTo>
                  <a:pt x="409" y="1294"/>
                </a:lnTo>
                <a:lnTo>
                  <a:pt x="402" y="1294"/>
                </a:lnTo>
                <a:lnTo>
                  <a:pt x="402" y="1299"/>
                </a:lnTo>
                <a:lnTo>
                  <a:pt x="385" y="1299"/>
                </a:lnTo>
                <a:lnTo>
                  <a:pt x="385" y="1304"/>
                </a:lnTo>
                <a:lnTo>
                  <a:pt x="378" y="1304"/>
                </a:lnTo>
                <a:lnTo>
                  <a:pt x="371" y="1304"/>
                </a:lnTo>
                <a:lnTo>
                  <a:pt x="371" y="1308"/>
                </a:lnTo>
                <a:lnTo>
                  <a:pt x="367" y="1308"/>
                </a:lnTo>
                <a:lnTo>
                  <a:pt x="367" y="1311"/>
                </a:lnTo>
                <a:lnTo>
                  <a:pt x="338" y="1311"/>
                </a:lnTo>
                <a:lnTo>
                  <a:pt x="338" y="1313"/>
                </a:lnTo>
                <a:lnTo>
                  <a:pt x="333" y="1313"/>
                </a:lnTo>
                <a:lnTo>
                  <a:pt x="333" y="1315"/>
                </a:lnTo>
                <a:lnTo>
                  <a:pt x="322" y="1315"/>
                </a:lnTo>
                <a:lnTo>
                  <a:pt x="298" y="1315"/>
                </a:lnTo>
                <a:lnTo>
                  <a:pt x="298" y="1320"/>
                </a:lnTo>
                <a:lnTo>
                  <a:pt x="291" y="1320"/>
                </a:lnTo>
                <a:lnTo>
                  <a:pt x="291" y="1323"/>
                </a:lnTo>
                <a:lnTo>
                  <a:pt x="286" y="1323"/>
                </a:lnTo>
                <a:lnTo>
                  <a:pt x="286" y="1325"/>
                </a:lnTo>
                <a:lnTo>
                  <a:pt x="256" y="1325"/>
                </a:lnTo>
                <a:lnTo>
                  <a:pt x="256" y="1330"/>
                </a:lnTo>
                <a:lnTo>
                  <a:pt x="239" y="1330"/>
                </a:lnTo>
                <a:lnTo>
                  <a:pt x="232" y="1330"/>
                </a:lnTo>
                <a:lnTo>
                  <a:pt x="232" y="1332"/>
                </a:lnTo>
                <a:lnTo>
                  <a:pt x="220" y="1332"/>
                </a:lnTo>
                <a:lnTo>
                  <a:pt x="220" y="1337"/>
                </a:lnTo>
                <a:lnTo>
                  <a:pt x="215" y="1337"/>
                </a:lnTo>
                <a:lnTo>
                  <a:pt x="211" y="1337"/>
                </a:lnTo>
                <a:lnTo>
                  <a:pt x="211" y="1339"/>
                </a:lnTo>
                <a:lnTo>
                  <a:pt x="199" y="1339"/>
                </a:lnTo>
                <a:lnTo>
                  <a:pt x="199" y="1341"/>
                </a:lnTo>
                <a:lnTo>
                  <a:pt x="180" y="1341"/>
                </a:lnTo>
                <a:lnTo>
                  <a:pt x="161" y="1341"/>
                </a:lnTo>
                <a:lnTo>
                  <a:pt x="161" y="1344"/>
                </a:lnTo>
                <a:lnTo>
                  <a:pt x="156" y="1344"/>
                </a:lnTo>
                <a:lnTo>
                  <a:pt x="156" y="1349"/>
                </a:lnTo>
                <a:lnTo>
                  <a:pt x="119" y="1349"/>
                </a:lnTo>
                <a:lnTo>
                  <a:pt x="119" y="1351"/>
                </a:lnTo>
                <a:lnTo>
                  <a:pt x="109" y="1351"/>
                </a:lnTo>
                <a:lnTo>
                  <a:pt x="104" y="1351"/>
                </a:lnTo>
                <a:lnTo>
                  <a:pt x="104" y="1353"/>
                </a:lnTo>
                <a:lnTo>
                  <a:pt x="93" y="1353"/>
                </a:lnTo>
                <a:lnTo>
                  <a:pt x="93" y="1360"/>
                </a:lnTo>
                <a:lnTo>
                  <a:pt x="74" y="1360"/>
                </a:lnTo>
                <a:lnTo>
                  <a:pt x="55" y="1360"/>
                </a:lnTo>
                <a:lnTo>
                  <a:pt x="55" y="1363"/>
                </a:lnTo>
                <a:lnTo>
                  <a:pt x="50" y="1363"/>
                </a:lnTo>
                <a:lnTo>
                  <a:pt x="50" y="1365"/>
                </a:lnTo>
                <a:lnTo>
                  <a:pt x="43" y="1365"/>
                </a:lnTo>
                <a:lnTo>
                  <a:pt x="43" y="1370"/>
                </a:lnTo>
                <a:lnTo>
                  <a:pt x="38" y="1370"/>
                </a:lnTo>
                <a:lnTo>
                  <a:pt x="38" y="1372"/>
                </a:lnTo>
                <a:lnTo>
                  <a:pt x="31" y="1372"/>
                </a:lnTo>
                <a:lnTo>
                  <a:pt x="19" y="1372"/>
                </a:lnTo>
                <a:lnTo>
                  <a:pt x="19" y="1375"/>
                </a:lnTo>
                <a:lnTo>
                  <a:pt x="12" y="1375"/>
                </a:lnTo>
                <a:lnTo>
                  <a:pt x="8" y="1375"/>
                </a:lnTo>
                <a:lnTo>
                  <a:pt x="8" y="1379"/>
                </a:lnTo>
                <a:lnTo>
                  <a:pt x="0" y="1379"/>
                </a:lnTo>
              </a:path>
            </a:pathLst>
          </a:custGeom>
          <a:noFill/>
          <a:ln w="28575"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846" name="Text Box 21"/>
          <p:cNvSpPr txBox="1">
            <a:spLocks noChangeArrowheads="1"/>
          </p:cNvSpPr>
          <p:nvPr/>
        </p:nvSpPr>
        <p:spPr bwMode="auto">
          <a:xfrm rot="-5400000">
            <a:off x="-1325562" y="3308350"/>
            <a:ext cx="3775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a:solidFill>
                  <a:srgbClr val="00446A"/>
                </a:solidFill>
                <a:latin typeface="Arial" charset="0"/>
              </a:rPr>
              <a:t>Cumulative Mean Number of SREs</a:t>
            </a:r>
          </a:p>
        </p:txBody>
      </p:sp>
      <p:sp>
        <p:nvSpPr>
          <p:cNvPr id="77847" name="Text Box 22"/>
          <p:cNvSpPr txBox="1">
            <a:spLocks noChangeArrowheads="1"/>
          </p:cNvSpPr>
          <p:nvPr/>
        </p:nvSpPr>
        <p:spPr bwMode="auto">
          <a:xfrm>
            <a:off x="4530725" y="5708650"/>
            <a:ext cx="682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a:solidFill>
                  <a:srgbClr val="00446A"/>
                </a:solidFill>
                <a:latin typeface="Arial" charset="0"/>
              </a:rPr>
              <a:t>Month</a:t>
            </a:r>
          </a:p>
        </p:txBody>
      </p:sp>
      <p:sp>
        <p:nvSpPr>
          <p:cNvPr id="77848" name="Rectangle 31"/>
          <p:cNvSpPr>
            <a:spLocks noChangeArrowheads="1"/>
          </p:cNvSpPr>
          <p:nvPr/>
        </p:nvSpPr>
        <p:spPr bwMode="auto">
          <a:xfrm>
            <a:off x="5395913" y="4678363"/>
            <a:ext cx="3079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00446A"/>
                </a:solidFill>
              </a:rPr>
              <a:t>Rate Ratio 0.77 (95% CI: 0.66, 0.89)</a:t>
            </a:r>
            <a:br>
              <a:rPr lang="en-US" sz="1400">
                <a:solidFill>
                  <a:srgbClr val="00446A"/>
                </a:solidFill>
              </a:rPr>
            </a:br>
            <a:r>
              <a:rPr lang="en-US" sz="1400" i="1">
                <a:solidFill>
                  <a:srgbClr val="00446A"/>
                </a:solidFill>
              </a:rPr>
              <a:t>P</a:t>
            </a:r>
            <a:r>
              <a:rPr lang="en-US" sz="1400">
                <a:solidFill>
                  <a:srgbClr val="00446A"/>
                </a:solidFill>
              </a:rPr>
              <a:t>=0.001</a:t>
            </a:r>
            <a:r>
              <a:rPr lang="en-US" sz="1400">
                <a:solidFill>
                  <a:srgbClr val="00446A"/>
                </a:solidFill>
                <a:cs typeface="Arial" charset="0"/>
              </a:rPr>
              <a:t> (Superiority)</a:t>
            </a:r>
            <a:r>
              <a:rPr lang="en-US" sz="1400" baseline="30000">
                <a:solidFill>
                  <a:srgbClr val="00446A"/>
                </a:solidFill>
                <a:cs typeface="Arial" charset="0"/>
              </a:rPr>
              <a:t>a</a:t>
            </a:r>
          </a:p>
        </p:txBody>
      </p:sp>
      <p:sp>
        <p:nvSpPr>
          <p:cNvPr id="74" name="Line 77"/>
          <p:cNvSpPr>
            <a:spLocks noChangeShapeType="1"/>
          </p:cNvSpPr>
          <p:nvPr/>
        </p:nvSpPr>
        <p:spPr bwMode="auto">
          <a:xfrm>
            <a:off x="2081213" y="2163763"/>
            <a:ext cx="252412" cy="0"/>
          </a:xfrm>
          <a:prstGeom prst="line">
            <a:avLst/>
          </a:prstGeom>
          <a:noFill/>
          <a:ln w="28575">
            <a:solidFill>
              <a:schemeClr val="tx2">
                <a:lumMod val="90000"/>
                <a:lumOff val="10000"/>
              </a:schemeClr>
            </a:solidFill>
            <a:prstDash val="solid"/>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sz="1400">
              <a:solidFill>
                <a:srgbClr val="00446A"/>
              </a:solidFill>
            </a:endParaRPr>
          </a:p>
        </p:txBody>
      </p:sp>
      <p:sp>
        <p:nvSpPr>
          <p:cNvPr id="77850" name="Line 84"/>
          <p:cNvSpPr>
            <a:spLocks noChangeShapeType="1"/>
          </p:cNvSpPr>
          <p:nvPr/>
        </p:nvSpPr>
        <p:spPr bwMode="auto">
          <a:xfrm>
            <a:off x="2081213" y="1878013"/>
            <a:ext cx="252412"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7851" name="TextBox 50"/>
          <p:cNvSpPr txBox="1">
            <a:spLocks noChangeArrowheads="1"/>
          </p:cNvSpPr>
          <p:nvPr/>
        </p:nvSpPr>
        <p:spPr bwMode="auto">
          <a:xfrm>
            <a:off x="2354263" y="1752600"/>
            <a:ext cx="2179637"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85000"/>
              </a:lnSpc>
              <a:spcBef>
                <a:spcPct val="50000"/>
              </a:spcBef>
            </a:pPr>
            <a:r>
              <a:rPr lang="en-US" sz="1400">
                <a:solidFill>
                  <a:srgbClr val="00446A"/>
                </a:solidFill>
                <a:latin typeface="Arial" charset="0"/>
              </a:rPr>
              <a:t>Denosumab (n=1026)</a:t>
            </a:r>
          </a:p>
          <a:p>
            <a:pPr eaLnBrk="1" hangingPunct="1">
              <a:lnSpc>
                <a:spcPct val="85000"/>
              </a:lnSpc>
              <a:spcBef>
                <a:spcPct val="50000"/>
              </a:spcBef>
            </a:pPr>
            <a:r>
              <a:rPr lang="en-US" sz="1400">
                <a:solidFill>
                  <a:srgbClr val="00446A"/>
                </a:solidFill>
                <a:latin typeface="Arial" charset="0"/>
              </a:rPr>
              <a:t>Zoledronic Acid (n=1020)</a:t>
            </a:r>
          </a:p>
        </p:txBody>
      </p:sp>
      <p:sp>
        <p:nvSpPr>
          <p:cNvPr id="77852" name="Text Box 6"/>
          <p:cNvSpPr txBox="1">
            <a:spLocks noChangeArrowheads="1"/>
          </p:cNvSpPr>
          <p:nvPr/>
        </p:nvSpPr>
        <p:spPr bwMode="auto">
          <a:xfrm>
            <a:off x="1095375" y="5402263"/>
            <a:ext cx="284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a:solidFill>
                  <a:srgbClr val="00446A"/>
                </a:solidFill>
                <a:latin typeface="Arial" charset="0"/>
              </a:rPr>
              <a:t>0</a:t>
            </a:r>
          </a:p>
        </p:txBody>
      </p:sp>
      <p:sp>
        <p:nvSpPr>
          <p:cNvPr id="77853" name="Text Box 7"/>
          <p:cNvSpPr txBox="1">
            <a:spLocks noChangeArrowheads="1"/>
          </p:cNvSpPr>
          <p:nvPr/>
        </p:nvSpPr>
        <p:spPr bwMode="auto">
          <a:xfrm>
            <a:off x="1819275" y="5402263"/>
            <a:ext cx="284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a:solidFill>
                  <a:srgbClr val="00446A"/>
                </a:solidFill>
                <a:latin typeface="Arial" charset="0"/>
              </a:rPr>
              <a:t>3</a:t>
            </a:r>
          </a:p>
        </p:txBody>
      </p:sp>
      <p:sp>
        <p:nvSpPr>
          <p:cNvPr id="77854" name="Text Box 8"/>
          <p:cNvSpPr txBox="1">
            <a:spLocks noChangeArrowheads="1"/>
          </p:cNvSpPr>
          <p:nvPr/>
        </p:nvSpPr>
        <p:spPr bwMode="auto">
          <a:xfrm>
            <a:off x="2560638" y="5402263"/>
            <a:ext cx="284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a:solidFill>
                  <a:srgbClr val="00446A"/>
                </a:solidFill>
                <a:latin typeface="Arial" charset="0"/>
              </a:rPr>
              <a:t>6</a:t>
            </a:r>
          </a:p>
        </p:txBody>
      </p:sp>
      <p:sp>
        <p:nvSpPr>
          <p:cNvPr id="77855" name="Text Box 9"/>
          <p:cNvSpPr txBox="1">
            <a:spLocks noChangeArrowheads="1"/>
          </p:cNvSpPr>
          <p:nvPr/>
        </p:nvSpPr>
        <p:spPr bwMode="auto">
          <a:xfrm>
            <a:off x="3284538" y="5402263"/>
            <a:ext cx="284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a:solidFill>
                  <a:srgbClr val="00446A"/>
                </a:solidFill>
                <a:latin typeface="Arial" charset="0"/>
              </a:rPr>
              <a:t>9</a:t>
            </a:r>
          </a:p>
        </p:txBody>
      </p:sp>
      <p:sp>
        <p:nvSpPr>
          <p:cNvPr id="77856" name="Text Box 10"/>
          <p:cNvSpPr txBox="1">
            <a:spLocks noChangeArrowheads="1"/>
          </p:cNvSpPr>
          <p:nvPr/>
        </p:nvSpPr>
        <p:spPr bwMode="auto">
          <a:xfrm>
            <a:off x="3943350" y="5402263"/>
            <a:ext cx="384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a:solidFill>
                  <a:srgbClr val="00446A"/>
                </a:solidFill>
                <a:latin typeface="Arial" charset="0"/>
              </a:rPr>
              <a:t>12</a:t>
            </a:r>
          </a:p>
        </p:txBody>
      </p:sp>
      <p:sp>
        <p:nvSpPr>
          <p:cNvPr id="77857" name="Text Box 11"/>
          <p:cNvSpPr txBox="1">
            <a:spLocks noChangeArrowheads="1"/>
          </p:cNvSpPr>
          <p:nvPr/>
        </p:nvSpPr>
        <p:spPr bwMode="auto">
          <a:xfrm>
            <a:off x="4672013" y="5402263"/>
            <a:ext cx="384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a:solidFill>
                  <a:srgbClr val="00446A"/>
                </a:solidFill>
                <a:latin typeface="Arial" charset="0"/>
              </a:rPr>
              <a:t>15</a:t>
            </a:r>
          </a:p>
        </p:txBody>
      </p:sp>
      <p:sp>
        <p:nvSpPr>
          <p:cNvPr id="77858" name="Text Box 12"/>
          <p:cNvSpPr txBox="1">
            <a:spLocks noChangeArrowheads="1"/>
          </p:cNvSpPr>
          <p:nvPr/>
        </p:nvSpPr>
        <p:spPr bwMode="auto">
          <a:xfrm>
            <a:off x="5395913" y="5402263"/>
            <a:ext cx="384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a:solidFill>
                  <a:srgbClr val="00446A"/>
                </a:solidFill>
                <a:latin typeface="Arial" charset="0"/>
              </a:rPr>
              <a:t>18</a:t>
            </a:r>
          </a:p>
        </p:txBody>
      </p:sp>
      <p:sp>
        <p:nvSpPr>
          <p:cNvPr id="77859" name="Text Box 13"/>
          <p:cNvSpPr txBox="1">
            <a:spLocks noChangeArrowheads="1"/>
          </p:cNvSpPr>
          <p:nvPr/>
        </p:nvSpPr>
        <p:spPr bwMode="auto">
          <a:xfrm>
            <a:off x="6146800" y="5402263"/>
            <a:ext cx="384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a:solidFill>
                  <a:srgbClr val="00446A"/>
                </a:solidFill>
                <a:latin typeface="Arial" charset="0"/>
              </a:rPr>
              <a:t>21</a:t>
            </a:r>
          </a:p>
        </p:txBody>
      </p:sp>
      <p:sp>
        <p:nvSpPr>
          <p:cNvPr id="77860" name="Text Box 14"/>
          <p:cNvSpPr txBox="1">
            <a:spLocks noChangeArrowheads="1"/>
          </p:cNvSpPr>
          <p:nvPr/>
        </p:nvSpPr>
        <p:spPr bwMode="auto">
          <a:xfrm>
            <a:off x="6848475" y="5402263"/>
            <a:ext cx="384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a:solidFill>
                  <a:srgbClr val="00446A"/>
                </a:solidFill>
                <a:latin typeface="Arial" charset="0"/>
              </a:rPr>
              <a:t>24</a:t>
            </a:r>
          </a:p>
        </p:txBody>
      </p:sp>
      <p:sp>
        <p:nvSpPr>
          <p:cNvPr id="77861" name="Text Box 15"/>
          <p:cNvSpPr txBox="1">
            <a:spLocks noChangeArrowheads="1"/>
          </p:cNvSpPr>
          <p:nvPr/>
        </p:nvSpPr>
        <p:spPr bwMode="auto">
          <a:xfrm>
            <a:off x="7581900" y="5402263"/>
            <a:ext cx="384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a:solidFill>
                  <a:srgbClr val="00446A"/>
                </a:solidFill>
                <a:latin typeface="Arial" charset="0"/>
              </a:rPr>
              <a:t>27</a:t>
            </a:r>
          </a:p>
        </p:txBody>
      </p:sp>
      <p:sp>
        <p:nvSpPr>
          <p:cNvPr id="77862" name="Text Box 16"/>
          <p:cNvSpPr txBox="1">
            <a:spLocks noChangeArrowheads="1"/>
          </p:cNvSpPr>
          <p:nvPr/>
        </p:nvSpPr>
        <p:spPr bwMode="auto">
          <a:xfrm>
            <a:off x="8308975" y="5402263"/>
            <a:ext cx="384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a:solidFill>
                  <a:srgbClr val="00446A"/>
                </a:solidFill>
                <a:latin typeface="Arial" charset="0"/>
              </a:rPr>
              <a:t>30</a:t>
            </a:r>
          </a:p>
        </p:txBody>
      </p:sp>
      <p:grpSp>
        <p:nvGrpSpPr>
          <p:cNvPr id="77863" name="Group 4"/>
          <p:cNvGrpSpPr>
            <a:grpSpLocks/>
          </p:cNvGrpSpPr>
          <p:nvPr/>
        </p:nvGrpSpPr>
        <p:grpSpPr bwMode="auto">
          <a:xfrm>
            <a:off x="6669088" y="1946275"/>
            <a:ext cx="2057400" cy="954088"/>
            <a:chOff x="6669088" y="1946275"/>
            <a:chExt cx="2056874" cy="954088"/>
          </a:xfrm>
        </p:grpSpPr>
        <p:sp>
          <p:nvSpPr>
            <p:cNvPr id="77870" name="Text Box 33"/>
            <p:cNvSpPr txBox="1">
              <a:spLocks noChangeArrowheads="1"/>
            </p:cNvSpPr>
            <p:nvPr/>
          </p:nvSpPr>
          <p:spPr bwMode="auto">
            <a:xfrm>
              <a:off x="7335838" y="2206823"/>
              <a:ext cx="139012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solidFill>
                    <a:srgbClr val="00446A"/>
                  </a:solidFill>
                </a:rPr>
                <a:t>Risk Reduction</a:t>
              </a:r>
            </a:p>
          </p:txBody>
        </p:sp>
        <p:sp>
          <p:nvSpPr>
            <p:cNvPr id="90" name="AutoShape 34"/>
            <p:cNvSpPr>
              <a:spLocks noChangeArrowheads="1"/>
            </p:cNvSpPr>
            <p:nvPr/>
          </p:nvSpPr>
          <p:spPr bwMode="auto">
            <a:xfrm>
              <a:off x="6669088" y="1946275"/>
              <a:ext cx="891947" cy="954088"/>
            </a:xfrm>
            <a:prstGeom prst="downArrow">
              <a:avLst>
                <a:gd name="adj1" fmla="val 50000"/>
                <a:gd name="adj2" fmla="val 26735"/>
              </a:avLst>
            </a:prstGeom>
            <a:ln>
              <a:headEnd/>
              <a:tailEnd/>
            </a:ln>
            <a:extLst/>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lgn="ctr">
                <a:defRPr/>
              </a:pPr>
              <a:r>
                <a:rPr lang="en-US" sz="1400">
                  <a:solidFill>
                    <a:srgbClr val="FFFFFF"/>
                  </a:solidFill>
                </a:rPr>
                <a:t>23%</a:t>
              </a:r>
            </a:p>
          </p:txBody>
        </p:sp>
      </p:grpSp>
      <p:sp>
        <p:nvSpPr>
          <p:cNvPr id="77864" name="TextBox 90"/>
          <p:cNvSpPr txBox="1">
            <a:spLocks noChangeArrowheads="1"/>
          </p:cNvSpPr>
          <p:nvPr/>
        </p:nvSpPr>
        <p:spPr bwMode="auto">
          <a:xfrm>
            <a:off x="835025" y="5238750"/>
            <a:ext cx="2476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r>
              <a:rPr lang="en-US" sz="1400">
                <a:solidFill>
                  <a:srgbClr val="00446A"/>
                </a:solidFill>
              </a:rPr>
              <a:t>0.0</a:t>
            </a:r>
          </a:p>
        </p:txBody>
      </p:sp>
      <p:sp>
        <p:nvSpPr>
          <p:cNvPr id="77865" name="TextBox 91"/>
          <p:cNvSpPr txBox="1">
            <a:spLocks noChangeArrowheads="1"/>
          </p:cNvSpPr>
          <p:nvPr/>
        </p:nvSpPr>
        <p:spPr bwMode="auto">
          <a:xfrm>
            <a:off x="835025" y="3981450"/>
            <a:ext cx="2476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r>
              <a:rPr lang="en-US" sz="1400">
                <a:solidFill>
                  <a:srgbClr val="00446A"/>
                </a:solidFill>
              </a:rPr>
              <a:t>0.5</a:t>
            </a:r>
          </a:p>
        </p:txBody>
      </p:sp>
      <p:sp>
        <p:nvSpPr>
          <p:cNvPr id="77866" name="TextBox 92"/>
          <p:cNvSpPr txBox="1">
            <a:spLocks noChangeArrowheads="1"/>
          </p:cNvSpPr>
          <p:nvPr/>
        </p:nvSpPr>
        <p:spPr bwMode="auto">
          <a:xfrm>
            <a:off x="835025" y="2725738"/>
            <a:ext cx="2476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r>
              <a:rPr lang="en-US" sz="1400">
                <a:solidFill>
                  <a:srgbClr val="00446A"/>
                </a:solidFill>
              </a:rPr>
              <a:t>1.0</a:t>
            </a:r>
          </a:p>
        </p:txBody>
      </p:sp>
      <p:sp>
        <p:nvSpPr>
          <p:cNvPr id="77867" name="TextBox 93"/>
          <p:cNvSpPr txBox="1">
            <a:spLocks noChangeArrowheads="1"/>
          </p:cNvSpPr>
          <p:nvPr/>
        </p:nvSpPr>
        <p:spPr bwMode="auto">
          <a:xfrm>
            <a:off x="835025" y="1470025"/>
            <a:ext cx="2476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r>
              <a:rPr lang="en-US" sz="1400">
                <a:solidFill>
                  <a:srgbClr val="00446A"/>
                </a:solidFill>
              </a:rPr>
              <a:t>1.5</a:t>
            </a:r>
          </a:p>
        </p:txBody>
      </p:sp>
      <p:sp>
        <p:nvSpPr>
          <p:cNvPr id="77868" name="Text Box 87"/>
          <p:cNvSpPr txBox="1">
            <a:spLocks noChangeArrowheads="1"/>
          </p:cNvSpPr>
          <p:nvPr/>
        </p:nvSpPr>
        <p:spPr bwMode="auto">
          <a:xfrm>
            <a:off x="346075" y="6138863"/>
            <a:ext cx="15398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000" baseline="30000">
                <a:solidFill>
                  <a:srgbClr val="00446A"/>
                </a:solidFill>
                <a:latin typeface="Arial" charset="0"/>
              </a:rPr>
              <a:t>a</a:t>
            </a:r>
            <a:r>
              <a:rPr lang="en-US" sz="1000">
                <a:solidFill>
                  <a:srgbClr val="00446A"/>
                </a:solidFill>
                <a:latin typeface="Arial" charset="0"/>
              </a:rPr>
              <a:t>Adjusted for multiplicity</a:t>
            </a:r>
          </a:p>
        </p:txBody>
      </p:sp>
      <p:sp>
        <p:nvSpPr>
          <p:cNvPr id="77869" name="Title 1"/>
          <p:cNvSpPr>
            <a:spLocks noGrp="1"/>
          </p:cNvSpPr>
          <p:nvPr>
            <p:ph type="title"/>
          </p:nvPr>
        </p:nvSpPr>
        <p:spPr/>
        <p:txBody>
          <a:bodyPr/>
          <a:lstStyle/>
          <a:p>
            <a:pPr eaLnBrk="1" hangingPunct="1"/>
            <a:r>
              <a:rPr lang="en-US" sz="2800" dirty="0" err="1">
                <a:solidFill>
                  <a:srgbClr val="BF4D00"/>
                </a:solidFill>
              </a:rPr>
              <a:t>Denosumab</a:t>
            </a:r>
            <a:r>
              <a:rPr lang="en-US" sz="2800" dirty="0">
                <a:solidFill>
                  <a:srgbClr val="BF4D00"/>
                </a:solidFill>
              </a:rPr>
              <a:t> en CMM con </a:t>
            </a:r>
            <a:r>
              <a:rPr lang="en-US" sz="2800" dirty="0" err="1">
                <a:solidFill>
                  <a:srgbClr val="BF4D00"/>
                </a:solidFill>
              </a:rPr>
              <a:t>Mtx</a:t>
            </a:r>
            <a:r>
              <a:rPr lang="en-US" sz="2800" dirty="0">
                <a:solidFill>
                  <a:srgbClr val="BF4D00"/>
                </a:solidFill>
              </a:rPr>
              <a:t> </a:t>
            </a:r>
            <a:r>
              <a:rPr lang="en-US" sz="2800" dirty="0" err="1">
                <a:solidFill>
                  <a:srgbClr val="BF4D00"/>
                </a:solidFill>
              </a:rPr>
              <a:t>Óseas</a:t>
            </a:r>
            <a:r>
              <a:rPr lang="en-US" sz="2800" dirty="0">
                <a:solidFill>
                  <a:srgbClr val="BF4D00"/>
                </a:solidFill>
              </a:rPr>
              <a:t> (</a:t>
            </a:r>
            <a:r>
              <a:rPr lang="en-US" sz="2800" dirty="0" err="1">
                <a:solidFill>
                  <a:srgbClr val="BF4D00"/>
                </a:solidFill>
              </a:rPr>
              <a:t>fase</a:t>
            </a:r>
            <a:r>
              <a:rPr lang="en-US" sz="2800" dirty="0">
                <a:solidFill>
                  <a:srgbClr val="BF4D00"/>
                </a:solidFill>
              </a:rPr>
              <a:t> III)</a:t>
            </a:r>
          </a:p>
        </p:txBody>
      </p:sp>
    </p:spTree>
    <p:extLst>
      <p:ext uri="{BB962C8B-B14F-4D97-AF65-F5344CB8AC3E}">
        <p14:creationId xmlns:p14="http://schemas.microsoft.com/office/powerpoint/2010/main" val="1827083046"/>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4"/>
          <p:cNvSpPr>
            <a:spLocks noGrp="1"/>
          </p:cNvSpPr>
          <p:nvPr>
            <p:ph type="title"/>
          </p:nvPr>
        </p:nvSpPr>
        <p:spPr>
          <a:xfrm>
            <a:off x="369888" y="786463"/>
            <a:ext cx="8229600" cy="686737"/>
          </a:xfrm>
        </p:spPr>
        <p:style>
          <a:lnRef idx="2">
            <a:schemeClr val="accent2">
              <a:shade val="50000"/>
            </a:schemeClr>
          </a:lnRef>
          <a:fillRef idx="1">
            <a:schemeClr val="accent2"/>
          </a:fillRef>
          <a:effectRef idx="0">
            <a:schemeClr val="accent2"/>
          </a:effectRef>
          <a:fontRef idx="minor">
            <a:schemeClr val="lt1"/>
          </a:fontRef>
        </p:style>
        <p:txBody>
          <a:bodyPr/>
          <a:lstStyle/>
          <a:p>
            <a:pPr algn="ctr" eaLnBrk="1" hangingPunct="1">
              <a:defRPr/>
            </a:pPr>
            <a:r>
              <a:rPr lang="en-US" sz="1800" b="0" dirty="0" err="1" smtClean="0">
                <a:solidFill>
                  <a:schemeClr val="bg1"/>
                </a:solidFill>
                <a:latin typeface="Comic Sans MS"/>
                <a:cs typeface="Comic Sans MS"/>
              </a:rPr>
              <a:t>Incremento</a:t>
            </a:r>
            <a:r>
              <a:rPr lang="en-US" sz="1800" b="0" dirty="0" smtClean="0">
                <a:solidFill>
                  <a:schemeClr val="bg1"/>
                </a:solidFill>
                <a:latin typeface="Comic Sans MS"/>
                <a:cs typeface="Comic Sans MS"/>
              </a:rPr>
              <a:t> en el </a:t>
            </a:r>
            <a:r>
              <a:rPr lang="en-US" sz="1800" b="0" dirty="0" err="1" smtClean="0">
                <a:solidFill>
                  <a:schemeClr val="bg1"/>
                </a:solidFill>
                <a:latin typeface="Comic Sans MS"/>
                <a:cs typeface="Comic Sans MS"/>
              </a:rPr>
              <a:t>beneficio</a:t>
            </a:r>
            <a:r>
              <a:rPr lang="en-US" sz="1800" b="0" dirty="0" smtClean="0">
                <a:solidFill>
                  <a:schemeClr val="bg1"/>
                </a:solidFill>
                <a:latin typeface="Comic Sans MS"/>
                <a:cs typeface="Comic Sans MS"/>
              </a:rPr>
              <a:t> en </a:t>
            </a:r>
            <a:r>
              <a:rPr lang="en-US" sz="1800" b="0" dirty="0" err="1" smtClean="0">
                <a:solidFill>
                  <a:schemeClr val="bg1"/>
                </a:solidFill>
                <a:latin typeface="Comic Sans MS"/>
                <a:cs typeface="Comic Sans MS"/>
              </a:rPr>
              <a:t>tanto</a:t>
            </a:r>
            <a:r>
              <a:rPr lang="en-US" sz="1800" b="0" dirty="0" smtClean="0">
                <a:solidFill>
                  <a:schemeClr val="bg1"/>
                </a:solidFill>
                <a:latin typeface="Comic Sans MS"/>
                <a:cs typeface="Comic Sans MS"/>
              </a:rPr>
              <a:t> </a:t>
            </a:r>
            <a:r>
              <a:rPr lang="en-US" sz="1800" b="0" dirty="0" err="1" smtClean="0">
                <a:solidFill>
                  <a:schemeClr val="bg1"/>
                </a:solidFill>
                <a:latin typeface="Comic Sans MS"/>
                <a:cs typeface="Comic Sans MS"/>
              </a:rPr>
              <a:t>reducción</a:t>
            </a:r>
            <a:r>
              <a:rPr lang="en-US" sz="1800" b="0" dirty="0" smtClean="0">
                <a:solidFill>
                  <a:schemeClr val="bg1"/>
                </a:solidFill>
                <a:latin typeface="Comic Sans MS"/>
                <a:cs typeface="Comic Sans MS"/>
              </a:rPr>
              <a:t> de </a:t>
            </a:r>
            <a:r>
              <a:rPr lang="en-US" sz="1800" dirty="0" smtClean="0">
                <a:solidFill>
                  <a:schemeClr val="bg1"/>
                </a:solidFill>
                <a:latin typeface="Comic Sans MS"/>
                <a:cs typeface="Comic Sans MS"/>
              </a:rPr>
              <a:t>ERE</a:t>
            </a:r>
            <a:r>
              <a:rPr lang="en-US" sz="1800" b="0" dirty="0" smtClean="0">
                <a:solidFill>
                  <a:schemeClr val="bg1"/>
                </a:solidFill>
                <a:latin typeface="Comic Sans MS"/>
                <a:cs typeface="Comic Sans MS"/>
              </a:rPr>
              <a:t>s en </a:t>
            </a:r>
            <a:r>
              <a:rPr lang="en-US" sz="1800" b="0" dirty="0" err="1" smtClean="0">
                <a:solidFill>
                  <a:schemeClr val="bg1"/>
                </a:solidFill>
                <a:latin typeface="Comic Sans MS"/>
                <a:cs typeface="Comic Sans MS"/>
              </a:rPr>
              <a:t>pacientes</a:t>
            </a:r>
            <a:r>
              <a:rPr lang="en-US" sz="1800" b="0" dirty="0" smtClean="0">
                <a:solidFill>
                  <a:schemeClr val="bg1"/>
                </a:solidFill>
                <a:latin typeface="Comic Sans MS"/>
                <a:cs typeface="Comic Sans MS"/>
              </a:rPr>
              <a:t> con CM con </a:t>
            </a:r>
            <a:r>
              <a:rPr lang="en-US" sz="1800" b="0" dirty="0" err="1" smtClean="0">
                <a:solidFill>
                  <a:schemeClr val="bg1"/>
                </a:solidFill>
                <a:latin typeface="Comic Sans MS"/>
                <a:cs typeface="Comic Sans MS"/>
              </a:rPr>
              <a:t>terapias</a:t>
            </a:r>
            <a:r>
              <a:rPr lang="en-US" sz="1800" b="0" dirty="0" smtClean="0">
                <a:solidFill>
                  <a:schemeClr val="bg1"/>
                </a:solidFill>
                <a:latin typeface="Comic Sans MS"/>
                <a:cs typeface="Comic Sans MS"/>
              </a:rPr>
              <a:t> </a:t>
            </a:r>
            <a:r>
              <a:rPr lang="en-US" sz="1800" b="0" dirty="0" err="1" smtClean="0">
                <a:solidFill>
                  <a:schemeClr val="bg1"/>
                </a:solidFill>
                <a:latin typeface="Comic Sans MS"/>
                <a:cs typeface="Comic Sans MS"/>
              </a:rPr>
              <a:t>antiresortivas</a:t>
            </a:r>
            <a:endParaRPr lang="en-US" sz="1800" dirty="0">
              <a:solidFill>
                <a:schemeClr val="bg1"/>
              </a:solidFill>
              <a:latin typeface="Comic Sans MS"/>
              <a:cs typeface="Comic Sans MS"/>
            </a:endParaRPr>
          </a:p>
        </p:txBody>
      </p:sp>
      <p:pic>
        <p:nvPicPr>
          <p:cNvPr id="79874"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9888" y="1473200"/>
            <a:ext cx="8312150" cy="435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TextBox 8"/>
          <p:cNvSpPr txBox="1">
            <a:spLocks noChangeArrowheads="1"/>
          </p:cNvSpPr>
          <p:nvPr/>
        </p:nvSpPr>
        <p:spPr bwMode="auto">
          <a:xfrm>
            <a:off x="0" y="6632575"/>
            <a:ext cx="186631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000">
                <a:latin typeface="Comic Sans MS"/>
                <a:cs typeface="Comic Sans MS"/>
              </a:rPr>
              <a:t>Casas et al The Breast 2013</a:t>
            </a:r>
          </a:p>
        </p:txBody>
      </p:sp>
      <p:sp>
        <p:nvSpPr>
          <p:cNvPr id="79876" name="TextBox 1"/>
          <p:cNvSpPr txBox="1">
            <a:spLocks noChangeArrowheads="1"/>
          </p:cNvSpPr>
          <p:nvPr/>
        </p:nvSpPr>
        <p:spPr bwMode="auto">
          <a:xfrm>
            <a:off x="1089025" y="5710238"/>
            <a:ext cx="17240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b="1"/>
              <a:t>No treatment for prevention SREs</a:t>
            </a:r>
          </a:p>
        </p:txBody>
      </p:sp>
      <p:sp>
        <p:nvSpPr>
          <p:cNvPr id="79877" name="TextBox 5"/>
          <p:cNvSpPr txBox="1">
            <a:spLocks noChangeArrowheads="1"/>
          </p:cNvSpPr>
          <p:nvPr/>
        </p:nvSpPr>
        <p:spPr bwMode="auto">
          <a:xfrm>
            <a:off x="2813050" y="5710238"/>
            <a:ext cx="17224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b="1"/>
              <a:t>PAMIDRONATE</a:t>
            </a:r>
          </a:p>
        </p:txBody>
      </p:sp>
      <p:sp>
        <p:nvSpPr>
          <p:cNvPr id="79878" name="TextBox 6"/>
          <p:cNvSpPr txBox="1">
            <a:spLocks noChangeArrowheads="1"/>
          </p:cNvSpPr>
          <p:nvPr/>
        </p:nvSpPr>
        <p:spPr bwMode="auto">
          <a:xfrm>
            <a:off x="4627563" y="5710238"/>
            <a:ext cx="17240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b="1">
                <a:solidFill>
                  <a:schemeClr val="accent2"/>
                </a:solidFill>
              </a:rPr>
              <a:t>ZOLEDRONIC AC</a:t>
            </a:r>
          </a:p>
        </p:txBody>
      </p:sp>
      <p:sp>
        <p:nvSpPr>
          <p:cNvPr id="79879" name="TextBox 7"/>
          <p:cNvSpPr txBox="1">
            <a:spLocks noChangeArrowheads="1"/>
          </p:cNvSpPr>
          <p:nvPr/>
        </p:nvSpPr>
        <p:spPr bwMode="auto">
          <a:xfrm>
            <a:off x="6472238" y="5710238"/>
            <a:ext cx="17240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b="1">
                <a:solidFill>
                  <a:schemeClr val="accent1"/>
                </a:solidFill>
              </a:rPr>
              <a:t>DENOSUMAB</a:t>
            </a:r>
          </a:p>
        </p:txBody>
      </p:sp>
      <p:sp>
        <p:nvSpPr>
          <p:cNvPr id="11" name="Title 1"/>
          <p:cNvSpPr txBox="1">
            <a:spLocks/>
          </p:cNvSpPr>
          <p:nvPr/>
        </p:nvSpPr>
        <p:spPr>
          <a:xfrm>
            <a:off x="457200" y="186294"/>
            <a:ext cx="8229600" cy="509449"/>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Comic Sans MS"/>
                <a:ea typeface="+mj-ea"/>
                <a:cs typeface="Comic Sans MS"/>
              </a:defRPr>
            </a:lvl1pPr>
          </a:lstStyle>
          <a:p>
            <a:r>
              <a:rPr lang="en-US" sz="2800" smtClean="0">
                <a:solidFill>
                  <a:srgbClr val="BF4D00"/>
                </a:solidFill>
              </a:rPr>
              <a:t>Denosumab en CMM con Mtx Óseas (fase III)</a:t>
            </a:r>
            <a:endParaRPr lang="en-US" sz="2800" dirty="0">
              <a:solidFill>
                <a:srgbClr val="BF4D00"/>
              </a:solidFill>
            </a:endParaRPr>
          </a:p>
        </p:txBody>
      </p:sp>
    </p:spTree>
    <p:extLst>
      <p:ext uri="{BB962C8B-B14F-4D97-AF65-F5344CB8AC3E}">
        <p14:creationId xmlns:p14="http://schemas.microsoft.com/office/powerpoint/2010/main" val="321184856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5"/>
          <p:cNvSpPr>
            <a:spLocks noGrp="1"/>
          </p:cNvSpPr>
          <p:nvPr>
            <p:ph type="title"/>
          </p:nvPr>
        </p:nvSpPr>
        <p:spPr>
          <a:xfrm>
            <a:off x="457200" y="752614"/>
            <a:ext cx="8229600" cy="509449"/>
          </a:xfrm>
        </p:spPr>
        <p:style>
          <a:lnRef idx="2">
            <a:schemeClr val="accent2">
              <a:shade val="50000"/>
            </a:schemeClr>
          </a:lnRef>
          <a:fillRef idx="1">
            <a:schemeClr val="accent2"/>
          </a:fillRef>
          <a:effectRef idx="0">
            <a:schemeClr val="accent2"/>
          </a:effectRef>
          <a:fontRef idx="minor">
            <a:schemeClr val="lt1"/>
          </a:fontRef>
        </p:style>
        <p:txBody>
          <a:bodyPr/>
          <a:lstStyle/>
          <a:p>
            <a:pPr algn="ctr">
              <a:defRPr/>
            </a:pPr>
            <a:r>
              <a:rPr lang="en-US" sz="1800" b="0" dirty="0" err="1" smtClean="0">
                <a:solidFill>
                  <a:schemeClr val="bg1"/>
                </a:solidFill>
                <a:latin typeface="Comic Sans MS"/>
                <a:cs typeface="Comic Sans MS"/>
              </a:rPr>
              <a:t>Cambios</a:t>
            </a:r>
            <a:r>
              <a:rPr lang="en-US" sz="1800" b="0" dirty="0" smtClean="0">
                <a:solidFill>
                  <a:schemeClr val="bg1"/>
                </a:solidFill>
                <a:latin typeface="Comic Sans MS"/>
                <a:cs typeface="Comic Sans MS"/>
              </a:rPr>
              <a:t> en </a:t>
            </a:r>
            <a:r>
              <a:rPr lang="en-US" sz="1800" b="0" dirty="0" err="1" smtClean="0">
                <a:solidFill>
                  <a:schemeClr val="bg1"/>
                </a:solidFill>
                <a:latin typeface="Comic Sans MS"/>
                <a:cs typeface="Comic Sans MS"/>
              </a:rPr>
              <a:t>calidad</a:t>
            </a:r>
            <a:r>
              <a:rPr lang="en-US" sz="1800" b="0" dirty="0" smtClean="0">
                <a:solidFill>
                  <a:schemeClr val="bg1"/>
                </a:solidFill>
                <a:latin typeface="Comic Sans MS"/>
                <a:cs typeface="Comic Sans MS"/>
              </a:rPr>
              <a:t> de </a:t>
            </a:r>
            <a:r>
              <a:rPr lang="en-US" sz="1800" b="0" dirty="0" err="1" smtClean="0">
                <a:solidFill>
                  <a:schemeClr val="bg1"/>
                </a:solidFill>
                <a:latin typeface="Comic Sans MS"/>
                <a:cs typeface="Comic Sans MS"/>
              </a:rPr>
              <a:t>vida</a:t>
            </a:r>
            <a:endParaRPr lang="en-US" sz="1800" b="0" dirty="0">
              <a:solidFill>
                <a:schemeClr val="bg1"/>
              </a:solidFill>
              <a:latin typeface="Comic Sans MS"/>
              <a:cs typeface="Comic Sans MS"/>
            </a:endParaRPr>
          </a:p>
        </p:txBody>
      </p:sp>
      <p:sp>
        <p:nvSpPr>
          <p:cNvPr id="7" name="Rectangle 2"/>
          <p:cNvSpPr txBox="1">
            <a:spLocks noChangeArrowheads="1"/>
          </p:cNvSpPr>
          <p:nvPr/>
        </p:nvSpPr>
        <p:spPr>
          <a:xfrm>
            <a:off x="379413" y="208974"/>
            <a:ext cx="8229600" cy="1143000"/>
          </a:xfrm>
          <a:prstGeom prst="rect">
            <a:avLst/>
          </a:prstGeom>
        </p:spPr>
        <p:txBody>
          <a:bodyPr lIns="0" anchor="ctr"/>
          <a:lstStyle/>
          <a:p>
            <a:pPr>
              <a:defRPr/>
            </a:pPr>
            <a:endParaRPr lang="en-US" sz="2800" b="1" kern="0" dirty="0">
              <a:solidFill>
                <a:srgbClr val="FFFFFF"/>
              </a:solidFill>
            </a:endParaRPr>
          </a:p>
        </p:txBody>
      </p:sp>
      <p:sp>
        <p:nvSpPr>
          <p:cNvPr id="100356" name="Rectangle 61"/>
          <p:cNvSpPr>
            <a:spLocks noChangeArrowheads="1"/>
          </p:cNvSpPr>
          <p:nvPr/>
        </p:nvSpPr>
        <p:spPr bwMode="auto">
          <a:xfrm>
            <a:off x="0" y="6604000"/>
            <a:ext cx="150100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latin typeface="Comic Sans MS"/>
                <a:cs typeface="Comic Sans MS"/>
              </a:rPr>
              <a:t>Martin et al CCR 2012</a:t>
            </a:r>
          </a:p>
        </p:txBody>
      </p:sp>
      <p:pic>
        <p:nvPicPr>
          <p:cNvPr id="10035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6863" y="1911350"/>
            <a:ext cx="8312150" cy="419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206875" y="1398588"/>
            <a:ext cx="4402138" cy="584200"/>
          </a:xfrm>
          <a:prstGeom prst="rect">
            <a:avLst/>
          </a:prstGeom>
        </p:spPr>
        <p:style>
          <a:lnRef idx="1">
            <a:schemeClr val="dk1"/>
          </a:lnRef>
          <a:fillRef idx="2">
            <a:schemeClr val="dk1"/>
          </a:fillRef>
          <a:effectRef idx="1">
            <a:schemeClr val="dk1"/>
          </a:effectRef>
          <a:fontRef idx="minor">
            <a:schemeClr val="dk1"/>
          </a:fontRef>
        </p:style>
        <p:txBody>
          <a:bodyPr>
            <a:spAutoFit/>
          </a:bodyPr>
          <a:lstStyle/>
          <a:p>
            <a:pPr>
              <a:defRPr/>
            </a:pPr>
            <a:r>
              <a:rPr lang="en-US" sz="1600" dirty="0"/>
              <a:t>Positive effect of </a:t>
            </a:r>
            <a:r>
              <a:rPr lang="en-US" sz="1600" dirty="0" err="1"/>
              <a:t>denosumab</a:t>
            </a:r>
            <a:r>
              <a:rPr lang="en-US" sz="1600" dirty="0"/>
              <a:t> treatment on </a:t>
            </a:r>
            <a:r>
              <a:rPr lang="en-US" sz="1600" dirty="0" err="1"/>
              <a:t>HRQoL</a:t>
            </a:r>
            <a:r>
              <a:rPr lang="en-US" sz="1600" dirty="0"/>
              <a:t> observed regardless of pain severity at baseline</a:t>
            </a:r>
          </a:p>
        </p:txBody>
      </p:sp>
      <p:sp>
        <p:nvSpPr>
          <p:cNvPr id="100359" name="Rectangle 3"/>
          <p:cNvSpPr>
            <a:spLocks noChangeArrowheads="1"/>
          </p:cNvSpPr>
          <p:nvPr/>
        </p:nvSpPr>
        <p:spPr bwMode="auto">
          <a:xfrm>
            <a:off x="4484688" y="5894388"/>
            <a:ext cx="42767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buFont typeface="Arial" charset="0"/>
              <a:buChar char="•"/>
            </a:pPr>
            <a:r>
              <a:rPr lang="en-US" sz="1600"/>
              <a:t>HRQoL improvement  in pts with moderate or severe pain at baseline (BPI-SF score 5-10) was 9% greater with denosumab vs ZA</a:t>
            </a:r>
          </a:p>
        </p:txBody>
      </p:sp>
      <p:sp>
        <p:nvSpPr>
          <p:cNvPr id="10" name="Title 1"/>
          <p:cNvSpPr txBox="1">
            <a:spLocks/>
          </p:cNvSpPr>
          <p:nvPr/>
        </p:nvSpPr>
        <p:spPr>
          <a:xfrm>
            <a:off x="457200" y="186294"/>
            <a:ext cx="8229600" cy="509449"/>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Comic Sans MS"/>
                <a:ea typeface="+mj-ea"/>
                <a:cs typeface="Comic Sans MS"/>
              </a:defRPr>
            </a:lvl1pPr>
          </a:lstStyle>
          <a:p>
            <a:r>
              <a:rPr lang="en-US" sz="2800" dirty="0" err="1" smtClean="0">
                <a:solidFill>
                  <a:srgbClr val="BF4D00"/>
                </a:solidFill>
              </a:rPr>
              <a:t>Denosumab</a:t>
            </a:r>
            <a:r>
              <a:rPr lang="en-US" sz="2800" dirty="0" smtClean="0">
                <a:solidFill>
                  <a:srgbClr val="BF4D00"/>
                </a:solidFill>
              </a:rPr>
              <a:t> en CMM con </a:t>
            </a:r>
            <a:r>
              <a:rPr lang="en-US" sz="2800" dirty="0" err="1" smtClean="0">
                <a:solidFill>
                  <a:srgbClr val="BF4D00"/>
                </a:solidFill>
              </a:rPr>
              <a:t>Mtx</a:t>
            </a:r>
            <a:r>
              <a:rPr lang="en-US" sz="2800" dirty="0" smtClean="0">
                <a:solidFill>
                  <a:srgbClr val="BF4D00"/>
                </a:solidFill>
              </a:rPr>
              <a:t> </a:t>
            </a:r>
            <a:r>
              <a:rPr lang="en-US" sz="2800" dirty="0" err="1" smtClean="0">
                <a:solidFill>
                  <a:srgbClr val="BF4D00"/>
                </a:solidFill>
              </a:rPr>
              <a:t>Óseas</a:t>
            </a:r>
            <a:r>
              <a:rPr lang="en-US" sz="2800" dirty="0" smtClean="0">
                <a:solidFill>
                  <a:srgbClr val="BF4D00"/>
                </a:solidFill>
              </a:rPr>
              <a:t> (</a:t>
            </a:r>
            <a:r>
              <a:rPr lang="en-US" sz="2800" dirty="0" err="1" smtClean="0">
                <a:solidFill>
                  <a:srgbClr val="BF4D00"/>
                </a:solidFill>
              </a:rPr>
              <a:t>fase</a:t>
            </a:r>
            <a:r>
              <a:rPr lang="en-US" sz="2800" dirty="0" smtClean="0">
                <a:solidFill>
                  <a:srgbClr val="BF4D00"/>
                </a:solidFill>
              </a:rPr>
              <a:t> III)</a:t>
            </a:r>
            <a:endParaRPr lang="en-US" sz="2800" dirty="0">
              <a:solidFill>
                <a:srgbClr val="BF4D00"/>
              </a:solidFill>
            </a:endParaRPr>
          </a:p>
        </p:txBody>
      </p:sp>
    </p:spTree>
    <p:custDataLst>
      <p:tags r:id="rId1"/>
    </p:custDataLst>
    <p:extLst>
      <p:ext uri="{BB962C8B-B14F-4D97-AF65-F5344CB8AC3E}">
        <p14:creationId xmlns:p14="http://schemas.microsoft.com/office/powerpoint/2010/main" val="417797107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5"/>
          <p:cNvSpPr>
            <a:spLocks noGrp="1"/>
          </p:cNvSpPr>
          <p:nvPr>
            <p:ph type="title"/>
          </p:nvPr>
        </p:nvSpPr>
        <p:spPr>
          <a:xfrm>
            <a:off x="379413" y="695743"/>
            <a:ext cx="8229600" cy="669507"/>
          </a:xfrm>
        </p:spPr>
        <p:style>
          <a:lnRef idx="2">
            <a:schemeClr val="accent2">
              <a:shade val="50000"/>
            </a:schemeClr>
          </a:lnRef>
          <a:fillRef idx="1">
            <a:schemeClr val="accent2"/>
          </a:fillRef>
          <a:effectRef idx="0">
            <a:schemeClr val="accent2"/>
          </a:effectRef>
          <a:fontRef idx="minor">
            <a:schemeClr val="lt1"/>
          </a:fontRef>
        </p:style>
        <p:txBody>
          <a:bodyPr/>
          <a:lstStyle/>
          <a:p>
            <a:pPr algn="ctr">
              <a:defRPr/>
            </a:pPr>
            <a:r>
              <a:rPr lang="en-US" sz="1800" b="0" dirty="0" err="1" smtClean="0">
                <a:solidFill>
                  <a:srgbClr val="FFFFFF"/>
                </a:solidFill>
                <a:latin typeface="Comic Sans MS"/>
                <a:cs typeface="Comic Sans MS"/>
              </a:rPr>
              <a:t>Prevención</a:t>
            </a:r>
            <a:r>
              <a:rPr lang="en-US" sz="1800" b="0" dirty="0" smtClean="0">
                <a:solidFill>
                  <a:srgbClr val="FFFFFF"/>
                </a:solidFill>
                <a:latin typeface="Comic Sans MS"/>
                <a:cs typeface="Comic Sans MS"/>
              </a:rPr>
              <a:t> del dolor de </a:t>
            </a:r>
            <a:r>
              <a:rPr lang="en-US" sz="1800" b="0" dirty="0" err="1" smtClean="0">
                <a:solidFill>
                  <a:srgbClr val="FFFFFF"/>
                </a:solidFill>
                <a:latin typeface="Comic Sans MS"/>
                <a:cs typeface="Comic Sans MS"/>
              </a:rPr>
              <a:t>acuerdo</a:t>
            </a:r>
            <a:r>
              <a:rPr lang="en-US" sz="1800" b="0" dirty="0" smtClean="0">
                <a:solidFill>
                  <a:srgbClr val="FFFFFF"/>
                </a:solidFill>
                <a:latin typeface="Comic Sans MS"/>
                <a:cs typeface="Comic Sans MS"/>
              </a:rPr>
              <a:t> a la </a:t>
            </a:r>
            <a:r>
              <a:rPr lang="en-US" sz="1800" b="0" dirty="0" err="1" smtClean="0">
                <a:solidFill>
                  <a:srgbClr val="FFFFFF"/>
                </a:solidFill>
                <a:latin typeface="Comic Sans MS"/>
                <a:cs typeface="Comic Sans MS"/>
              </a:rPr>
              <a:t>proporción</a:t>
            </a:r>
            <a:r>
              <a:rPr lang="en-US" sz="1800" b="0" dirty="0" smtClean="0">
                <a:solidFill>
                  <a:srgbClr val="FFFFFF"/>
                </a:solidFill>
                <a:latin typeface="Comic Sans MS"/>
                <a:cs typeface="Comic Sans MS"/>
              </a:rPr>
              <a:t> de </a:t>
            </a:r>
            <a:r>
              <a:rPr lang="en-US" sz="1800" b="0" dirty="0" err="1" smtClean="0">
                <a:solidFill>
                  <a:srgbClr val="FFFFFF"/>
                </a:solidFill>
                <a:latin typeface="Comic Sans MS"/>
                <a:cs typeface="Comic Sans MS"/>
              </a:rPr>
              <a:t>pacientes</a:t>
            </a:r>
            <a:r>
              <a:rPr lang="en-US" sz="1800" b="0" dirty="0" smtClean="0">
                <a:solidFill>
                  <a:srgbClr val="FFFFFF"/>
                </a:solidFill>
                <a:latin typeface="Comic Sans MS"/>
                <a:cs typeface="Comic Sans MS"/>
              </a:rPr>
              <a:t> </a:t>
            </a:r>
            <a:r>
              <a:rPr lang="en-US" sz="1800" b="0" dirty="0" err="1" smtClean="0">
                <a:solidFill>
                  <a:srgbClr val="FFFFFF"/>
                </a:solidFill>
                <a:latin typeface="Comic Sans MS"/>
                <a:cs typeface="Comic Sans MS"/>
              </a:rPr>
              <a:t>que</a:t>
            </a:r>
            <a:r>
              <a:rPr lang="en-US" sz="1800" b="0" dirty="0" smtClean="0">
                <a:solidFill>
                  <a:srgbClr val="FFFFFF"/>
                </a:solidFill>
                <a:latin typeface="Comic Sans MS"/>
                <a:cs typeface="Comic Sans MS"/>
              </a:rPr>
              <a:t> </a:t>
            </a:r>
            <a:r>
              <a:rPr lang="en-US" sz="1800" b="0" dirty="0" err="1" smtClean="0">
                <a:solidFill>
                  <a:srgbClr val="FFFFFF"/>
                </a:solidFill>
                <a:latin typeface="Comic Sans MS"/>
                <a:cs typeface="Comic Sans MS"/>
              </a:rPr>
              <a:t>cambian</a:t>
            </a:r>
            <a:r>
              <a:rPr lang="en-US" sz="1800" b="0" dirty="0" smtClean="0">
                <a:solidFill>
                  <a:srgbClr val="FFFFFF"/>
                </a:solidFill>
                <a:latin typeface="Comic Sans MS"/>
                <a:cs typeface="Comic Sans MS"/>
              </a:rPr>
              <a:t> de </a:t>
            </a:r>
            <a:r>
              <a:rPr lang="en-US" sz="1800" dirty="0" smtClean="0">
                <a:solidFill>
                  <a:srgbClr val="FFFFFF"/>
                </a:solidFill>
                <a:latin typeface="Comic Sans MS"/>
                <a:cs typeface="Comic Sans MS"/>
              </a:rPr>
              <a:t>no dolor /</a:t>
            </a:r>
            <a:r>
              <a:rPr lang="en-US" sz="1800" dirty="0" err="1" smtClean="0">
                <a:solidFill>
                  <a:srgbClr val="FFFFFF"/>
                </a:solidFill>
                <a:latin typeface="Comic Sans MS"/>
                <a:cs typeface="Comic Sans MS"/>
              </a:rPr>
              <a:t>leve</a:t>
            </a:r>
            <a:r>
              <a:rPr lang="en-US" sz="1800" dirty="0" smtClean="0">
                <a:solidFill>
                  <a:srgbClr val="FFFFFF"/>
                </a:solidFill>
                <a:latin typeface="Comic Sans MS"/>
                <a:cs typeface="Comic Sans MS"/>
              </a:rPr>
              <a:t> basal a </a:t>
            </a:r>
            <a:r>
              <a:rPr lang="en-US" sz="1800" dirty="0" err="1" smtClean="0">
                <a:solidFill>
                  <a:srgbClr val="FFFFFF"/>
                </a:solidFill>
                <a:latin typeface="Comic Sans MS"/>
                <a:cs typeface="Comic Sans MS"/>
              </a:rPr>
              <a:t>moderado</a:t>
            </a:r>
            <a:r>
              <a:rPr lang="en-US" sz="1800" dirty="0" smtClean="0">
                <a:solidFill>
                  <a:srgbClr val="FFFFFF"/>
                </a:solidFill>
                <a:latin typeface="Comic Sans MS"/>
                <a:cs typeface="Comic Sans MS"/>
              </a:rPr>
              <a:t>/</a:t>
            </a:r>
            <a:r>
              <a:rPr lang="en-US" sz="1800" dirty="0" err="1" smtClean="0">
                <a:solidFill>
                  <a:srgbClr val="FFFFFF"/>
                </a:solidFill>
                <a:latin typeface="Comic Sans MS"/>
                <a:cs typeface="Comic Sans MS"/>
              </a:rPr>
              <a:t>severo</a:t>
            </a:r>
            <a:r>
              <a:rPr lang="en-US" sz="1800" dirty="0" smtClean="0">
                <a:solidFill>
                  <a:srgbClr val="FFFFFF"/>
                </a:solidFill>
                <a:latin typeface="Comic Sans MS"/>
                <a:cs typeface="Comic Sans MS"/>
              </a:rPr>
              <a:t> </a:t>
            </a:r>
            <a:r>
              <a:rPr lang="en-US" sz="1800" dirty="0" err="1" smtClean="0">
                <a:solidFill>
                  <a:srgbClr val="FFFFFF"/>
                </a:solidFill>
                <a:latin typeface="Comic Sans MS"/>
                <a:cs typeface="Comic Sans MS"/>
              </a:rPr>
              <a:t>durante</a:t>
            </a:r>
            <a:r>
              <a:rPr lang="en-US" sz="1800" dirty="0" smtClean="0">
                <a:solidFill>
                  <a:srgbClr val="FFFFFF"/>
                </a:solidFill>
                <a:latin typeface="Comic Sans MS"/>
                <a:cs typeface="Comic Sans MS"/>
              </a:rPr>
              <a:t> el </a:t>
            </a:r>
            <a:r>
              <a:rPr lang="en-US" sz="1800" dirty="0" err="1" smtClean="0">
                <a:solidFill>
                  <a:srgbClr val="FFFFFF"/>
                </a:solidFill>
                <a:latin typeface="Comic Sans MS"/>
                <a:cs typeface="Comic Sans MS"/>
              </a:rPr>
              <a:t>estudio</a:t>
            </a:r>
            <a:endParaRPr lang="en-US" sz="1800" b="0" dirty="0">
              <a:solidFill>
                <a:srgbClr val="FFFFFF"/>
              </a:solidFill>
              <a:latin typeface="Comic Sans MS"/>
              <a:cs typeface="Comic Sans MS"/>
            </a:endParaRPr>
          </a:p>
        </p:txBody>
      </p:sp>
      <p:sp>
        <p:nvSpPr>
          <p:cNvPr id="7" name="Rectangle 2"/>
          <p:cNvSpPr txBox="1">
            <a:spLocks noChangeArrowheads="1"/>
          </p:cNvSpPr>
          <p:nvPr/>
        </p:nvSpPr>
        <p:spPr>
          <a:xfrm>
            <a:off x="457200" y="119063"/>
            <a:ext cx="8229600" cy="1143000"/>
          </a:xfrm>
          <a:prstGeom prst="rect">
            <a:avLst/>
          </a:prstGeom>
        </p:spPr>
        <p:txBody>
          <a:bodyPr lIns="0" anchor="ctr"/>
          <a:lstStyle/>
          <a:p>
            <a:pPr>
              <a:defRPr/>
            </a:pPr>
            <a:endParaRPr lang="en-US" sz="2800" b="1" kern="0" dirty="0">
              <a:solidFill>
                <a:srgbClr val="FFFFFF"/>
              </a:solidFill>
            </a:endParaRPr>
          </a:p>
        </p:txBody>
      </p:sp>
      <p:sp>
        <p:nvSpPr>
          <p:cNvPr id="102404" name="Rectangle 61"/>
          <p:cNvSpPr>
            <a:spLocks noChangeArrowheads="1"/>
          </p:cNvSpPr>
          <p:nvPr/>
        </p:nvSpPr>
        <p:spPr bwMode="auto">
          <a:xfrm>
            <a:off x="0" y="6604000"/>
            <a:ext cx="176581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latin typeface="Comic Sans MS"/>
                <a:cs typeface="Comic Sans MS"/>
              </a:rPr>
              <a:t>Cleeland et al Cancer 2013</a:t>
            </a:r>
          </a:p>
        </p:txBody>
      </p:sp>
      <p:sp>
        <p:nvSpPr>
          <p:cNvPr id="102405" name="Rectangle 1"/>
          <p:cNvSpPr>
            <a:spLocks noChangeArrowheads="1"/>
          </p:cNvSpPr>
          <p:nvPr/>
        </p:nvSpPr>
        <p:spPr bwMode="auto">
          <a:xfrm>
            <a:off x="379413" y="1365250"/>
            <a:ext cx="822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buFont typeface="Arial" charset="0"/>
              <a:buChar char="•"/>
            </a:pPr>
            <a:r>
              <a:rPr lang="en-US" sz="1600" dirty="0" err="1">
                <a:latin typeface="Trebuchet MS" charset="0"/>
                <a:cs typeface="Trebuchet MS" charset="0"/>
              </a:rPr>
              <a:t>Pts</a:t>
            </a:r>
            <a:r>
              <a:rPr lang="en-US" sz="1600" dirty="0">
                <a:latin typeface="Trebuchet MS" charset="0"/>
                <a:cs typeface="Trebuchet MS" charset="0"/>
              </a:rPr>
              <a:t> with worsening pain increased from 19% at </a:t>
            </a:r>
            <a:r>
              <a:rPr lang="en-US" sz="1600" dirty="0" err="1">
                <a:latin typeface="Trebuchet MS" charset="0"/>
                <a:cs typeface="Trebuchet MS" charset="0"/>
              </a:rPr>
              <a:t>mo</a:t>
            </a:r>
            <a:r>
              <a:rPr lang="en-US" sz="1600" dirty="0">
                <a:latin typeface="Trebuchet MS" charset="0"/>
                <a:cs typeface="Trebuchet MS" charset="0"/>
              </a:rPr>
              <a:t> 1 to 57% at </a:t>
            </a:r>
            <a:r>
              <a:rPr lang="en-US" sz="1600" dirty="0" err="1">
                <a:latin typeface="Trebuchet MS" charset="0"/>
                <a:cs typeface="Trebuchet MS" charset="0"/>
              </a:rPr>
              <a:t>mo</a:t>
            </a:r>
            <a:r>
              <a:rPr lang="en-US" sz="1600" dirty="0">
                <a:latin typeface="Trebuchet MS" charset="0"/>
                <a:cs typeface="Trebuchet MS" charset="0"/>
              </a:rPr>
              <a:t> 18 among all patients with 4-mo delay in median time to pain worsening with </a:t>
            </a:r>
            <a:r>
              <a:rPr lang="en-US" sz="1600" dirty="0" err="1">
                <a:latin typeface="Trebuchet MS" charset="0"/>
                <a:cs typeface="Trebuchet MS" charset="0"/>
              </a:rPr>
              <a:t>denosumab</a:t>
            </a:r>
            <a:r>
              <a:rPr lang="en-US" sz="1600" dirty="0">
                <a:latin typeface="Trebuchet MS" charset="0"/>
                <a:cs typeface="Trebuchet MS" charset="0"/>
              </a:rPr>
              <a:t> </a:t>
            </a:r>
            <a:r>
              <a:rPr lang="en-US" sz="1600" dirty="0" err="1">
                <a:latin typeface="Trebuchet MS" charset="0"/>
                <a:cs typeface="Trebuchet MS" charset="0"/>
              </a:rPr>
              <a:t>vs</a:t>
            </a:r>
            <a:r>
              <a:rPr lang="en-US" sz="1600" dirty="0">
                <a:latin typeface="Trebuchet MS" charset="0"/>
                <a:cs typeface="Trebuchet MS" charset="0"/>
              </a:rPr>
              <a:t> ZA</a:t>
            </a:r>
          </a:p>
        </p:txBody>
      </p:sp>
      <p:pic>
        <p:nvPicPr>
          <p:cNvPr id="10240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0875" y="2035175"/>
            <a:ext cx="7556500"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txBox="1">
            <a:spLocks/>
          </p:cNvSpPr>
          <p:nvPr/>
        </p:nvSpPr>
        <p:spPr>
          <a:xfrm>
            <a:off x="457200" y="186294"/>
            <a:ext cx="8229600" cy="509449"/>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Comic Sans MS"/>
                <a:ea typeface="+mj-ea"/>
                <a:cs typeface="Comic Sans MS"/>
              </a:defRPr>
            </a:lvl1pPr>
          </a:lstStyle>
          <a:p>
            <a:r>
              <a:rPr lang="en-US" sz="2800" dirty="0" err="1" smtClean="0">
                <a:solidFill>
                  <a:srgbClr val="BF4D00"/>
                </a:solidFill>
              </a:rPr>
              <a:t>Denosumab</a:t>
            </a:r>
            <a:r>
              <a:rPr lang="en-US" sz="2800" dirty="0" smtClean="0">
                <a:solidFill>
                  <a:srgbClr val="BF4D00"/>
                </a:solidFill>
              </a:rPr>
              <a:t> en CMM con </a:t>
            </a:r>
            <a:r>
              <a:rPr lang="en-US" sz="2800" dirty="0" err="1" smtClean="0">
                <a:solidFill>
                  <a:srgbClr val="BF4D00"/>
                </a:solidFill>
              </a:rPr>
              <a:t>Mtx</a:t>
            </a:r>
            <a:r>
              <a:rPr lang="en-US" sz="2800" dirty="0" smtClean="0">
                <a:solidFill>
                  <a:srgbClr val="BF4D00"/>
                </a:solidFill>
              </a:rPr>
              <a:t> </a:t>
            </a:r>
            <a:r>
              <a:rPr lang="en-US" sz="2800" dirty="0" err="1" smtClean="0">
                <a:solidFill>
                  <a:srgbClr val="BF4D00"/>
                </a:solidFill>
              </a:rPr>
              <a:t>Óseas</a:t>
            </a:r>
            <a:r>
              <a:rPr lang="en-US" sz="2800" dirty="0" smtClean="0">
                <a:solidFill>
                  <a:srgbClr val="BF4D00"/>
                </a:solidFill>
              </a:rPr>
              <a:t> (</a:t>
            </a:r>
            <a:r>
              <a:rPr lang="en-US" sz="2800" dirty="0" err="1" smtClean="0">
                <a:solidFill>
                  <a:srgbClr val="BF4D00"/>
                </a:solidFill>
              </a:rPr>
              <a:t>fase</a:t>
            </a:r>
            <a:r>
              <a:rPr lang="en-US" sz="2800" dirty="0" smtClean="0">
                <a:solidFill>
                  <a:srgbClr val="BF4D00"/>
                </a:solidFill>
              </a:rPr>
              <a:t> III)</a:t>
            </a:r>
            <a:endParaRPr lang="en-US" sz="2800" dirty="0">
              <a:solidFill>
                <a:srgbClr val="BF4D00"/>
              </a:solidFill>
            </a:endParaRPr>
          </a:p>
        </p:txBody>
      </p:sp>
    </p:spTree>
    <p:custDataLst>
      <p:tags r:id="rId1"/>
    </p:custDataLst>
    <p:extLst>
      <p:ext uri="{BB962C8B-B14F-4D97-AF65-F5344CB8AC3E}">
        <p14:creationId xmlns:p14="http://schemas.microsoft.com/office/powerpoint/2010/main" val="222675025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2"/>
          <p:cNvPicPr>
            <a:picLocks noGrp="1" noChangeAspect="1" noChangeArrowheads="1"/>
          </p:cNvPicPr>
          <p:nvPr>
            <p:ph idx="1"/>
          </p:nvPr>
        </p:nvPicPr>
        <p:blipFill>
          <a:blip r:embed="rId2" cstate="print"/>
          <a:srcRect l="7959" r="7959"/>
          <a:stretch>
            <a:fillRect/>
          </a:stretch>
        </p:blipFill>
        <p:spPr bwMode="auto">
          <a:prstGeom prst="rect">
            <a:avLst/>
          </a:prstGeom>
          <a:noFill/>
          <a:ln w="9525">
            <a:noFill/>
            <a:miter lim="800000"/>
            <a:headEnd/>
            <a:tailEnd/>
          </a:ln>
        </p:spPr>
      </p:pic>
      <p:sp>
        <p:nvSpPr>
          <p:cNvPr id="6" name="Title 5"/>
          <p:cNvSpPr>
            <a:spLocks noGrp="1"/>
          </p:cNvSpPr>
          <p:nvPr>
            <p:ph type="title"/>
          </p:nvPr>
        </p:nvSpPr>
        <p:spPr>
          <a:xfrm>
            <a:off x="379413" y="884537"/>
            <a:ext cx="8229600" cy="480713"/>
          </a:xfrm>
        </p:spPr>
        <p:style>
          <a:lnRef idx="2">
            <a:schemeClr val="accent2">
              <a:shade val="50000"/>
            </a:schemeClr>
          </a:lnRef>
          <a:fillRef idx="1">
            <a:schemeClr val="accent2"/>
          </a:fillRef>
          <a:effectRef idx="0">
            <a:schemeClr val="accent2"/>
          </a:effectRef>
          <a:fontRef idx="minor">
            <a:schemeClr val="lt1"/>
          </a:fontRef>
        </p:style>
        <p:txBody>
          <a:bodyPr/>
          <a:lstStyle/>
          <a:p>
            <a:pPr algn="ctr">
              <a:defRPr/>
            </a:pPr>
            <a:r>
              <a:rPr lang="en-US" sz="1800" b="0" dirty="0" err="1" smtClean="0">
                <a:solidFill>
                  <a:srgbClr val="FFFFFF"/>
                </a:solidFill>
                <a:latin typeface="Comic Sans MS"/>
                <a:cs typeface="Comic Sans MS"/>
              </a:rPr>
              <a:t>Reducción</a:t>
            </a:r>
            <a:r>
              <a:rPr lang="en-US" sz="1800" b="0" dirty="0" smtClean="0">
                <a:solidFill>
                  <a:srgbClr val="FFFFFF"/>
                </a:solidFill>
                <a:latin typeface="Comic Sans MS"/>
                <a:cs typeface="Comic Sans MS"/>
              </a:rPr>
              <a:t> de </a:t>
            </a:r>
            <a:r>
              <a:rPr lang="en-US" sz="1800" b="0" dirty="0" err="1" smtClean="0">
                <a:solidFill>
                  <a:srgbClr val="FFFFFF"/>
                </a:solidFill>
                <a:latin typeface="Comic Sans MS"/>
                <a:cs typeface="Comic Sans MS"/>
              </a:rPr>
              <a:t>necesidad</a:t>
            </a:r>
            <a:r>
              <a:rPr lang="en-US" sz="1800" b="0" dirty="0" smtClean="0">
                <a:solidFill>
                  <a:srgbClr val="FFFFFF"/>
                </a:solidFill>
                <a:latin typeface="Comic Sans MS"/>
                <a:cs typeface="Comic Sans MS"/>
              </a:rPr>
              <a:t> de RT y </a:t>
            </a:r>
            <a:r>
              <a:rPr lang="en-US" sz="1800" b="0" dirty="0" err="1" smtClean="0">
                <a:solidFill>
                  <a:srgbClr val="FFFFFF"/>
                </a:solidFill>
                <a:latin typeface="Comic Sans MS"/>
                <a:cs typeface="Comic Sans MS"/>
              </a:rPr>
              <a:t>otros</a:t>
            </a:r>
            <a:r>
              <a:rPr lang="en-US" sz="1800" b="0" dirty="0" smtClean="0">
                <a:solidFill>
                  <a:srgbClr val="FFFFFF"/>
                </a:solidFill>
                <a:latin typeface="Comic Sans MS"/>
                <a:cs typeface="Comic Sans MS"/>
              </a:rPr>
              <a:t> EREs</a:t>
            </a:r>
            <a:endParaRPr lang="en-US" sz="1800" b="0" dirty="0">
              <a:solidFill>
                <a:srgbClr val="FFFFFF"/>
              </a:solidFill>
              <a:latin typeface="Comic Sans MS"/>
              <a:cs typeface="Comic Sans MS"/>
            </a:endParaRPr>
          </a:p>
        </p:txBody>
      </p:sp>
      <p:sp>
        <p:nvSpPr>
          <p:cNvPr id="8" name="Rectangle 2"/>
          <p:cNvSpPr txBox="1">
            <a:spLocks noChangeArrowheads="1"/>
          </p:cNvSpPr>
          <p:nvPr/>
        </p:nvSpPr>
        <p:spPr>
          <a:xfrm>
            <a:off x="457200" y="119063"/>
            <a:ext cx="8229600" cy="1143000"/>
          </a:xfrm>
          <a:prstGeom prst="rect">
            <a:avLst/>
          </a:prstGeom>
        </p:spPr>
        <p:txBody>
          <a:bodyPr lIns="0" anchor="ctr"/>
          <a:lstStyle/>
          <a:p>
            <a:pPr>
              <a:defRPr/>
            </a:pPr>
            <a:endParaRPr lang="en-US" sz="2800" b="1" kern="0" dirty="0">
              <a:solidFill>
                <a:srgbClr val="FFFFFF"/>
              </a:solidFill>
            </a:endParaRPr>
          </a:p>
        </p:txBody>
      </p:sp>
      <p:sp>
        <p:nvSpPr>
          <p:cNvPr id="9" name="Title 1"/>
          <p:cNvSpPr txBox="1">
            <a:spLocks/>
          </p:cNvSpPr>
          <p:nvPr/>
        </p:nvSpPr>
        <p:spPr>
          <a:xfrm>
            <a:off x="457200" y="186294"/>
            <a:ext cx="8229600" cy="509449"/>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Comic Sans MS"/>
                <a:ea typeface="+mj-ea"/>
                <a:cs typeface="Comic Sans MS"/>
              </a:defRPr>
            </a:lvl1pPr>
          </a:lstStyle>
          <a:p>
            <a:r>
              <a:rPr lang="en-US" sz="2800" dirty="0" err="1" smtClean="0">
                <a:solidFill>
                  <a:srgbClr val="BF4D00"/>
                </a:solidFill>
              </a:rPr>
              <a:t>Denosumab</a:t>
            </a:r>
            <a:r>
              <a:rPr lang="en-US" sz="2800" dirty="0" smtClean="0">
                <a:solidFill>
                  <a:srgbClr val="BF4D00"/>
                </a:solidFill>
              </a:rPr>
              <a:t> en CMM con </a:t>
            </a:r>
            <a:r>
              <a:rPr lang="en-US" sz="2800" dirty="0" err="1" smtClean="0">
                <a:solidFill>
                  <a:srgbClr val="BF4D00"/>
                </a:solidFill>
              </a:rPr>
              <a:t>Mtx</a:t>
            </a:r>
            <a:r>
              <a:rPr lang="en-US" sz="2800" dirty="0" smtClean="0">
                <a:solidFill>
                  <a:srgbClr val="BF4D00"/>
                </a:solidFill>
              </a:rPr>
              <a:t> </a:t>
            </a:r>
            <a:r>
              <a:rPr lang="en-US" sz="2800" dirty="0" err="1" smtClean="0">
                <a:solidFill>
                  <a:srgbClr val="BF4D00"/>
                </a:solidFill>
              </a:rPr>
              <a:t>Óseas</a:t>
            </a:r>
            <a:r>
              <a:rPr lang="en-US" sz="2800" dirty="0" smtClean="0">
                <a:solidFill>
                  <a:srgbClr val="BF4D00"/>
                </a:solidFill>
              </a:rPr>
              <a:t> (</a:t>
            </a:r>
            <a:r>
              <a:rPr lang="en-US" sz="2800" dirty="0" err="1" smtClean="0">
                <a:solidFill>
                  <a:srgbClr val="BF4D00"/>
                </a:solidFill>
              </a:rPr>
              <a:t>fase</a:t>
            </a:r>
            <a:r>
              <a:rPr lang="en-US" sz="2800" dirty="0" smtClean="0">
                <a:solidFill>
                  <a:srgbClr val="BF4D00"/>
                </a:solidFill>
              </a:rPr>
              <a:t> III)</a:t>
            </a:r>
            <a:endParaRPr lang="en-US" sz="2800" dirty="0">
              <a:solidFill>
                <a:srgbClr val="BF4D00"/>
              </a:solidFill>
            </a:endParaRPr>
          </a:p>
        </p:txBody>
      </p:sp>
      <p:sp>
        <p:nvSpPr>
          <p:cNvPr id="10" name="Rectangle 61"/>
          <p:cNvSpPr>
            <a:spLocks noChangeArrowheads="1"/>
          </p:cNvSpPr>
          <p:nvPr/>
        </p:nvSpPr>
        <p:spPr bwMode="auto">
          <a:xfrm>
            <a:off x="0" y="6604000"/>
            <a:ext cx="131922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dirty="0" smtClean="0"/>
              <a:t>Martin et al CCR 2012</a:t>
            </a:r>
            <a:endParaRPr lang="en-US" sz="1000" dirty="0"/>
          </a:p>
        </p:txBody>
      </p:sp>
    </p:spTree>
    <p:extLst>
      <p:ext uri="{BB962C8B-B14F-4D97-AF65-F5344CB8AC3E}">
        <p14:creationId xmlns:p14="http://schemas.microsoft.com/office/powerpoint/2010/main" val="225846580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9" name="Title 4"/>
          <p:cNvSpPr>
            <a:spLocks noGrp="1"/>
          </p:cNvSpPr>
          <p:nvPr>
            <p:ph type="title"/>
          </p:nvPr>
        </p:nvSpPr>
        <p:spPr>
          <a:xfrm>
            <a:off x="457200" y="314570"/>
            <a:ext cx="8229600" cy="509449"/>
          </a:xfrm>
        </p:spPr>
        <p:txBody>
          <a:bodyPr>
            <a:noAutofit/>
          </a:bodyPr>
          <a:lstStyle/>
          <a:p>
            <a:r>
              <a:rPr lang="en-GB" sz="2400" dirty="0" smtClean="0"/>
              <a:t>Los </a:t>
            </a:r>
            <a:r>
              <a:rPr lang="en-GB" sz="2400" dirty="0" err="1" smtClean="0"/>
              <a:t>pacientes</a:t>
            </a:r>
            <a:r>
              <a:rPr lang="en-GB" sz="2400" dirty="0" smtClean="0"/>
              <a:t> con </a:t>
            </a:r>
            <a:r>
              <a:rPr lang="en-GB" sz="2400" dirty="0" err="1" smtClean="0"/>
              <a:t>Mtx</a:t>
            </a:r>
            <a:r>
              <a:rPr lang="en-GB" sz="2400" dirty="0" smtClean="0"/>
              <a:t> </a:t>
            </a:r>
            <a:r>
              <a:rPr lang="en-GB" sz="2400" dirty="0" err="1" smtClean="0"/>
              <a:t>óseas</a:t>
            </a:r>
            <a:r>
              <a:rPr lang="en-GB" sz="2400" dirty="0" smtClean="0"/>
              <a:t> y EREs </a:t>
            </a:r>
            <a:r>
              <a:rPr lang="en-GB" sz="2400" dirty="0" err="1" smtClean="0"/>
              <a:t>tienen</a:t>
            </a:r>
            <a:r>
              <a:rPr lang="en-GB" sz="2400" dirty="0" smtClean="0"/>
              <a:t> </a:t>
            </a:r>
            <a:r>
              <a:rPr lang="en-GB" sz="2400" dirty="0" err="1" smtClean="0"/>
              <a:t>peor</a:t>
            </a:r>
            <a:r>
              <a:rPr lang="en-GB" sz="2400" dirty="0" smtClean="0"/>
              <a:t> </a:t>
            </a:r>
            <a:r>
              <a:rPr lang="en-GB" sz="2400" dirty="0" err="1" smtClean="0"/>
              <a:t>pronostico</a:t>
            </a:r>
            <a:r>
              <a:rPr lang="en-GB" sz="2400" dirty="0" smtClean="0"/>
              <a:t> </a:t>
            </a:r>
            <a:r>
              <a:rPr lang="en-GB" sz="2400" dirty="0" err="1" smtClean="0"/>
              <a:t>que</a:t>
            </a:r>
            <a:r>
              <a:rPr lang="en-GB" sz="2400" dirty="0" smtClean="0"/>
              <a:t> los </a:t>
            </a:r>
            <a:r>
              <a:rPr lang="en-GB" sz="2400" dirty="0" err="1" smtClean="0"/>
              <a:t>que</a:t>
            </a:r>
            <a:r>
              <a:rPr lang="en-GB" sz="2400" dirty="0" smtClean="0"/>
              <a:t> no </a:t>
            </a:r>
            <a:r>
              <a:rPr lang="en-GB" sz="2400" dirty="0" err="1" smtClean="0"/>
              <a:t>tienen</a:t>
            </a:r>
            <a:r>
              <a:rPr lang="en-GB" sz="2400" dirty="0" smtClean="0"/>
              <a:t> EREs</a:t>
            </a:r>
            <a:endParaRPr lang="en-GB" sz="2400" dirty="0"/>
          </a:p>
        </p:txBody>
      </p:sp>
      <p:sp>
        <p:nvSpPr>
          <p:cNvPr id="31746" name="Content Placeholder 6"/>
          <p:cNvSpPr>
            <a:spLocks noGrp="1"/>
          </p:cNvSpPr>
          <p:nvPr>
            <p:ph idx="1"/>
          </p:nvPr>
        </p:nvSpPr>
        <p:spPr>
          <a:xfrm>
            <a:off x="457200" y="1361703"/>
            <a:ext cx="8229600" cy="4525963"/>
          </a:xfrm>
        </p:spPr>
        <p:txBody>
          <a:bodyPr/>
          <a:lstStyle/>
          <a:p>
            <a:pPr>
              <a:buFontTx/>
              <a:buChar char="•"/>
            </a:pPr>
            <a:endParaRPr lang="en-GB" sz="1800" dirty="0"/>
          </a:p>
          <a:p>
            <a:pPr>
              <a:buFontTx/>
              <a:buChar char="•"/>
            </a:pPr>
            <a:endParaRPr lang="en-GB" sz="1800" dirty="0"/>
          </a:p>
          <a:p>
            <a:pPr>
              <a:buFontTx/>
              <a:buChar char="•"/>
            </a:pPr>
            <a:endParaRPr lang="en-GB" sz="1800" dirty="0"/>
          </a:p>
          <a:p>
            <a:pPr>
              <a:buFontTx/>
              <a:buChar char="•"/>
            </a:pPr>
            <a:endParaRPr lang="en-GB" sz="1800" dirty="0"/>
          </a:p>
          <a:p>
            <a:pPr>
              <a:buFontTx/>
              <a:buChar char="•"/>
            </a:pPr>
            <a:endParaRPr lang="en-GB" sz="1800" dirty="0"/>
          </a:p>
          <a:p>
            <a:pPr>
              <a:buFontTx/>
              <a:buChar char="•"/>
            </a:pPr>
            <a:endParaRPr lang="en-GB" sz="1800" dirty="0"/>
          </a:p>
          <a:p>
            <a:pPr>
              <a:buFontTx/>
              <a:buChar char="•"/>
            </a:pPr>
            <a:endParaRPr lang="en-GB" sz="1800" dirty="0"/>
          </a:p>
          <a:p>
            <a:pPr>
              <a:buFontTx/>
              <a:buChar char="•"/>
            </a:pPr>
            <a:endParaRPr lang="en-GB" sz="1800" dirty="0"/>
          </a:p>
          <a:p>
            <a:pPr>
              <a:buFontTx/>
              <a:buChar char="•"/>
            </a:pPr>
            <a:endParaRPr lang="en-GB" sz="1800" dirty="0"/>
          </a:p>
          <a:p>
            <a:pPr>
              <a:buFontTx/>
              <a:buChar char="•"/>
            </a:pPr>
            <a:endParaRPr lang="en-GB" sz="1800" dirty="0"/>
          </a:p>
          <a:p>
            <a:pPr>
              <a:buFontTx/>
              <a:buChar char="•"/>
            </a:pPr>
            <a:endParaRPr lang="en-GB" sz="1800" dirty="0"/>
          </a:p>
        </p:txBody>
      </p:sp>
      <p:sp>
        <p:nvSpPr>
          <p:cNvPr id="31747" name="Text Placeholder 7"/>
          <p:cNvSpPr>
            <a:spLocks noGrp="1"/>
          </p:cNvSpPr>
          <p:nvPr>
            <p:ph type="body" sz="quarter" idx="4294967295"/>
          </p:nvPr>
        </p:nvSpPr>
        <p:spPr>
          <a:xfrm>
            <a:off x="0" y="6644740"/>
            <a:ext cx="3368675" cy="202148"/>
          </a:xfrm>
        </p:spPr>
        <p:txBody>
          <a:bodyPr>
            <a:normAutofit fontScale="92500" lnSpcReduction="20000"/>
          </a:bodyPr>
          <a:lstStyle/>
          <a:p>
            <a:pPr marL="0" indent="0">
              <a:spcBef>
                <a:spcPct val="0"/>
              </a:spcBef>
              <a:buNone/>
            </a:pPr>
            <a:r>
              <a:rPr lang="en-GB" sz="1000" dirty="0"/>
              <a:t>Yong M, et al. Breast Cancer Res Treat </a:t>
            </a:r>
            <a:r>
              <a:rPr lang="en-GB" sz="1000" dirty="0" smtClean="0"/>
              <a:t>2011</a:t>
            </a:r>
            <a:endParaRPr lang="en-GB" sz="1000" dirty="0"/>
          </a:p>
        </p:txBody>
      </p:sp>
      <p:sp>
        <p:nvSpPr>
          <p:cNvPr id="31748" name="Text Placeholder 8"/>
          <p:cNvSpPr>
            <a:spLocks noGrp="1"/>
          </p:cNvSpPr>
          <p:nvPr>
            <p:ph type="body" sz="quarter" idx="4294967295"/>
          </p:nvPr>
        </p:nvSpPr>
        <p:spPr>
          <a:xfrm>
            <a:off x="3683000" y="6415088"/>
            <a:ext cx="5003800" cy="430212"/>
          </a:xfrm>
        </p:spPr>
        <p:txBody>
          <a:bodyPr>
            <a:normAutofit fontScale="32500" lnSpcReduction="20000"/>
          </a:bodyPr>
          <a:lstStyle/>
          <a:p>
            <a:r>
              <a:rPr lang="en-GB" dirty="0">
                <a:latin typeface="Arial" charset="0"/>
                <a:cs typeface="Arial" charset="0"/>
              </a:rPr>
              <a:t>Data are from a population-based cohort study of 35,912 newly identified</a:t>
            </a:r>
            <a:br>
              <a:rPr lang="en-GB" dirty="0">
                <a:latin typeface="Arial" charset="0"/>
                <a:cs typeface="Arial" charset="0"/>
              </a:rPr>
            </a:br>
            <a:r>
              <a:rPr lang="en-GB" dirty="0">
                <a:latin typeface="Arial" charset="0"/>
                <a:cs typeface="Arial" charset="0"/>
              </a:rPr>
              <a:t>breast cancer patients conducted in Denmark (1999−2007</a:t>
            </a:r>
            <a:r>
              <a:rPr lang="en-GB" dirty="0" smtClean="0">
                <a:latin typeface="Arial" charset="0"/>
                <a:cs typeface="Arial" charset="0"/>
              </a:rPr>
              <a:t>)</a:t>
            </a:r>
            <a:endParaRPr lang="en-GB" dirty="0">
              <a:latin typeface="Arial" charset="0"/>
              <a:cs typeface="Arial" charset="0"/>
            </a:endParaRPr>
          </a:p>
        </p:txBody>
      </p:sp>
      <p:sp>
        <p:nvSpPr>
          <p:cNvPr id="31750" name="TextBox 5"/>
          <p:cNvSpPr txBox="1">
            <a:spLocks noChangeArrowheads="1"/>
          </p:cNvSpPr>
          <p:nvPr/>
        </p:nvSpPr>
        <p:spPr bwMode="auto">
          <a:xfrm>
            <a:off x="457200" y="1360116"/>
            <a:ext cx="8169275" cy="646331"/>
          </a:xfrm>
          <a:prstGeom prst="rect">
            <a:avLst/>
          </a:prstGeom>
          <a:ln/>
          <a:extLst/>
        </p:spPr>
        <p:style>
          <a:lnRef idx="1">
            <a:schemeClr val="dk1"/>
          </a:lnRef>
          <a:fillRef idx="2">
            <a:schemeClr val="dk1"/>
          </a:fillRef>
          <a:effectRef idx="1">
            <a:schemeClr val="dk1"/>
          </a:effectRef>
          <a:fontRef idx="minor">
            <a:schemeClr val="dk1"/>
          </a:fontRef>
        </p:style>
        <p:txBody>
          <a:bodyPr wrap="square">
            <a:spAutoFit/>
          </a:bodyPr>
          <a:lstStyle>
            <a:lvl1pPr>
              <a:defRPr sz="2400">
                <a:solidFill>
                  <a:srgbClr val="00446A"/>
                </a:solidFill>
                <a:latin typeface="Arial" charset="0"/>
                <a:ea typeface="ＭＳ Ｐゴシック" charset="0"/>
                <a:cs typeface="Arial" charset="0"/>
              </a:defRPr>
            </a:lvl1pPr>
            <a:lvl2pPr>
              <a:defRPr sz="2000">
                <a:solidFill>
                  <a:srgbClr val="00446A"/>
                </a:solidFill>
                <a:latin typeface="Arial" charset="0"/>
                <a:ea typeface="Arial" charset="0"/>
                <a:cs typeface="Arial" charset="0"/>
              </a:defRPr>
            </a:lvl2pPr>
            <a:lvl3pPr>
              <a:defRPr>
                <a:solidFill>
                  <a:srgbClr val="00446A"/>
                </a:solidFill>
                <a:latin typeface="Arial" charset="0"/>
                <a:ea typeface="Arial" charset="0"/>
                <a:cs typeface="Arial" charset="0"/>
              </a:defRPr>
            </a:lvl3pPr>
            <a:lvl4pPr>
              <a:defRPr sz="1600">
                <a:solidFill>
                  <a:srgbClr val="00446A"/>
                </a:solidFill>
                <a:latin typeface="Arial" charset="0"/>
                <a:ea typeface="Arial" charset="0"/>
                <a:cs typeface="Arial" charset="0"/>
              </a:defRPr>
            </a:lvl4pPr>
            <a:lvl5pPr>
              <a:defRPr sz="1600">
                <a:solidFill>
                  <a:srgbClr val="00446A"/>
                </a:solidFill>
                <a:latin typeface="Arial" charset="0"/>
                <a:ea typeface="Arial" charset="0"/>
                <a:cs typeface="Arial" charset="0"/>
              </a:defRPr>
            </a:lvl5pPr>
            <a:lvl6pPr eaLnBrk="0" fontAlgn="base" hangingPunct="0">
              <a:spcAft>
                <a:spcPct val="0"/>
              </a:spcAft>
              <a:buFont typeface="Arial" charset="0"/>
              <a:buChar char="»"/>
              <a:defRPr sz="1600">
                <a:solidFill>
                  <a:srgbClr val="00446A"/>
                </a:solidFill>
                <a:latin typeface="Arial" charset="0"/>
                <a:ea typeface="Arial" charset="0"/>
                <a:cs typeface="Arial" charset="0"/>
              </a:defRPr>
            </a:lvl6pPr>
            <a:lvl7pPr eaLnBrk="0" fontAlgn="base" hangingPunct="0">
              <a:spcAft>
                <a:spcPct val="0"/>
              </a:spcAft>
              <a:buFont typeface="Arial" charset="0"/>
              <a:buChar char="»"/>
              <a:defRPr sz="1600">
                <a:solidFill>
                  <a:srgbClr val="00446A"/>
                </a:solidFill>
                <a:latin typeface="Arial" charset="0"/>
                <a:ea typeface="Arial" charset="0"/>
                <a:cs typeface="Arial" charset="0"/>
              </a:defRPr>
            </a:lvl7pPr>
            <a:lvl8pPr eaLnBrk="0" fontAlgn="base" hangingPunct="0">
              <a:spcAft>
                <a:spcPct val="0"/>
              </a:spcAft>
              <a:buFont typeface="Arial" charset="0"/>
              <a:buChar char="»"/>
              <a:defRPr sz="1600">
                <a:solidFill>
                  <a:srgbClr val="00446A"/>
                </a:solidFill>
                <a:latin typeface="Arial" charset="0"/>
                <a:ea typeface="Arial" charset="0"/>
                <a:cs typeface="Arial" charset="0"/>
              </a:defRPr>
            </a:lvl8pPr>
            <a:lvl9pPr eaLnBrk="0" fontAlgn="base" hangingPunct="0">
              <a:spcAft>
                <a:spcPct val="0"/>
              </a:spcAft>
              <a:buFont typeface="Arial" charset="0"/>
              <a:buChar char="»"/>
              <a:defRPr sz="1600">
                <a:solidFill>
                  <a:srgbClr val="00446A"/>
                </a:solidFill>
                <a:latin typeface="Arial" charset="0"/>
                <a:ea typeface="Arial" charset="0"/>
                <a:cs typeface="Arial" charset="0"/>
              </a:defRPr>
            </a:lvl9pPr>
          </a:lstStyle>
          <a:p>
            <a:pPr algn="ctr"/>
            <a:r>
              <a:rPr lang="en-GB" sz="1800" b="1" dirty="0" err="1" smtClean="0">
                <a:solidFill>
                  <a:schemeClr val="tx1"/>
                </a:solidFill>
                <a:latin typeface="Comic Sans MS"/>
                <a:cs typeface="Comic Sans MS"/>
              </a:rPr>
              <a:t>Curvas</a:t>
            </a:r>
            <a:r>
              <a:rPr lang="en-GB" sz="1800" b="1" dirty="0" smtClean="0">
                <a:solidFill>
                  <a:schemeClr val="tx1"/>
                </a:solidFill>
                <a:latin typeface="Comic Sans MS"/>
                <a:cs typeface="Comic Sans MS"/>
              </a:rPr>
              <a:t> de </a:t>
            </a:r>
            <a:r>
              <a:rPr lang="en-GB" sz="1800" b="1" dirty="0" err="1" smtClean="0">
                <a:solidFill>
                  <a:schemeClr val="tx1"/>
                </a:solidFill>
                <a:latin typeface="Comic Sans MS"/>
                <a:cs typeface="Comic Sans MS"/>
              </a:rPr>
              <a:t>supervivencia</a:t>
            </a:r>
            <a:r>
              <a:rPr lang="en-GB" sz="1800" b="1" dirty="0" smtClean="0">
                <a:solidFill>
                  <a:schemeClr val="tx1"/>
                </a:solidFill>
                <a:latin typeface="Comic Sans MS"/>
                <a:cs typeface="Comic Sans MS"/>
              </a:rPr>
              <a:t> </a:t>
            </a:r>
            <a:r>
              <a:rPr lang="en-GB" sz="1800" b="1" dirty="0" err="1" smtClean="0">
                <a:solidFill>
                  <a:schemeClr val="tx1"/>
                </a:solidFill>
                <a:latin typeface="Comic Sans MS"/>
                <a:cs typeface="Comic Sans MS"/>
              </a:rPr>
              <a:t>para</a:t>
            </a:r>
            <a:r>
              <a:rPr lang="en-GB" sz="1800" b="1" dirty="0" smtClean="0">
                <a:solidFill>
                  <a:schemeClr val="tx1"/>
                </a:solidFill>
                <a:latin typeface="Comic Sans MS"/>
                <a:cs typeface="Comic Sans MS"/>
              </a:rPr>
              <a:t> </a:t>
            </a:r>
            <a:r>
              <a:rPr lang="en-GB" sz="1800" b="1" dirty="0" err="1" smtClean="0">
                <a:solidFill>
                  <a:schemeClr val="tx1"/>
                </a:solidFill>
                <a:latin typeface="Comic Sans MS"/>
                <a:cs typeface="Comic Sans MS"/>
              </a:rPr>
              <a:t>pacientes</a:t>
            </a:r>
            <a:r>
              <a:rPr lang="en-GB" sz="1800" b="1" dirty="0" smtClean="0">
                <a:solidFill>
                  <a:schemeClr val="tx1"/>
                </a:solidFill>
                <a:latin typeface="Comic Sans MS"/>
                <a:cs typeface="Comic Sans MS"/>
              </a:rPr>
              <a:t> con </a:t>
            </a:r>
            <a:r>
              <a:rPr lang="en-GB" sz="1800" b="1" dirty="0" err="1" smtClean="0">
                <a:solidFill>
                  <a:schemeClr val="tx1"/>
                </a:solidFill>
                <a:latin typeface="Comic Sans MS"/>
                <a:cs typeface="Comic Sans MS"/>
              </a:rPr>
              <a:t>cáncer</a:t>
            </a:r>
            <a:r>
              <a:rPr lang="en-GB" sz="1800" b="1" dirty="0" smtClean="0">
                <a:solidFill>
                  <a:schemeClr val="tx1"/>
                </a:solidFill>
                <a:latin typeface="Comic Sans MS"/>
                <a:cs typeface="Comic Sans MS"/>
              </a:rPr>
              <a:t> de mama </a:t>
            </a:r>
          </a:p>
          <a:p>
            <a:pPr algn="ctr"/>
            <a:r>
              <a:rPr lang="en-GB" sz="1800" b="1" dirty="0" smtClean="0">
                <a:solidFill>
                  <a:schemeClr val="tx1"/>
                </a:solidFill>
                <a:latin typeface="Comic Sans MS"/>
                <a:cs typeface="Comic Sans MS"/>
              </a:rPr>
              <a:t>con </a:t>
            </a:r>
            <a:r>
              <a:rPr lang="en-GB" sz="1800" b="1" dirty="0" err="1" smtClean="0">
                <a:solidFill>
                  <a:schemeClr val="tx1"/>
                </a:solidFill>
                <a:latin typeface="Comic Sans MS"/>
                <a:cs typeface="Comic Sans MS"/>
              </a:rPr>
              <a:t>metástasis</a:t>
            </a:r>
            <a:r>
              <a:rPr lang="en-GB" sz="1800" b="1" dirty="0" smtClean="0">
                <a:solidFill>
                  <a:schemeClr val="tx1"/>
                </a:solidFill>
                <a:latin typeface="Comic Sans MS"/>
                <a:cs typeface="Comic Sans MS"/>
              </a:rPr>
              <a:t> </a:t>
            </a:r>
            <a:r>
              <a:rPr lang="en-GB" sz="1800" b="1" dirty="0" err="1" smtClean="0">
                <a:solidFill>
                  <a:schemeClr val="tx1"/>
                </a:solidFill>
                <a:latin typeface="Comic Sans MS"/>
                <a:cs typeface="Comic Sans MS"/>
              </a:rPr>
              <a:t>óseas</a:t>
            </a:r>
            <a:r>
              <a:rPr lang="en-GB" sz="1800" b="1" dirty="0" smtClean="0">
                <a:solidFill>
                  <a:schemeClr val="tx1"/>
                </a:solidFill>
                <a:latin typeface="Comic Sans MS"/>
                <a:cs typeface="Comic Sans MS"/>
              </a:rPr>
              <a:t> (N=2216</a:t>
            </a:r>
            <a:r>
              <a:rPr lang="en-GB" sz="1800" b="1" dirty="0">
                <a:solidFill>
                  <a:schemeClr val="tx1"/>
                </a:solidFill>
                <a:latin typeface="Comic Sans MS"/>
                <a:cs typeface="Comic Sans MS"/>
              </a:rPr>
              <a:t>) </a:t>
            </a:r>
            <a:r>
              <a:rPr lang="en-GB" sz="1800" b="1" dirty="0" smtClean="0">
                <a:solidFill>
                  <a:schemeClr val="tx1"/>
                </a:solidFill>
                <a:latin typeface="Comic Sans MS"/>
                <a:cs typeface="Comic Sans MS"/>
              </a:rPr>
              <a:t>con y sin EREs</a:t>
            </a:r>
            <a:endParaRPr lang="en-GB" sz="1800" b="1" dirty="0">
              <a:solidFill>
                <a:schemeClr val="tx1"/>
              </a:solidFill>
              <a:latin typeface="Comic Sans MS"/>
              <a:cs typeface="Comic Sans MS"/>
            </a:endParaRPr>
          </a:p>
        </p:txBody>
      </p:sp>
      <p:grpSp>
        <p:nvGrpSpPr>
          <p:cNvPr id="31751" name="Group 85"/>
          <p:cNvGrpSpPr>
            <a:grpSpLocks/>
          </p:cNvGrpSpPr>
          <p:nvPr/>
        </p:nvGrpSpPr>
        <p:grpSpPr bwMode="auto">
          <a:xfrm>
            <a:off x="746125" y="2001466"/>
            <a:ext cx="7880350" cy="3995737"/>
            <a:chOff x="746125" y="1867851"/>
            <a:chExt cx="7880349" cy="3996964"/>
          </a:xfrm>
        </p:grpSpPr>
        <p:sp>
          <p:nvSpPr>
            <p:cNvPr id="31753" name="TextBox 34838"/>
            <p:cNvSpPr txBox="1">
              <a:spLocks noChangeArrowheads="1"/>
            </p:cNvSpPr>
            <p:nvPr/>
          </p:nvSpPr>
          <p:spPr bwMode="auto">
            <a:xfrm>
              <a:off x="5843588" y="2083132"/>
              <a:ext cx="2782886" cy="584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446A"/>
                  </a:solidFill>
                  <a:latin typeface="Arial" charset="0"/>
                  <a:ea typeface="ＭＳ Ｐゴシック" charset="0"/>
                  <a:cs typeface="Arial" charset="0"/>
                </a:defRPr>
              </a:lvl1pPr>
              <a:lvl2pPr>
                <a:defRPr sz="2000">
                  <a:solidFill>
                    <a:srgbClr val="00446A"/>
                  </a:solidFill>
                  <a:latin typeface="Arial" charset="0"/>
                  <a:ea typeface="Arial" charset="0"/>
                  <a:cs typeface="Arial" charset="0"/>
                </a:defRPr>
              </a:lvl2pPr>
              <a:lvl3pPr>
                <a:defRPr>
                  <a:solidFill>
                    <a:srgbClr val="00446A"/>
                  </a:solidFill>
                  <a:latin typeface="Arial" charset="0"/>
                  <a:ea typeface="Arial" charset="0"/>
                  <a:cs typeface="Arial" charset="0"/>
                </a:defRPr>
              </a:lvl3pPr>
              <a:lvl4pPr>
                <a:defRPr sz="1600">
                  <a:solidFill>
                    <a:srgbClr val="00446A"/>
                  </a:solidFill>
                  <a:latin typeface="Arial" charset="0"/>
                  <a:ea typeface="Arial" charset="0"/>
                  <a:cs typeface="Arial" charset="0"/>
                </a:defRPr>
              </a:lvl4pPr>
              <a:lvl5pPr>
                <a:defRPr sz="1600">
                  <a:solidFill>
                    <a:srgbClr val="00446A"/>
                  </a:solidFill>
                  <a:latin typeface="Arial" charset="0"/>
                  <a:ea typeface="Arial" charset="0"/>
                  <a:cs typeface="Arial" charset="0"/>
                </a:defRPr>
              </a:lvl5pPr>
              <a:lvl6pPr eaLnBrk="0" fontAlgn="base" hangingPunct="0">
                <a:spcAft>
                  <a:spcPct val="0"/>
                </a:spcAft>
                <a:buFont typeface="Arial" charset="0"/>
                <a:buChar char="»"/>
                <a:defRPr sz="1600">
                  <a:solidFill>
                    <a:srgbClr val="00446A"/>
                  </a:solidFill>
                  <a:latin typeface="Arial" charset="0"/>
                  <a:ea typeface="Arial" charset="0"/>
                  <a:cs typeface="Arial" charset="0"/>
                </a:defRPr>
              </a:lvl6pPr>
              <a:lvl7pPr eaLnBrk="0" fontAlgn="base" hangingPunct="0">
                <a:spcAft>
                  <a:spcPct val="0"/>
                </a:spcAft>
                <a:buFont typeface="Arial" charset="0"/>
                <a:buChar char="»"/>
                <a:defRPr sz="1600">
                  <a:solidFill>
                    <a:srgbClr val="00446A"/>
                  </a:solidFill>
                  <a:latin typeface="Arial" charset="0"/>
                  <a:ea typeface="Arial" charset="0"/>
                  <a:cs typeface="Arial" charset="0"/>
                </a:defRPr>
              </a:lvl7pPr>
              <a:lvl8pPr eaLnBrk="0" fontAlgn="base" hangingPunct="0">
                <a:spcAft>
                  <a:spcPct val="0"/>
                </a:spcAft>
                <a:buFont typeface="Arial" charset="0"/>
                <a:buChar char="»"/>
                <a:defRPr sz="1600">
                  <a:solidFill>
                    <a:srgbClr val="00446A"/>
                  </a:solidFill>
                  <a:latin typeface="Arial" charset="0"/>
                  <a:ea typeface="Arial" charset="0"/>
                  <a:cs typeface="Arial" charset="0"/>
                </a:defRPr>
              </a:lvl8pPr>
              <a:lvl9pPr eaLnBrk="0" fontAlgn="base" hangingPunct="0">
                <a:spcAft>
                  <a:spcPct val="0"/>
                </a:spcAft>
                <a:buFont typeface="Arial" charset="0"/>
                <a:buChar char="»"/>
                <a:defRPr sz="1600">
                  <a:solidFill>
                    <a:srgbClr val="00446A"/>
                  </a:solidFill>
                  <a:latin typeface="Arial" charset="0"/>
                  <a:ea typeface="Arial" charset="0"/>
                  <a:cs typeface="Arial" charset="0"/>
                </a:defRPr>
              </a:lvl9pPr>
            </a:lstStyle>
            <a:p>
              <a:pPr algn="ctr"/>
              <a:r>
                <a:rPr lang="en-GB" sz="1600">
                  <a:solidFill>
                    <a:schemeClr val="tx1"/>
                  </a:solidFill>
                  <a:latin typeface="Comic Sans MS"/>
                  <a:cs typeface="Comic Sans MS"/>
                </a:rPr>
                <a:t>Median</a:t>
              </a:r>
              <a:br>
                <a:rPr lang="en-GB" sz="1600">
                  <a:solidFill>
                    <a:schemeClr val="tx1"/>
                  </a:solidFill>
                  <a:latin typeface="Comic Sans MS"/>
                  <a:cs typeface="Comic Sans MS"/>
                </a:rPr>
              </a:br>
              <a:r>
                <a:rPr lang="en-GB" sz="1600">
                  <a:solidFill>
                    <a:schemeClr val="tx1"/>
                  </a:solidFill>
                  <a:latin typeface="Comic Sans MS"/>
                  <a:cs typeface="Comic Sans MS"/>
                </a:rPr>
                <a:t>survival, months</a:t>
              </a:r>
            </a:p>
          </p:txBody>
        </p:sp>
        <p:grpSp>
          <p:nvGrpSpPr>
            <p:cNvPr id="31754" name="Group 84"/>
            <p:cNvGrpSpPr>
              <a:grpSpLocks/>
            </p:cNvGrpSpPr>
            <p:nvPr/>
          </p:nvGrpSpPr>
          <p:grpSpPr bwMode="auto">
            <a:xfrm>
              <a:off x="953260" y="1979008"/>
              <a:ext cx="6857240" cy="3379178"/>
              <a:chOff x="1064370" y="1909156"/>
              <a:chExt cx="6857856" cy="3378185"/>
            </a:xfrm>
          </p:grpSpPr>
          <p:cxnSp>
            <p:nvCxnSpPr>
              <p:cNvPr id="31795" name="Straight Connector 108"/>
              <p:cNvCxnSpPr>
                <a:cxnSpLocks noChangeShapeType="1"/>
              </p:cNvCxnSpPr>
              <p:nvPr/>
            </p:nvCxnSpPr>
            <p:spPr bwMode="auto">
              <a:xfrm>
                <a:off x="1642668" y="2009776"/>
                <a:ext cx="0" cy="31573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cxnSp>
          <p:cxnSp>
            <p:nvCxnSpPr>
              <p:cNvPr id="31796" name="Straight Connector 75"/>
              <p:cNvCxnSpPr>
                <a:cxnSpLocks noChangeShapeType="1"/>
              </p:cNvCxnSpPr>
              <p:nvPr/>
            </p:nvCxnSpPr>
            <p:spPr bwMode="auto">
              <a:xfrm rot="-5400000">
                <a:off x="1605210" y="5081685"/>
                <a:ext cx="0" cy="7201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cxnSp>
          <p:cxnSp>
            <p:nvCxnSpPr>
              <p:cNvPr id="31797" name="Straight Connector 75"/>
              <p:cNvCxnSpPr>
                <a:cxnSpLocks noChangeShapeType="1"/>
              </p:cNvCxnSpPr>
              <p:nvPr/>
            </p:nvCxnSpPr>
            <p:spPr bwMode="auto">
              <a:xfrm rot="-5400000">
                <a:off x="1605226" y="4776933"/>
                <a:ext cx="0" cy="7201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cxnSp>
          <p:cxnSp>
            <p:nvCxnSpPr>
              <p:cNvPr id="31798" name="Straight Connector 75"/>
              <p:cNvCxnSpPr>
                <a:cxnSpLocks noChangeShapeType="1"/>
              </p:cNvCxnSpPr>
              <p:nvPr/>
            </p:nvCxnSpPr>
            <p:spPr bwMode="auto">
              <a:xfrm rot="-5400000">
                <a:off x="1605473" y="4476847"/>
                <a:ext cx="0" cy="7201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cxnSp>
          <p:cxnSp>
            <p:nvCxnSpPr>
              <p:cNvPr id="31799" name="Straight Connector 75"/>
              <p:cNvCxnSpPr>
                <a:cxnSpLocks noChangeShapeType="1"/>
              </p:cNvCxnSpPr>
              <p:nvPr/>
            </p:nvCxnSpPr>
            <p:spPr bwMode="auto">
              <a:xfrm rot="-5400000">
                <a:off x="1605210" y="4167284"/>
                <a:ext cx="0" cy="7201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cxnSp>
          <p:cxnSp>
            <p:nvCxnSpPr>
              <p:cNvPr id="31800" name="Straight Connector 75"/>
              <p:cNvCxnSpPr>
                <a:cxnSpLocks noChangeShapeType="1"/>
              </p:cNvCxnSpPr>
              <p:nvPr/>
            </p:nvCxnSpPr>
            <p:spPr bwMode="auto">
              <a:xfrm rot="-5400000">
                <a:off x="1605210" y="3867250"/>
                <a:ext cx="0" cy="7201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cxnSp>
          <p:cxnSp>
            <p:nvCxnSpPr>
              <p:cNvPr id="31801" name="Straight Connector 75"/>
              <p:cNvCxnSpPr>
                <a:cxnSpLocks noChangeShapeType="1"/>
              </p:cNvCxnSpPr>
              <p:nvPr/>
            </p:nvCxnSpPr>
            <p:spPr bwMode="auto">
              <a:xfrm rot="-5400000">
                <a:off x="1603076" y="3563244"/>
                <a:ext cx="0" cy="7201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cxnSp>
          <p:cxnSp>
            <p:nvCxnSpPr>
              <p:cNvPr id="31802" name="Straight Connector 75"/>
              <p:cNvCxnSpPr>
                <a:cxnSpLocks noChangeShapeType="1"/>
              </p:cNvCxnSpPr>
              <p:nvPr/>
            </p:nvCxnSpPr>
            <p:spPr bwMode="auto">
              <a:xfrm rot="-5400000">
                <a:off x="1603324" y="3251300"/>
                <a:ext cx="0" cy="7201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cxnSp>
          <p:cxnSp>
            <p:nvCxnSpPr>
              <p:cNvPr id="31803" name="Straight Connector 75"/>
              <p:cNvCxnSpPr>
                <a:cxnSpLocks noChangeShapeType="1"/>
              </p:cNvCxnSpPr>
              <p:nvPr/>
            </p:nvCxnSpPr>
            <p:spPr bwMode="auto">
              <a:xfrm rot="-5400000">
                <a:off x="1605457" y="2951263"/>
                <a:ext cx="0" cy="7201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cxnSp>
          <p:cxnSp>
            <p:nvCxnSpPr>
              <p:cNvPr id="31804" name="Straight Connector 75"/>
              <p:cNvCxnSpPr>
                <a:cxnSpLocks noChangeShapeType="1"/>
              </p:cNvCxnSpPr>
              <p:nvPr/>
            </p:nvCxnSpPr>
            <p:spPr bwMode="auto">
              <a:xfrm rot="-5400000">
                <a:off x="1607838" y="2648844"/>
                <a:ext cx="0" cy="7201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cxnSp>
          <p:cxnSp>
            <p:nvCxnSpPr>
              <p:cNvPr id="31805" name="Straight Connector 75"/>
              <p:cNvCxnSpPr>
                <a:cxnSpLocks noChangeShapeType="1"/>
              </p:cNvCxnSpPr>
              <p:nvPr/>
            </p:nvCxnSpPr>
            <p:spPr bwMode="auto">
              <a:xfrm rot="-5400000">
                <a:off x="1605457" y="2341663"/>
                <a:ext cx="0" cy="7201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cxnSp>
          <p:cxnSp>
            <p:nvCxnSpPr>
              <p:cNvPr id="31806" name="Straight Connector 75"/>
              <p:cNvCxnSpPr>
                <a:cxnSpLocks noChangeShapeType="1"/>
              </p:cNvCxnSpPr>
              <p:nvPr/>
            </p:nvCxnSpPr>
            <p:spPr bwMode="auto">
              <a:xfrm rot="-5400000">
                <a:off x="1605457" y="2041624"/>
                <a:ext cx="0" cy="7201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cxnSp>
          <p:sp>
            <p:nvSpPr>
              <p:cNvPr id="31807" name="TextBox 69"/>
              <p:cNvSpPr txBox="1">
                <a:spLocks noChangeArrowheads="1"/>
              </p:cNvSpPr>
              <p:nvPr/>
            </p:nvSpPr>
            <p:spPr bwMode="auto">
              <a:xfrm>
                <a:off x="1063610" y="1909158"/>
                <a:ext cx="541387" cy="338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446A"/>
                    </a:solidFill>
                    <a:latin typeface="Arial" charset="0"/>
                    <a:ea typeface="ＭＳ Ｐゴシック" charset="0"/>
                    <a:cs typeface="Arial" charset="0"/>
                  </a:defRPr>
                </a:lvl1pPr>
                <a:lvl2pPr>
                  <a:defRPr sz="2000">
                    <a:solidFill>
                      <a:srgbClr val="00446A"/>
                    </a:solidFill>
                    <a:latin typeface="Arial" charset="0"/>
                    <a:ea typeface="Arial" charset="0"/>
                    <a:cs typeface="Arial" charset="0"/>
                  </a:defRPr>
                </a:lvl2pPr>
                <a:lvl3pPr>
                  <a:defRPr>
                    <a:solidFill>
                      <a:srgbClr val="00446A"/>
                    </a:solidFill>
                    <a:latin typeface="Arial" charset="0"/>
                    <a:ea typeface="Arial" charset="0"/>
                    <a:cs typeface="Arial" charset="0"/>
                  </a:defRPr>
                </a:lvl3pPr>
                <a:lvl4pPr>
                  <a:defRPr sz="1600">
                    <a:solidFill>
                      <a:srgbClr val="00446A"/>
                    </a:solidFill>
                    <a:latin typeface="Arial" charset="0"/>
                    <a:ea typeface="Arial" charset="0"/>
                    <a:cs typeface="Arial" charset="0"/>
                  </a:defRPr>
                </a:lvl4pPr>
                <a:lvl5pPr>
                  <a:defRPr sz="1600">
                    <a:solidFill>
                      <a:srgbClr val="00446A"/>
                    </a:solidFill>
                    <a:latin typeface="Arial" charset="0"/>
                    <a:ea typeface="Arial" charset="0"/>
                    <a:cs typeface="Arial" charset="0"/>
                  </a:defRPr>
                </a:lvl5pPr>
                <a:lvl6pPr eaLnBrk="0" fontAlgn="base" hangingPunct="0">
                  <a:spcAft>
                    <a:spcPct val="0"/>
                  </a:spcAft>
                  <a:buFont typeface="Arial" charset="0"/>
                  <a:buChar char="»"/>
                  <a:defRPr sz="1600">
                    <a:solidFill>
                      <a:srgbClr val="00446A"/>
                    </a:solidFill>
                    <a:latin typeface="Arial" charset="0"/>
                    <a:ea typeface="Arial" charset="0"/>
                    <a:cs typeface="Arial" charset="0"/>
                  </a:defRPr>
                </a:lvl6pPr>
                <a:lvl7pPr eaLnBrk="0" fontAlgn="base" hangingPunct="0">
                  <a:spcAft>
                    <a:spcPct val="0"/>
                  </a:spcAft>
                  <a:buFont typeface="Arial" charset="0"/>
                  <a:buChar char="»"/>
                  <a:defRPr sz="1600">
                    <a:solidFill>
                      <a:srgbClr val="00446A"/>
                    </a:solidFill>
                    <a:latin typeface="Arial" charset="0"/>
                    <a:ea typeface="Arial" charset="0"/>
                    <a:cs typeface="Arial" charset="0"/>
                  </a:defRPr>
                </a:lvl7pPr>
                <a:lvl8pPr eaLnBrk="0" fontAlgn="base" hangingPunct="0">
                  <a:spcAft>
                    <a:spcPct val="0"/>
                  </a:spcAft>
                  <a:buFont typeface="Arial" charset="0"/>
                  <a:buChar char="»"/>
                  <a:defRPr sz="1600">
                    <a:solidFill>
                      <a:srgbClr val="00446A"/>
                    </a:solidFill>
                    <a:latin typeface="Arial" charset="0"/>
                    <a:ea typeface="Arial" charset="0"/>
                    <a:cs typeface="Arial" charset="0"/>
                  </a:defRPr>
                </a:lvl8pPr>
                <a:lvl9pPr eaLnBrk="0" fontAlgn="base" hangingPunct="0">
                  <a:spcAft>
                    <a:spcPct val="0"/>
                  </a:spcAft>
                  <a:buFont typeface="Arial" charset="0"/>
                  <a:buChar char="»"/>
                  <a:defRPr sz="1600">
                    <a:solidFill>
                      <a:srgbClr val="00446A"/>
                    </a:solidFill>
                    <a:latin typeface="Arial" charset="0"/>
                    <a:ea typeface="Arial" charset="0"/>
                    <a:cs typeface="Arial" charset="0"/>
                  </a:defRPr>
                </a:lvl9pPr>
              </a:lstStyle>
              <a:p>
                <a:pPr algn="r"/>
                <a:r>
                  <a:rPr lang="en-GB" sz="1600">
                    <a:solidFill>
                      <a:srgbClr val="000000"/>
                    </a:solidFill>
                    <a:latin typeface="Comic Sans MS"/>
                    <a:cs typeface="Comic Sans MS"/>
                  </a:rPr>
                  <a:t>1</a:t>
                </a:r>
              </a:p>
            </p:txBody>
          </p:sp>
          <p:sp>
            <p:nvSpPr>
              <p:cNvPr id="71" name="TextBox 70"/>
              <p:cNvSpPr txBox="1"/>
              <p:nvPr/>
            </p:nvSpPr>
            <p:spPr bwMode="auto">
              <a:xfrm>
                <a:off x="1066785" y="2207612"/>
                <a:ext cx="541387" cy="338141"/>
              </a:xfrm>
              <a:prstGeom prst="rect">
                <a:avLst/>
              </a:prstGeom>
              <a:noFill/>
            </p:spPr>
            <p:txBody>
              <a:bodyPr>
                <a:spAutoFit/>
              </a:bodyPr>
              <a:lstStyle/>
              <a:p>
                <a:pPr algn="r" fontAlgn="auto">
                  <a:spcBef>
                    <a:spcPts val="0"/>
                  </a:spcBef>
                  <a:spcAft>
                    <a:spcPts val="0"/>
                  </a:spcAft>
                  <a:buFont typeface="Arial" pitchFamily="34" charset="0"/>
                  <a:buNone/>
                  <a:defRPr/>
                </a:pPr>
                <a:r>
                  <a:rPr lang="en-GB" sz="1600" kern="0" dirty="0">
                    <a:solidFill>
                      <a:srgbClr val="000000"/>
                    </a:solidFill>
                    <a:latin typeface="Comic Sans MS"/>
                    <a:ea typeface="+mn-ea"/>
                    <a:cs typeface="Comic Sans MS"/>
                  </a:rPr>
                  <a:t>0.9</a:t>
                </a:r>
              </a:p>
            </p:txBody>
          </p:sp>
          <p:sp>
            <p:nvSpPr>
              <p:cNvPr id="72" name="TextBox 71"/>
              <p:cNvSpPr txBox="1"/>
              <p:nvPr/>
            </p:nvSpPr>
            <p:spPr bwMode="auto">
              <a:xfrm>
                <a:off x="1077899" y="2496541"/>
                <a:ext cx="539798" cy="339729"/>
              </a:xfrm>
              <a:prstGeom prst="rect">
                <a:avLst/>
              </a:prstGeom>
              <a:noFill/>
            </p:spPr>
            <p:txBody>
              <a:bodyPr>
                <a:spAutoFit/>
              </a:bodyPr>
              <a:lstStyle/>
              <a:p>
                <a:pPr algn="r" fontAlgn="auto">
                  <a:spcBef>
                    <a:spcPts val="0"/>
                  </a:spcBef>
                  <a:spcAft>
                    <a:spcPts val="0"/>
                  </a:spcAft>
                  <a:buFont typeface="Arial" pitchFamily="34" charset="0"/>
                  <a:buNone/>
                  <a:defRPr/>
                </a:pPr>
                <a:r>
                  <a:rPr lang="en-GB" sz="1600" kern="0" dirty="0">
                    <a:solidFill>
                      <a:srgbClr val="000000"/>
                    </a:solidFill>
                    <a:latin typeface="Comic Sans MS"/>
                    <a:ea typeface="+mn-ea"/>
                    <a:cs typeface="Comic Sans MS"/>
                  </a:rPr>
                  <a:t>0.8</a:t>
                </a:r>
              </a:p>
            </p:txBody>
          </p:sp>
          <p:sp>
            <p:nvSpPr>
              <p:cNvPr id="73" name="TextBox 72"/>
              <p:cNvSpPr txBox="1"/>
              <p:nvPr/>
            </p:nvSpPr>
            <p:spPr bwMode="auto">
              <a:xfrm>
                <a:off x="1073136" y="2815632"/>
                <a:ext cx="541387" cy="339729"/>
              </a:xfrm>
              <a:prstGeom prst="rect">
                <a:avLst/>
              </a:prstGeom>
              <a:noFill/>
            </p:spPr>
            <p:txBody>
              <a:bodyPr>
                <a:spAutoFit/>
              </a:bodyPr>
              <a:lstStyle/>
              <a:p>
                <a:pPr algn="r" fontAlgn="auto">
                  <a:spcBef>
                    <a:spcPts val="0"/>
                  </a:spcBef>
                  <a:spcAft>
                    <a:spcPts val="0"/>
                  </a:spcAft>
                  <a:buFont typeface="Arial" pitchFamily="34" charset="0"/>
                  <a:buNone/>
                  <a:defRPr/>
                </a:pPr>
                <a:r>
                  <a:rPr lang="en-GB" sz="1600" kern="0" dirty="0">
                    <a:solidFill>
                      <a:srgbClr val="000000"/>
                    </a:solidFill>
                    <a:latin typeface="Comic Sans MS"/>
                    <a:ea typeface="+mn-ea"/>
                    <a:cs typeface="Comic Sans MS"/>
                  </a:rPr>
                  <a:t>0.7</a:t>
                </a:r>
              </a:p>
            </p:txBody>
          </p:sp>
          <p:sp>
            <p:nvSpPr>
              <p:cNvPr id="75" name="TextBox 74"/>
              <p:cNvSpPr txBox="1"/>
              <p:nvPr/>
            </p:nvSpPr>
            <p:spPr bwMode="auto">
              <a:xfrm>
                <a:off x="1068373" y="3117261"/>
                <a:ext cx="541386" cy="339729"/>
              </a:xfrm>
              <a:prstGeom prst="rect">
                <a:avLst/>
              </a:prstGeom>
              <a:noFill/>
            </p:spPr>
            <p:txBody>
              <a:bodyPr>
                <a:spAutoFit/>
              </a:bodyPr>
              <a:lstStyle/>
              <a:p>
                <a:pPr algn="r" fontAlgn="auto">
                  <a:spcBef>
                    <a:spcPts val="0"/>
                  </a:spcBef>
                  <a:spcAft>
                    <a:spcPts val="0"/>
                  </a:spcAft>
                  <a:buFont typeface="Arial" pitchFamily="34" charset="0"/>
                  <a:buNone/>
                  <a:defRPr/>
                </a:pPr>
                <a:r>
                  <a:rPr lang="en-GB" sz="1600" kern="0" dirty="0">
                    <a:solidFill>
                      <a:srgbClr val="000000"/>
                    </a:solidFill>
                    <a:latin typeface="Comic Sans MS"/>
                    <a:ea typeface="+mn-ea"/>
                    <a:cs typeface="Comic Sans MS"/>
                  </a:rPr>
                  <a:t>0.6</a:t>
                </a:r>
              </a:p>
            </p:txBody>
          </p:sp>
          <p:sp>
            <p:nvSpPr>
              <p:cNvPr id="76" name="TextBox 75"/>
              <p:cNvSpPr txBox="1"/>
              <p:nvPr/>
            </p:nvSpPr>
            <p:spPr bwMode="auto">
              <a:xfrm>
                <a:off x="1076311" y="3430003"/>
                <a:ext cx="541387" cy="338141"/>
              </a:xfrm>
              <a:prstGeom prst="rect">
                <a:avLst/>
              </a:prstGeom>
              <a:noFill/>
            </p:spPr>
            <p:txBody>
              <a:bodyPr>
                <a:spAutoFit/>
              </a:bodyPr>
              <a:lstStyle/>
              <a:p>
                <a:pPr algn="r" fontAlgn="auto">
                  <a:spcBef>
                    <a:spcPts val="0"/>
                  </a:spcBef>
                  <a:spcAft>
                    <a:spcPts val="0"/>
                  </a:spcAft>
                  <a:buFont typeface="Arial" pitchFamily="34" charset="0"/>
                  <a:buNone/>
                  <a:defRPr/>
                </a:pPr>
                <a:r>
                  <a:rPr lang="en-GB" sz="1600" kern="0" dirty="0">
                    <a:solidFill>
                      <a:srgbClr val="000000"/>
                    </a:solidFill>
                    <a:latin typeface="Comic Sans MS"/>
                    <a:ea typeface="+mn-ea"/>
                    <a:cs typeface="Comic Sans MS"/>
                  </a:rPr>
                  <a:t>0.6</a:t>
                </a:r>
              </a:p>
            </p:txBody>
          </p:sp>
          <p:sp>
            <p:nvSpPr>
              <p:cNvPr id="77" name="TextBox 76"/>
              <p:cNvSpPr txBox="1"/>
              <p:nvPr/>
            </p:nvSpPr>
            <p:spPr bwMode="auto">
              <a:xfrm>
                <a:off x="1076311" y="3733219"/>
                <a:ext cx="541387" cy="339729"/>
              </a:xfrm>
              <a:prstGeom prst="rect">
                <a:avLst/>
              </a:prstGeom>
              <a:noFill/>
            </p:spPr>
            <p:txBody>
              <a:bodyPr>
                <a:spAutoFit/>
              </a:bodyPr>
              <a:lstStyle/>
              <a:p>
                <a:pPr algn="r" fontAlgn="auto">
                  <a:spcBef>
                    <a:spcPts val="0"/>
                  </a:spcBef>
                  <a:spcAft>
                    <a:spcPts val="0"/>
                  </a:spcAft>
                  <a:buFont typeface="Arial" pitchFamily="34" charset="0"/>
                  <a:buNone/>
                  <a:defRPr/>
                </a:pPr>
                <a:r>
                  <a:rPr lang="en-GB" sz="1600" kern="0" dirty="0">
                    <a:solidFill>
                      <a:srgbClr val="000000"/>
                    </a:solidFill>
                    <a:latin typeface="Comic Sans MS"/>
                    <a:ea typeface="+mn-ea"/>
                    <a:cs typeface="Comic Sans MS"/>
                  </a:rPr>
                  <a:t>0.4</a:t>
                </a:r>
              </a:p>
            </p:txBody>
          </p:sp>
          <p:sp>
            <p:nvSpPr>
              <p:cNvPr id="78" name="TextBox 77"/>
              <p:cNvSpPr txBox="1"/>
              <p:nvPr/>
            </p:nvSpPr>
            <p:spPr bwMode="auto">
              <a:xfrm>
                <a:off x="1077899" y="4034848"/>
                <a:ext cx="541386" cy="338142"/>
              </a:xfrm>
              <a:prstGeom prst="rect">
                <a:avLst/>
              </a:prstGeom>
              <a:noFill/>
            </p:spPr>
            <p:txBody>
              <a:bodyPr>
                <a:spAutoFit/>
              </a:bodyPr>
              <a:lstStyle/>
              <a:p>
                <a:pPr algn="r" fontAlgn="auto">
                  <a:spcBef>
                    <a:spcPts val="0"/>
                  </a:spcBef>
                  <a:spcAft>
                    <a:spcPts val="0"/>
                  </a:spcAft>
                  <a:buFont typeface="Arial" pitchFamily="34" charset="0"/>
                  <a:buNone/>
                  <a:defRPr/>
                </a:pPr>
                <a:r>
                  <a:rPr lang="en-GB" sz="1600" kern="0" dirty="0">
                    <a:solidFill>
                      <a:srgbClr val="000000"/>
                    </a:solidFill>
                    <a:latin typeface="Comic Sans MS"/>
                    <a:ea typeface="+mn-ea"/>
                    <a:cs typeface="Comic Sans MS"/>
                  </a:rPr>
                  <a:t>0.3</a:t>
                </a:r>
              </a:p>
            </p:txBody>
          </p:sp>
          <p:sp>
            <p:nvSpPr>
              <p:cNvPr id="79" name="TextBox 78"/>
              <p:cNvSpPr txBox="1"/>
              <p:nvPr/>
            </p:nvSpPr>
            <p:spPr bwMode="auto">
              <a:xfrm>
                <a:off x="1077899" y="4344415"/>
                <a:ext cx="541386" cy="338141"/>
              </a:xfrm>
              <a:prstGeom prst="rect">
                <a:avLst/>
              </a:prstGeom>
              <a:noFill/>
            </p:spPr>
            <p:txBody>
              <a:bodyPr>
                <a:spAutoFit/>
              </a:bodyPr>
              <a:lstStyle/>
              <a:p>
                <a:pPr algn="r" fontAlgn="auto">
                  <a:spcBef>
                    <a:spcPts val="0"/>
                  </a:spcBef>
                  <a:spcAft>
                    <a:spcPts val="0"/>
                  </a:spcAft>
                  <a:buFont typeface="Arial" pitchFamily="34" charset="0"/>
                  <a:buNone/>
                  <a:defRPr/>
                </a:pPr>
                <a:r>
                  <a:rPr lang="en-GB" sz="1600" kern="0" dirty="0">
                    <a:solidFill>
                      <a:srgbClr val="000000"/>
                    </a:solidFill>
                    <a:latin typeface="Comic Sans MS"/>
                    <a:ea typeface="+mn-ea"/>
                    <a:cs typeface="Comic Sans MS"/>
                  </a:rPr>
                  <a:t>0.2</a:t>
                </a:r>
              </a:p>
            </p:txBody>
          </p:sp>
          <p:sp>
            <p:nvSpPr>
              <p:cNvPr id="80" name="TextBox 79"/>
              <p:cNvSpPr txBox="1"/>
              <p:nvPr/>
            </p:nvSpPr>
            <p:spPr bwMode="auto">
              <a:xfrm>
                <a:off x="1077899" y="4644456"/>
                <a:ext cx="541386" cy="338142"/>
              </a:xfrm>
              <a:prstGeom prst="rect">
                <a:avLst/>
              </a:prstGeom>
              <a:noFill/>
            </p:spPr>
            <p:txBody>
              <a:bodyPr>
                <a:spAutoFit/>
              </a:bodyPr>
              <a:lstStyle/>
              <a:p>
                <a:pPr algn="r" fontAlgn="auto">
                  <a:spcBef>
                    <a:spcPts val="0"/>
                  </a:spcBef>
                  <a:spcAft>
                    <a:spcPts val="0"/>
                  </a:spcAft>
                  <a:buFont typeface="Arial" pitchFamily="34" charset="0"/>
                  <a:buNone/>
                  <a:defRPr/>
                </a:pPr>
                <a:r>
                  <a:rPr lang="en-GB" sz="1600" kern="0" dirty="0">
                    <a:solidFill>
                      <a:srgbClr val="000000"/>
                    </a:solidFill>
                    <a:latin typeface="Comic Sans MS"/>
                    <a:ea typeface="+mn-ea"/>
                    <a:cs typeface="Comic Sans MS"/>
                  </a:rPr>
                  <a:t>0.1</a:t>
                </a:r>
              </a:p>
            </p:txBody>
          </p:sp>
          <p:cxnSp>
            <p:nvCxnSpPr>
              <p:cNvPr id="31817" name="Straight Connector 109"/>
              <p:cNvCxnSpPr>
                <a:cxnSpLocks noChangeShapeType="1"/>
              </p:cNvCxnSpPr>
              <p:nvPr/>
            </p:nvCxnSpPr>
            <p:spPr bwMode="auto">
              <a:xfrm>
                <a:off x="1640124" y="5164433"/>
                <a:ext cx="628210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cxnSp>
          <p:sp>
            <p:nvSpPr>
              <p:cNvPr id="31818" name="TextBox 80"/>
              <p:cNvSpPr txBox="1">
                <a:spLocks noChangeArrowheads="1"/>
              </p:cNvSpPr>
              <p:nvPr/>
            </p:nvSpPr>
            <p:spPr bwMode="auto">
              <a:xfrm>
                <a:off x="1076311" y="4949260"/>
                <a:ext cx="541387" cy="338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446A"/>
                    </a:solidFill>
                    <a:latin typeface="Arial" charset="0"/>
                    <a:ea typeface="ＭＳ Ｐゴシック" charset="0"/>
                    <a:cs typeface="Arial" charset="0"/>
                  </a:defRPr>
                </a:lvl1pPr>
                <a:lvl2pPr>
                  <a:defRPr sz="2000">
                    <a:solidFill>
                      <a:srgbClr val="00446A"/>
                    </a:solidFill>
                    <a:latin typeface="Arial" charset="0"/>
                    <a:ea typeface="Arial" charset="0"/>
                    <a:cs typeface="Arial" charset="0"/>
                  </a:defRPr>
                </a:lvl2pPr>
                <a:lvl3pPr>
                  <a:defRPr>
                    <a:solidFill>
                      <a:srgbClr val="00446A"/>
                    </a:solidFill>
                    <a:latin typeface="Arial" charset="0"/>
                    <a:ea typeface="Arial" charset="0"/>
                    <a:cs typeface="Arial" charset="0"/>
                  </a:defRPr>
                </a:lvl3pPr>
                <a:lvl4pPr>
                  <a:defRPr sz="1600">
                    <a:solidFill>
                      <a:srgbClr val="00446A"/>
                    </a:solidFill>
                    <a:latin typeface="Arial" charset="0"/>
                    <a:ea typeface="Arial" charset="0"/>
                    <a:cs typeface="Arial" charset="0"/>
                  </a:defRPr>
                </a:lvl4pPr>
                <a:lvl5pPr>
                  <a:defRPr sz="1600">
                    <a:solidFill>
                      <a:srgbClr val="00446A"/>
                    </a:solidFill>
                    <a:latin typeface="Arial" charset="0"/>
                    <a:ea typeface="Arial" charset="0"/>
                    <a:cs typeface="Arial" charset="0"/>
                  </a:defRPr>
                </a:lvl5pPr>
                <a:lvl6pPr eaLnBrk="0" fontAlgn="base" hangingPunct="0">
                  <a:spcAft>
                    <a:spcPct val="0"/>
                  </a:spcAft>
                  <a:buFont typeface="Arial" charset="0"/>
                  <a:buChar char="»"/>
                  <a:defRPr sz="1600">
                    <a:solidFill>
                      <a:srgbClr val="00446A"/>
                    </a:solidFill>
                    <a:latin typeface="Arial" charset="0"/>
                    <a:ea typeface="Arial" charset="0"/>
                    <a:cs typeface="Arial" charset="0"/>
                  </a:defRPr>
                </a:lvl6pPr>
                <a:lvl7pPr eaLnBrk="0" fontAlgn="base" hangingPunct="0">
                  <a:spcAft>
                    <a:spcPct val="0"/>
                  </a:spcAft>
                  <a:buFont typeface="Arial" charset="0"/>
                  <a:buChar char="»"/>
                  <a:defRPr sz="1600">
                    <a:solidFill>
                      <a:srgbClr val="00446A"/>
                    </a:solidFill>
                    <a:latin typeface="Arial" charset="0"/>
                    <a:ea typeface="Arial" charset="0"/>
                    <a:cs typeface="Arial" charset="0"/>
                  </a:defRPr>
                </a:lvl7pPr>
                <a:lvl8pPr eaLnBrk="0" fontAlgn="base" hangingPunct="0">
                  <a:spcAft>
                    <a:spcPct val="0"/>
                  </a:spcAft>
                  <a:buFont typeface="Arial" charset="0"/>
                  <a:buChar char="»"/>
                  <a:defRPr sz="1600">
                    <a:solidFill>
                      <a:srgbClr val="00446A"/>
                    </a:solidFill>
                    <a:latin typeface="Arial" charset="0"/>
                    <a:ea typeface="Arial" charset="0"/>
                    <a:cs typeface="Arial" charset="0"/>
                  </a:defRPr>
                </a:lvl8pPr>
                <a:lvl9pPr eaLnBrk="0" fontAlgn="base" hangingPunct="0">
                  <a:spcAft>
                    <a:spcPct val="0"/>
                  </a:spcAft>
                  <a:buFont typeface="Arial" charset="0"/>
                  <a:buChar char="»"/>
                  <a:defRPr sz="1600">
                    <a:solidFill>
                      <a:srgbClr val="00446A"/>
                    </a:solidFill>
                    <a:latin typeface="Arial" charset="0"/>
                    <a:ea typeface="Arial" charset="0"/>
                    <a:cs typeface="Arial" charset="0"/>
                  </a:defRPr>
                </a:lvl9pPr>
              </a:lstStyle>
              <a:p>
                <a:pPr algn="r"/>
                <a:r>
                  <a:rPr lang="en-GB" sz="1600">
                    <a:solidFill>
                      <a:srgbClr val="000000"/>
                    </a:solidFill>
                    <a:latin typeface="Comic Sans MS"/>
                    <a:cs typeface="Comic Sans MS"/>
                  </a:rPr>
                  <a:t>0</a:t>
                </a:r>
              </a:p>
            </p:txBody>
          </p:sp>
        </p:grpSp>
        <p:cxnSp>
          <p:nvCxnSpPr>
            <p:cNvPr id="31755" name="Straight Connector 73"/>
            <p:cNvCxnSpPr>
              <a:cxnSpLocks noChangeShapeType="1"/>
            </p:cNvCxnSpPr>
            <p:nvPr/>
          </p:nvCxnSpPr>
          <p:spPr bwMode="auto">
            <a:xfrm>
              <a:off x="1552575" y="5233988"/>
              <a:ext cx="0" cy="8096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cxnSp>
        <p:cxnSp>
          <p:nvCxnSpPr>
            <p:cNvPr id="31756" name="Straight Connector 73"/>
            <p:cNvCxnSpPr>
              <a:cxnSpLocks noChangeShapeType="1"/>
            </p:cNvCxnSpPr>
            <p:nvPr/>
          </p:nvCxnSpPr>
          <p:spPr bwMode="auto">
            <a:xfrm>
              <a:off x="2173288" y="5237163"/>
              <a:ext cx="0" cy="8096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cxnSp>
        <p:cxnSp>
          <p:nvCxnSpPr>
            <p:cNvPr id="31757" name="Straight Connector 73"/>
            <p:cNvCxnSpPr>
              <a:cxnSpLocks noChangeShapeType="1"/>
            </p:cNvCxnSpPr>
            <p:nvPr/>
          </p:nvCxnSpPr>
          <p:spPr bwMode="auto">
            <a:xfrm>
              <a:off x="2797175" y="5237163"/>
              <a:ext cx="0" cy="8096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cxnSp>
        <p:cxnSp>
          <p:nvCxnSpPr>
            <p:cNvPr id="31758" name="Straight Connector 73"/>
            <p:cNvCxnSpPr>
              <a:cxnSpLocks noChangeShapeType="1"/>
            </p:cNvCxnSpPr>
            <p:nvPr/>
          </p:nvCxnSpPr>
          <p:spPr bwMode="auto">
            <a:xfrm>
              <a:off x="3419475" y="5237163"/>
              <a:ext cx="0" cy="8096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cxnSp>
        <p:cxnSp>
          <p:nvCxnSpPr>
            <p:cNvPr id="31759" name="Straight Connector 73"/>
            <p:cNvCxnSpPr>
              <a:cxnSpLocks noChangeShapeType="1"/>
            </p:cNvCxnSpPr>
            <p:nvPr/>
          </p:nvCxnSpPr>
          <p:spPr bwMode="auto">
            <a:xfrm>
              <a:off x="4038600" y="5233988"/>
              <a:ext cx="0" cy="8096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cxnSp>
        <p:cxnSp>
          <p:nvCxnSpPr>
            <p:cNvPr id="31760" name="Straight Connector 73"/>
            <p:cNvCxnSpPr>
              <a:cxnSpLocks noChangeShapeType="1"/>
            </p:cNvCxnSpPr>
            <p:nvPr/>
          </p:nvCxnSpPr>
          <p:spPr bwMode="auto">
            <a:xfrm>
              <a:off x="4664075" y="5237163"/>
              <a:ext cx="0" cy="8096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cxnSp>
        <p:cxnSp>
          <p:nvCxnSpPr>
            <p:cNvPr id="31761" name="Straight Connector 73"/>
            <p:cNvCxnSpPr>
              <a:cxnSpLocks noChangeShapeType="1"/>
            </p:cNvCxnSpPr>
            <p:nvPr/>
          </p:nvCxnSpPr>
          <p:spPr bwMode="auto">
            <a:xfrm>
              <a:off x="5286375" y="5237163"/>
              <a:ext cx="0" cy="8096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cxnSp>
        <p:cxnSp>
          <p:nvCxnSpPr>
            <p:cNvPr id="31762" name="Straight Connector 73"/>
            <p:cNvCxnSpPr>
              <a:cxnSpLocks noChangeShapeType="1"/>
            </p:cNvCxnSpPr>
            <p:nvPr/>
          </p:nvCxnSpPr>
          <p:spPr bwMode="auto">
            <a:xfrm>
              <a:off x="5916613" y="5240338"/>
              <a:ext cx="0" cy="793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cxnSp>
        <p:cxnSp>
          <p:nvCxnSpPr>
            <p:cNvPr id="31763" name="Straight Connector 73"/>
            <p:cNvCxnSpPr>
              <a:cxnSpLocks noChangeShapeType="1"/>
            </p:cNvCxnSpPr>
            <p:nvPr/>
          </p:nvCxnSpPr>
          <p:spPr bwMode="auto">
            <a:xfrm>
              <a:off x="6535738" y="5237163"/>
              <a:ext cx="0" cy="8096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cxnSp>
        <p:cxnSp>
          <p:nvCxnSpPr>
            <p:cNvPr id="31764" name="Straight Connector 73"/>
            <p:cNvCxnSpPr>
              <a:cxnSpLocks noChangeShapeType="1"/>
            </p:cNvCxnSpPr>
            <p:nvPr/>
          </p:nvCxnSpPr>
          <p:spPr bwMode="auto">
            <a:xfrm>
              <a:off x="7161213" y="5237163"/>
              <a:ext cx="0" cy="8096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cxnSp>
        <p:cxnSp>
          <p:nvCxnSpPr>
            <p:cNvPr id="31765" name="Straight Connector 73"/>
            <p:cNvCxnSpPr>
              <a:cxnSpLocks noChangeShapeType="1"/>
            </p:cNvCxnSpPr>
            <p:nvPr/>
          </p:nvCxnSpPr>
          <p:spPr bwMode="auto">
            <a:xfrm>
              <a:off x="7783513" y="5240338"/>
              <a:ext cx="0" cy="793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cxnSp>
        <p:sp>
          <p:nvSpPr>
            <p:cNvPr id="31766" name="TextBox 157"/>
            <p:cNvSpPr txBox="1">
              <a:spLocks noChangeArrowheads="1"/>
            </p:cNvSpPr>
            <p:nvPr/>
          </p:nvSpPr>
          <p:spPr bwMode="auto">
            <a:xfrm>
              <a:off x="2022475" y="5278848"/>
              <a:ext cx="269875" cy="338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446A"/>
                  </a:solidFill>
                  <a:latin typeface="Arial" charset="0"/>
                  <a:ea typeface="ＭＳ Ｐゴシック" charset="0"/>
                  <a:cs typeface="Arial" charset="0"/>
                </a:defRPr>
              </a:lvl1pPr>
              <a:lvl2pPr>
                <a:defRPr sz="2000">
                  <a:solidFill>
                    <a:srgbClr val="00446A"/>
                  </a:solidFill>
                  <a:latin typeface="Arial" charset="0"/>
                  <a:ea typeface="Arial" charset="0"/>
                  <a:cs typeface="Arial" charset="0"/>
                </a:defRPr>
              </a:lvl2pPr>
              <a:lvl3pPr>
                <a:defRPr>
                  <a:solidFill>
                    <a:srgbClr val="00446A"/>
                  </a:solidFill>
                  <a:latin typeface="Arial" charset="0"/>
                  <a:ea typeface="Arial" charset="0"/>
                  <a:cs typeface="Arial" charset="0"/>
                </a:defRPr>
              </a:lvl3pPr>
              <a:lvl4pPr>
                <a:defRPr sz="1600">
                  <a:solidFill>
                    <a:srgbClr val="00446A"/>
                  </a:solidFill>
                  <a:latin typeface="Arial" charset="0"/>
                  <a:ea typeface="Arial" charset="0"/>
                  <a:cs typeface="Arial" charset="0"/>
                </a:defRPr>
              </a:lvl4pPr>
              <a:lvl5pPr>
                <a:defRPr sz="1600">
                  <a:solidFill>
                    <a:srgbClr val="00446A"/>
                  </a:solidFill>
                  <a:latin typeface="Arial" charset="0"/>
                  <a:ea typeface="Arial" charset="0"/>
                  <a:cs typeface="Arial" charset="0"/>
                </a:defRPr>
              </a:lvl5pPr>
              <a:lvl6pPr eaLnBrk="0" fontAlgn="base" hangingPunct="0">
                <a:spcAft>
                  <a:spcPct val="0"/>
                </a:spcAft>
                <a:buFont typeface="Arial" charset="0"/>
                <a:buChar char="»"/>
                <a:defRPr sz="1600">
                  <a:solidFill>
                    <a:srgbClr val="00446A"/>
                  </a:solidFill>
                  <a:latin typeface="Arial" charset="0"/>
                  <a:ea typeface="Arial" charset="0"/>
                  <a:cs typeface="Arial" charset="0"/>
                </a:defRPr>
              </a:lvl6pPr>
              <a:lvl7pPr eaLnBrk="0" fontAlgn="base" hangingPunct="0">
                <a:spcAft>
                  <a:spcPct val="0"/>
                </a:spcAft>
                <a:buFont typeface="Arial" charset="0"/>
                <a:buChar char="»"/>
                <a:defRPr sz="1600">
                  <a:solidFill>
                    <a:srgbClr val="00446A"/>
                  </a:solidFill>
                  <a:latin typeface="Arial" charset="0"/>
                  <a:ea typeface="Arial" charset="0"/>
                  <a:cs typeface="Arial" charset="0"/>
                </a:defRPr>
              </a:lvl7pPr>
              <a:lvl8pPr eaLnBrk="0" fontAlgn="base" hangingPunct="0">
                <a:spcAft>
                  <a:spcPct val="0"/>
                </a:spcAft>
                <a:buFont typeface="Arial" charset="0"/>
                <a:buChar char="»"/>
                <a:defRPr sz="1600">
                  <a:solidFill>
                    <a:srgbClr val="00446A"/>
                  </a:solidFill>
                  <a:latin typeface="Arial" charset="0"/>
                  <a:ea typeface="Arial" charset="0"/>
                  <a:cs typeface="Arial" charset="0"/>
                </a:defRPr>
              </a:lvl8pPr>
              <a:lvl9pPr eaLnBrk="0" fontAlgn="base" hangingPunct="0">
                <a:spcAft>
                  <a:spcPct val="0"/>
                </a:spcAft>
                <a:buFont typeface="Arial" charset="0"/>
                <a:buChar char="»"/>
                <a:defRPr sz="1600">
                  <a:solidFill>
                    <a:srgbClr val="00446A"/>
                  </a:solidFill>
                  <a:latin typeface="Arial" charset="0"/>
                  <a:ea typeface="Arial" charset="0"/>
                  <a:cs typeface="Arial" charset="0"/>
                </a:defRPr>
              </a:lvl9pPr>
            </a:lstStyle>
            <a:p>
              <a:pPr algn="r"/>
              <a:r>
                <a:rPr lang="en-GB" sz="1600">
                  <a:solidFill>
                    <a:srgbClr val="000000"/>
                  </a:solidFill>
                  <a:latin typeface="Comic Sans MS"/>
                  <a:cs typeface="Comic Sans MS"/>
                </a:rPr>
                <a:t>1</a:t>
              </a:r>
            </a:p>
          </p:txBody>
        </p:sp>
        <p:sp>
          <p:nvSpPr>
            <p:cNvPr id="31767" name="TextBox 158"/>
            <p:cNvSpPr txBox="1">
              <a:spLocks noChangeArrowheads="1"/>
            </p:cNvSpPr>
            <p:nvPr/>
          </p:nvSpPr>
          <p:spPr bwMode="auto">
            <a:xfrm>
              <a:off x="1404938" y="5278848"/>
              <a:ext cx="271462" cy="338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446A"/>
                  </a:solidFill>
                  <a:latin typeface="Arial" charset="0"/>
                  <a:ea typeface="ＭＳ Ｐゴシック" charset="0"/>
                  <a:cs typeface="Arial" charset="0"/>
                </a:defRPr>
              </a:lvl1pPr>
              <a:lvl2pPr>
                <a:defRPr sz="2000">
                  <a:solidFill>
                    <a:srgbClr val="00446A"/>
                  </a:solidFill>
                  <a:latin typeface="Arial" charset="0"/>
                  <a:ea typeface="Arial" charset="0"/>
                  <a:cs typeface="Arial" charset="0"/>
                </a:defRPr>
              </a:lvl2pPr>
              <a:lvl3pPr>
                <a:defRPr>
                  <a:solidFill>
                    <a:srgbClr val="00446A"/>
                  </a:solidFill>
                  <a:latin typeface="Arial" charset="0"/>
                  <a:ea typeface="Arial" charset="0"/>
                  <a:cs typeface="Arial" charset="0"/>
                </a:defRPr>
              </a:lvl3pPr>
              <a:lvl4pPr>
                <a:defRPr sz="1600">
                  <a:solidFill>
                    <a:srgbClr val="00446A"/>
                  </a:solidFill>
                  <a:latin typeface="Arial" charset="0"/>
                  <a:ea typeface="Arial" charset="0"/>
                  <a:cs typeface="Arial" charset="0"/>
                </a:defRPr>
              </a:lvl4pPr>
              <a:lvl5pPr>
                <a:defRPr sz="1600">
                  <a:solidFill>
                    <a:srgbClr val="00446A"/>
                  </a:solidFill>
                  <a:latin typeface="Arial" charset="0"/>
                  <a:ea typeface="Arial" charset="0"/>
                  <a:cs typeface="Arial" charset="0"/>
                </a:defRPr>
              </a:lvl5pPr>
              <a:lvl6pPr eaLnBrk="0" fontAlgn="base" hangingPunct="0">
                <a:spcAft>
                  <a:spcPct val="0"/>
                </a:spcAft>
                <a:buFont typeface="Arial" charset="0"/>
                <a:buChar char="»"/>
                <a:defRPr sz="1600">
                  <a:solidFill>
                    <a:srgbClr val="00446A"/>
                  </a:solidFill>
                  <a:latin typeface="Arial" charset="0"/>
                  <a:ea typeface="Arial" charset="0"/>
                  <a:cs typeface="Arial" charset="0"/>
                </a:defRPr>
              </a:lvl6pPr>
              <a:lvl7pPr eaLnBrk="0" fontAlgn="base" hangingPunct="0">
                <a:spcAft>
                  <a:spcPct val="0"/>
                </a:spcAft>
                <a:buFont typeface="Arial" charset="0"/>
                <a:buChar char="»"/>
                <a:defRPr sz="1600">
                  <a:solidFill>
                    <a:srgbClr val="00446A"/>
                  </a:solidFill>
                  <a:latin typeface="Arial" charset="0"/>
                  <a:ea typeface="Arial" charset="0"/>
                  <a:cs typeface="Arial" charset="0"/>
                </a:defRPr>
              </a:lvl7pPr>
              <a:lvl8pPr eaLnBrk="0" fontAlgn="base" hangingPunct="0">
                <a:spcAft>
                  <a:spcPct val="0"/>
                </a:spcAft>
                <a:buFont typeface="Arial" charset="0"/>
                <a:buChar char="»"/>
                <a:defRPr sz="1600">
                  <a:solidFill>
                    <a:srgbClr val="00446A"/>
                  </a:solidFill>
                  <a:latin typeface="Arial" charset="0"/>
                  <a:ea typeface="Arial" charset="0"/>
                  <a:cs typeface="Arial" charset="0"/>
                </a:defRPr>
              </a:lvl8pPr>
              <a:lvl9pPr eaLnBrk="0" fontAlgn="base" hangingPunct="0">
                <a:spcAft>
                  <a:spcPct val="0"/>
                </a:spcAft>
                <a:buFont typeface="Arial" charset="0"/>
                <a:buChar char="»"/>
                <a:defRPr sz="1600">
                  <a:solidFill>
                    <a:srgbClr val="00446A"/>
                  </a:solidFill>
                  <a:latin typeface="Arial" charset="0"/>
                  <a:ea typeface="Arial" charset="0"/>
                  <a:cs typeface="Arial" charset="0"/>
                </a:defRPr>
              </a:lvl9pPr>
            </a:lstStyle>
            <a:p>
              <a:pPr algn="r"/>
              <a:r>
                <a:rPr lang="en-GB" sz="1600">
                  <a:solidFill>
                    <a:srgbClr val="000000"/>
                  </a:solidFill>
                  <a:latin typeface="Comic Sans MS"/>
                  <a:cs typeface="Comic Sans MS"/>
                </a:rPr>
                <a:t>0</a:t>
              </a:r>
            </a:p>
          </p:txBody>
        </p:sp>
        <p:sp>
          <p:nvSpPr>
            <p:cNvPr id="31768" name="TextBox 159"/>
            <p:cNvSpPr txBox="1">
              <a:spLocks noChangeArrowheads="1"/>
            </p:cNvSpPr>
            <p:nvPr/>
          </p:nvSpPr>
          <p:spPr bwMode="auto">
            <a:xfrm>
              <a:off x="2643188" y="5275672"/>
              <a:ext cx="269875" cy="338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446A"/>
                  </a:solidFill>
                  <a:latin typeface="Arial" charset="0"/>
                  <a:ea typeface="ＭＳ Ｐゴシック" charset="0"/>
                  <a:cs typeface="Arial" charset="0"/>
                </a:defRPr>
              </a:lvl1pPr>
              <a:lvl2pPr>
                <a:defRPr sz="2000">
                  <a:solidFill>
                    <a:srgbClr val="00446A"/>
                  </a:solidFill>
                  <a:latin typeface="Arial" charset="0"/>
                  <a:ea typeface="Arial" charset="0"/>
                  <a:cs typeface="Arial" charset="0"/>
                </a:defRPr>
              </a:lvl2pPr>
              <a:lvl3pPr>
                <a:defRPr>
                  <a:solidFill>
                    <a:srgbClr val="00446A"/>
                  </a:solidFill>
                  <a:latin typeface="Arial" charset="0"/>
                  <a:ea typeface="Arial" charset="0"/>
                  <a:cs typeface="Arial" charset="0"/>
                </a:defRPr>
              </a:lvl3pPr>
              <a:lvl4pPr>
                <a:defRPr sz="1600">
                  <a:solidFill>
                    <a:srgbClr val="00446A"/>
                  </a:solidFill>
                  <a:latin typeface="Arial" charset="0"/>
                  <a:ea typeface="Arial" charset="0"/>
                  <a:cs typeface="Arial" charset="0"/>
                </a:defRPr>
              </a:lvl4pPr>
              <a:lvl5pPr>
                <a:defRPr sz="1600">
                  <a:solidFill>
                    <a:srgbClr val="00446A"/>
                  </a:solidFill>
                  <a:latin typeface="Arial" charset="0"/>
                  <a:ea typeface="Arial" charset="0"/>
                  <a:cs typeface="Arial" charset="0"/>
                </a:defRPr>
              </a:lvl5pPr>
              <a:lvl6pPr eaLnBrk="0" fontAlgn="base" hangingPunct="0">
                <a:spcAft>
                  <a:spcPct val="0"/>
                </a:spcAft>
                <a:buFont typeface="Arial" charset="0"/>
                <a:buChar char="»"/>
                <a:defRPr sz="1600">
                  <a:solidFill>
                    <a:srgbClr val="00446A"/>
                  </a:solidFill>
                  <a:latin typeface="Arial" charset="0"/>
                  <a:ea typeface="Arial" charset="0"/>
                  <a:cs typeface="Arial" charset="0"/>
                </a:defRPr>
              </a:lvl6pPr>
              <a:lvl7pPr eaLnBrk="0" fontAlgn="base" hangingPunct="0">
                <a:spcAft>
                  <a:spcPct val="0"/>
                </a:spcAft>
                <a:buFont typeface="Arial" charset="0"/>
                <a:buChar char="»"/>
                <a:defRPr sz="1600">
                  <a:solidFill>
                    <a:srgbClr val="00446A"/>
                  </a:solidFill>
                  <a:latin typeface="Arial" charset="0"/>
                  <a:ea typeface="Arial" charset="0"/>
                  <a:cs typeface="Arial" charset="0"/>
                </a:defRPr>
              </a:lvl7pPr>
              <a:lvl8pPr eaLnBrk="0" fontAlgn="base" hangingPunct="0">
                <a:spcAft>
                  <a:spcPct val="0"/>
                </a:spcAft>
                <a:buFont typeface="Arial" charset="0"/>
                <a:buChar char="»"/>
                <a:defRPr sz="1600">
                  <a:solidFill>
                    <a:srgbClr val="00446A"/>
                  </a:solidFill>
                  <a:latin typeface="Arial" charset="0"/>
                  <a:ea typeface="Arial" charset="0"/>
                  <a:cs typeface="Arial" charset="0"/>
                </a:defRPr>
              </a:lvl8pPr>
              <a:lvl9pPr eaLnBrk="0" fontAlgn="base" hangingPunct="0">
                <a:spcAft>
                  <a:spcPct val="0"/>
                </a:spcAft>
                <a:buFont typeface="Arial" charset="0"/>
                <a:buChar char="»"/>
                <a:defRPr sz="1600">
                  <a:solidFill>
                    <a:srgbClr val="00446A"/>
                  </a:solidFill>
                  <a:latin typeface="Arial" charset="0"/>
                  <a:ea typeface="Arial" charset="0"/>
                  <a:cs typeface="Arial" charset="0"/>
                </a:defRPr>
              </a:lvl9pPr>
            </a:lstStyle>
            <a:p>
              <a:pPr algn="r"/>
              <a:r>
                <a:rPr lang="en-GB" sz="1600">
                  <a:solidFill>
                    <a:srgbClr val="000000"/>
                  </a:solidFill>
                  <a:latin typeface="Comic Sans MS"/>
                  <a:cs typeface="Comic Sans MS"/>
                </a:rPr>
                <a:t>2</a:t>
              </a:r>
            </a:p>
          </p:txBody>
        </p:sp>
        <p:sp>
          <p:nvSpPr>
            <p:cNvPr id="31769" name="TextBox 160"/>
            <p:cNvSpPr txBox="1">
              <a:spLocks noChangeArrowheads="1"/>
            </p:cNvSpPr>
            <p:nvPr/>
          </p:nvSpPr>
          <p:spPr bwMode="auto">
            <a:xfrm>
              <a:off x="3273425" y="5274084"/>
              <a:ext cx="271463" cy="338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446A"/>
                  </a:solidFill>
                  <a:latin typeface="Arial" charset="0"/>
                  <a:ea typeface="ＭＳ Ｐゴシック" charset="0"/>
                  <a:cs typeface="Arial" charset="0"/>
                </a:defRPr>
              </a:lvl1pPr>
              <a:lvl2pPr>
                <a:defRPr sz="2000">
                  <a:solidFill>
                    <a:srgbClr val="00446A"/>
                  </a:solidFill>
                  <a:latin typeface="Arial" charset="0"/>
                  <a:ea typeface="Arial" charset="0"/>
                  <a:cs typeface="Arial" charset="0"/>
                </a:defRPr>
              </a:lvl2pPr>
              <a:lvl3pPr>
                <a:defRPr>
                  <a:solidFill>
                    <a:srgbClr val="00446A"/>
                  </a:solidFill>
                  <a:latin typeface="Arial" charset="0"/>
                  <a:ea typeface="Arial" charset="0"/>
                  <a:cs typeface="Arial" charset="0"/>
                </a:defRPr>
              </a:lvl3pPr>
              <a:lvl4pPr>
                <a:defRPr sz="1600">
                  <a:solidFill>
                    <a:srgbClr val="00446A"/>
                  </a:solidFill>
                  <a:latin typeface="Arial" charset="0"/>
                  <a:ea typeface="Arial" charset="0"/>
                  <a:cs typeface="Arial" charset="0"/>
                </a:defRPr>
              </a:lvl4pPr>
              <a:lvl5pPr>
                <a:defRPr sz="1600">
                  <a:solidFill>
                    <a:srgbClr val="00446A"/>
                  </a:solidFill>
                  <a:latin typeface="Arial" charset="0"/>
                  <a:ea typeface="Arial" charset="0"/>
                  <a:cs typeface="Arial" charset="0"/>
                </a:defRPr>
              </a:lvl5pPr>
              <a:lvl6pPr eaLnBrk="0" fontAlgn="base" hangingPunct="0">
                <a:spcAft>
                  <a:spcPct val="0"/>
                </a:spcAft>
                <a:buFont typeface="Arial" charset="0"/>
                <a:buChar char="»"/>
                <a:defRPr sz="1600">
                  <a:solidFill>
                    <a:srgbClr val="00446A"/>
                  </a:solidFill>
                  <a:latin typeface="Arial" charset="0"/>
                  <a:ea typeface="Arial" charset="0"/>
                  <a:cs typeface="Arial" charset="0"/>
                </a:defRPr>
              </a:lvl6pPr>
              <a:lvl7pPr eaLnBrk="0" fontAlgn="base" hangingPunct="0">
                <a:spcAft>
                  <a:spcPct val="0"/>
                </a:spcAft>
                <a:buFont typeface="Arial" charset="0"/>
                <a:buChar char="»"/>
                <a:defRPr sz="1600">
                  <a:solidFill>
                    <a:srgbClr val="00446A"/>
                  </a:solidFill>
                  <a:latin typeface="Arial" charset="0"/>
                  <a:ea typeface="Arial" charset="0"/>
                  <a:cs typeface="Arial" charset="0"/>
                </a:defRPr>
              </a:lvl7pPr>
              <a:lvl8pPr eaLnBrk="0" fontAlgn="base" hangingPunct="0">
                <a:spcAft>
                  <a:spcPct val="0"/>
                </a:spcAft>
                <a:buFont typeface="Arial" charset="0"/>
                <a:buChar char="»"/>
                <a:defRPr sz="1600">
                  <a:solidFill>
                    <a:srgbClr val="00446A"/>
                  </a:solidFill>
                  <a:latin typeface="Arial" charset="0"/>
                  <a:ea typeface="Arial" charset="0"/>
                  <a:cs typeface="Arial" charset="0"/>
                </a:defRPr>
              </a:lvl8pPr>
              <a:lvl9pPr eaLnBrk="0" fontAlgn="base" hangingPunct="0">
                <a:spcAft>
                  <a:spcPct val="0"/>
                </a:spcAft>
                <a:buFont typeface="Arial" charset="0"/>
                <a:buChar char="»"/>
                <a:defRPr sz="1600">
                  <a:solidFill>
                    <a:srgbClr val="00446A"/>
                  </a:solidFill>
                  <a:latin typeface="Arial" charset="0"/>
                  <a:ea typeface="Arial" charset="0"/>
                  <a:cs typeface="Arial" charset="0"/>
                </a:defRPr>
              </a:lvl9pPr>
            </a:lstStyle>
            <a:p>
              <a:pPr algn="r"/>
              <a:r>
                <a:rPr lang="en-GB" sz="1600">
                  <a:solidFill>
                    <a:srgbClr val="000000"/>
                  </a:solidFill>
                  <a:latin typeface="Comic Sans MS"/>
                  <a:cs typeface="Comic Sans MS"/>
                </a:rPr>
                <a:t>3</a:t>
              </a:r>
            </a:p>
          </p:txBody>
        </p:sp>
        <p:sp>
          <p:nvSpPr>
            <p:cNvPr id="31770" name="TextBox 161"/>
            <p:cNvSpPr txBox="1">
              <a:spLocks noChangeArrowheads="1"/>
            </p:cNvSpPr>
            <p:nvPr/>
          </p:nvSpPr>
          <p:spPr bwMode="auto">
            <a:xfrm>
              <a:off x="3873500" y="5269320"/>
              <a:ext cx="271463" cy="338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446A"/>
                  </a:solidFill>
                  <a:latin typeface="Arial" charset="0"/>
                  <a:ea typeface="ＭＳ Ｐゴシック" charset="0"/>
                  <a:cs typeface="Arial" charset="0"/>
                </a:defRPr>
              </a:lvl1pPr>
              <a:lvl2pPr>
                <a:defRPr sz="2000">
                  <a:solidFill>
                    <a:srgbClr val="00446A"/>
                  </a:solidFill>
                  <a:latin typeface="Arial" charset="0"/>
                  <a:ea typeface="Arial" charset="0"/>
                  <a:cs typeface="Arial" charset="0"/>
                </a:defRPr>
              </a:lvl2pPr>
              <a:lvl3pPr>
                <a:defRPr>
                  <a:solidFill>
                    <a:srgbClr val="00446A"/>
                  </a:solidFill>
                  <a:latin typeface="Arial" charset="0"/>
                  <a:ea typeface="Arial" charset="0"/>
                  <a:cs typeface="Arial" charset="0"/>
                </a:defRPr>
              </a:lvl3pPr>
              <a:lvl4pPr>
                <a:defRPr sz="1600">
                  <a:solidFill>
                    <a:srgbClr val="00446A"/>
                  </a:solidFill>
                  <a:latin typeface="Arial" charset="0"/>
                  <a:ea typeface="Arial" charset="0"/>
                  <a:cs typeface="Arial" charset="0"/>
                </a:defRPr>
              </a:lvl4pPr>
              <a:lvl5pPr>
                <a:defRPr sz="1600">
                  <a:solidFill>
                    <a:srgbClr val="00446A"/>
                  </a:solidFill>
                  <a:latin typeface="Arial" charset="0"/>
                  <a:ea typeface="Arial" charset="0"/>
                  <a:cs typeface="Arial" charset="0"/>
                </a:defRPr>
              </a:lvl5pPr>
              <a:lvl6pPr eaLnBrk="0" fontAlgn="base" hangingPunct="0">
                <a:spcAft>
                  <a:spcPct val="0"/>
                </a:spcAft>
                <a:buFont typeface="Arial" charset="0"/>
                <a:buChar char="»"/>
                <a:defRPr sz="1600">
                  <a:solidFill>
                    <a:srgbClr val="00446A"/>
                  </a:solidFill>
                  <a:latin typeface="Arial" charset="0"/>
                  <a:ea typeface="Arial" charset="0"/>
                  <a:cs typeface="Arial" charset="0"/>
                </a:defRPr>
              </a:lvl6pPr>
              <a:lvl7pPr eaLnBrk="0" fontAlgn="base" hangingPunct="0">
                <a:spcAft>
                  <a:spcPct val="0"/>
                </a:spcAft>
                <a:buFont typeface="Arial" charset="0"/>
                <a:buChar char="»"/>
                <a:defRPr sz="1600">
                  <a:solidFill>
                    <a:srgbClr val="00446A"/>
                  </a:solidFill>
                  <a:latin typeface="Arial" charset="0"/>
                  <a:ea typeface="Arial" charset="0"/>
                  <a:cs typeface="Arial" charset="0"/>
                </a:defRPr>
              </a:lvl7pPr>
              <a:lvl8pPr eaLnBrk="0" fontAlgn="base" hangingPunct="0">
                <a:spcAft>
                  <a:spcPct val="0"/>
                </a:spcAft>
                <a:buFont typeface="Arial" charset="0"/>
                <a:buChar char="»"/>
                <a:defRPr sz="1600">
                  <a:solidFill>
                    <a:srgbClr val="00446A"/>
                  </a:solidFill>
                  <a:latin typeface="Arial" charset="0"/>
                  <a:ea typeface="Arial" charset="0"/>
                  <a:cs typeface="Arial" charset="0"/>
                </a:defRPr>
              </a:lvl8pPr>
              <a:lvl9pPr eaLnBrk="0" fontAlgn="base" hangingPunct="0">
                <a:spcAft>
                  <a:spcPct val="0"/>
                </a:spcAft>
                <a:buFont typeface="Arial" charset="0"/>
                <a:buChar char="»"/>
                <a:defRPr sz="1600">
                  <a:solidFill>
                    <a:srgbClr val="00446A"/>
                  </a:solidFill>
                  <a:latin typeface="Arial" charset="0"/>
                  <a:ea typeface="Arial" charset="0"/>
                  <a:cs typeface="Arial" charset="0"/>
                </a:defRPr>
              </a:lvl9pPr>
            </a:lstStyle>
            <a:p>
              <a:pPr algn="r"/>
              <a:r>
                <a:rPr lang="en-GB" sz="1600">
                  <a:solidFill>
                    <a:srgbClr val="000000"/>
                  </a:solidFill>
                  <a:latin typeface="Comic Sans MS"/>
                  <a:cs typeface="Comic Sans MS"/>
                </a:rPr>
                <a:t>4</a:t>
              </a:r>
            </a:p>
          </p:txBody>
        </p:sp>
        <p:sp>
          <p:nvSpPr>
            <p:cNvPr id="31771" name="TextBox 162"/>
            <p:cNvSpPr txBox="1">
              <a:spLocks noChangeArrowheads="1"/>
            </p:cNvSpPr>
            <p:nvPr/>
          </p:nvSpPr>
          <p:spPr bwMode="auto">
            <a:xfrm>
              <a:off x="4516438" y="5269320"/>
              <a:ext cx="269875" cy="338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446A"/>
                  </a:solidFill>
                  <a:latin typeface="Arial" charset="0"/>
                  <a:ea typeface="ＭＳ Ｐゴシック" charset="0"/>
                  <a:cs typeface="Arial" charset="0"/>
                </a:defRPr>
              </a:lvl1pPr>
              <a:lvl2pPr>
                <a:defRPr sz="2000">
                  <a:solidFill>
                    <a:srgbClr val="00446A"/>
                  </a:solidFill>
                  <a:latin typeface="Arial" charset="0"/>
                  <a:ea typeface="Arial" charset="0"/>
                  <a:cs typeface="Arial" charset="0"/>
                </a:defRPr>
              </a:lvl2pPr>
              <a:lvl3pPr>
                <a:defRPr>
                  <a:solidFill>
                    <a:srgbClr val="00446A"/>
                  </a:solidFill>
                  <a:latin typeface="Arial" charset="0"/>
                  <a:ea typeface="Arial" charset="0"/>
                  <a:cs typeface="Arial" charset="0"/>
                </a:defRPr>
              </a:lvl3pPr>
              <a:lvl4pPr>
                <a:defRPr sz="1600">
                  <a:solidFill>
                    <a:srgbClr val="00446A"/>
                  </a:solidFill>
                  <a:latin typeface="Arial" charset="0"/>
                  <a:ea typeface="Arial" charset="0"/>
                  <a:cs typeface="Arial" charset="0"/>
                </a:defRPr>
              </a:lvl4pPr>
              <a:lvl5pPr>
                <a:defRPr sz="1600">
                  <a:solidFill>
                    <a:srgbClr val="00446A"/>
                  </a:solidFill>
                  <a:latin typeface="Arial" charset="0"/>
                  <a:ea typeface="Arial" charset="0"/>
                  <a:cs typeface="Arial" charset="0"/>
                </a:defRPr>
              </a:lvl5pPr>
              <a:lvl6pPr eaLnBrk="0" fontAlgn="base" hangingPunct="0">
                <a:spcAft>
                  <a:spcPct val="0"/>
                </a:spcAft>
                <a:buFont typeface="Arial" charset="0"/>
                <a:buChar char="»"/>
                <a:defRPr sz="1600">
                  <a:solidFill>
                    <a:srgbClr val="00446A"/>
                  </a:solidFill>
                  <a:latin typeface="Arial" charset="0"/>
                  <a:ea typeface="Arial" charset="0"/>
                  <a:cs typeface="Arial" charset="0"/>
                </a:defRPr>
              </a:lvl6pPr>
              <a:lvl7pPr eaLnBrk="0" fontAlgn="base" hangingPunct="0">
                <a:spcAft>
                  <a:spcPct val="0"/>
                </a:spcAft>
                <a:buFont typeface="Arial" charset="0"/>
                <a:buChar char="»"/>
                <a:defRPr sz="1600">
                  <a:solidFill>
                    <a:srgbClr val="00446A"/>
                  </a:solidFill>
                  <a:latin typeface="Arial" charset="0"/>
                  <a:ea typeface="Arial" charset="0"/>
                  <a:cs typeface="Arial" charset="0"/>
                </a:defRPr>
              </a:lvl7pPr>
              <a:lvl8pPr eaLnBrk="0" fontAlgn="base" hangingPunct="0">
                <a:spcAft>
                  <a:spcPct val="0"/>
                </a:spcAft>
                <a:buFont typeface="Arial" charset="0"/>
                <a:buChar char="»"/>
                <a:defRPr sz="1600">
                  <a:solidFill>
                    <a:srgbClr val="00446A"/>
                  </a:solidFill>
                  <a:latin typeface="Arial" charset="0"/>
                  <a:ea typeface="Arial" charset="0"/>
                  <a:cs typeface="Arial" charset="0"/>
                </a:defRPr>
              </a:lvl8pPr>
              <a:lvl9pPr eaLnBrk="0" fontAlgn="base" hangingPunct="0">
                <a:spcAft>
                  <a:spcPct val="0"/>
                </a:spcAft>
                <a:buFont typeface="Arial" charset="0"/>
                <a:buChar char="»"/>
                <a:defRPr sz="1600">
                  <a:solidFill>
                    <a:srgbClr val="00446A"/>
                  </a:solidFill>
                  <a:latin typeface="Arial" charset="0"/>
                  <a:ea typeface="Arial" charset="0"/>
                  <a:cs typeface="Arial" charset="0"/>
                </a:defRPr>
              </a:lvl9pPr>
            </a:lstStyle>
            <a:p>
              <a:pPr algn="r"/>
              <a:r>
                <a:rPr lang="en-GB" sz="1600">
                  <a:solidFill>
                    <a:srgbClr val="000000"/>
                  </a:solidFill>
                  <a:latin typeface="Comic Sans MS"/>
                  <a:cs typeface="Comic Sans MS"/>
                </a:rPr>
                <a:t>5</a:t>
              </a:r>
            </a:p>
          </p:txBody>
        </p:sp>
        <p:sp>
          <p:nvSpPr>
            <p:cNvPr id="31772" name="TextBox 163"/>
            <p:cNvSpPr txBox="1">
              <a:spLocks noChangeArrowheads="1"/>
            </p:cNvSpPr>
            <p:nvPr/>
          </p:nvSpPr>
          <p:spPr bwMode="auto">
            <a:xfrm>
              <a:off x="5137149" y="5277260"/>
              <a:ext cx="271463" cy="339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446A"/>
                  </a:solidFill>
                  <a:latin typeface="Arial" charset="0"/>
                  <a:ea typeface="ＭＳ Ｐゴシック" charset="0"/>
                  <a:cs typeface="Arial" charset="0"/>
                </a:defRPr>
              </a:lvl1pPr>
              <a:lvl2pPr>
                <a:defRPr sz="2000">
                  <a:solidFill>
                    <a:srgbClr val="00446A"/>
                  </a:solidFill>
                  <a:latin typeface="Arial" charset="0"/>
                  <a:ea typeface="Arial" charset="0"/>
                  <a:cs typeface="Arial" charset="0"/>
                </a:defRPr>
              </a:lvl2pPr>
              <a:lvl3pPr>
                <a:defRPr>
                  <a:solidFill>
                    <a:srgbClr val="00446A"/>
                  </a:solidFill>
                  <a:latin typeface="Arial" charset="0"/>
                  <a:ea typeface="Arial" charset="0"/>
                  <a:cs typeface="Arial" charset="0"/>
                </a:defRPr>
              </a:lvl3pPr>
              <a:lvl4pPr>
                <a:defRPr sz="1600">
                  <a:solidFill>
                    <a:srgbClr val="00446A"/>
                  </a:solidFill>
                  <a:latin typeface="Arial" charset="0"/>
                  <a:ea typeface="Arial" charset="0"/>
                  <a:cs typeface="Arial" charset="0"/>
                </a:defRPr>
              </a:lvl4pPr>
              <a:lvl5pPr>
                <a:defRPr sz="1600">
                  <a:solidFill>
                    <a:srgbClr val="00446A"/>
                  </a:solidFill>
                  <a:latin typeface="Arial" charset="0"/>
                  <a:ea typeface="Arial" charset="0"/>
                  <a:cs typeface="Arial" charset="0"/>
                </a:defRPr>
              </a:lvl5pPr>
              <a:lvl6pPr eaLnBrk="0" fontAlgn="base" hangingPunct="0">
                <a:spcAft>
                  <a:spcPct val="0"/>
                </a:spcAft>
                <a:buFont typeface="Arial" charset="0"/>
                <a:buChar char="»"/>
                <a:defRPr sz="1600">
                  <a:solidFill>
                    <a:srgbClr val="00446A"/>
                  </a:solidFill>
                  <a:latin typeface="Arial" charset="0"/>
                  <a:ea typeface="Arial" charset="0"/>
                  <a:cs typeface="Arial" charset="0"/>
                </a:defRPr>
              </a:lvl6pPr>
              <a:lvl7pPr eaLnBrk="0" fontAlgn="base" hangingPunct="0">
                <a:spcAft>
                  <a:spcPct val="0"/>
                </a:spcAft>
                <a:buFont typeface="Arial" charset="0"/>
                <a:buChar char="»"/>
                <a:defRPr sz="1600">
                  <a:solidFill>
                    <a:srgbClr val="00446A"/>
                  </a:solidFill>
                  <a:latin typeface="Arial" charset="0"/>
                  <a:ea typeface="Arial" charset="0"/>
                  <a:cs typeface="Arial" charset="0"/>
                </a:defRPr>
              </a:lvl7pPr>
              <a:lvl8pPr eaLnBrk="0" fontAlgn="base" hangingPunct="0">
                <a:spcAft>
                  <a:spcPct val="0"/>
                </a:spcAft>
                <a:buFont typeface="Arial" charset="0"/>
                <a:buChar char="»"/>
                <a:defRPr sz="1600">
                  <a:solidFill>
                    <a:srgbClr val="00446A"/>
                  </a:solidFill>
                  <a:latin typeface="Arial" charset="0"/>
                  <a:ea typeface="Arial" charset="0"/>
                  <a:cs typeface="Arial" charset="0"/>
                </a:defRPr>
              </a:lvl8pPr>
              <a:lvl9pPr eaLnBrk="0" fontAlgn="base" hangingPunct="0">
                <a:spcAft>
                  <a:spcPct val="0"/>
                </a:spcAft>
                <a:buFont typeface="Arial" charset="0"/>
                <a:buChar char="»"/>
                <a:defRPr sz="1600">
                  <a:solidFill>
                    <a:srgbClr val="00446A"/>
                  </a:solidFill>
                  <a:latin typeface="Arial" charset="0"/>
                  <a:ea typeface="Arial" charset="0"/>
                  <a:cs typeface="Arial" charset="0"/>
                </a:defRPr>
              </a:lvl9pPr>
            </a:lstStyle>
            <a:p>
              <a:pPr algn="r"/>
              <a:r>
                <a:rPr lang="en-GB" sz="1600">
                  <a:solidFill>
                    <a:srgbClr val="000000"/>
                  </a:solidFill>
                  <a:latin typeface="Comic Sans MS"/>
                  <a:cs typeface="Comic Sans MS"/>
                </a:rPr>
                <a:t>6</a:t>
              </a:r>
            </a:p>
          </p:txBody>
        </p:sp>
        <p:sp>
          <p:nvSpPr>
            <p:cNvPr id="31773" name="TextBox 164"/>
            <p:cNvSpPr txBox="1">
              <a:spLocks noChangeArrowheads="1"/>
            </p:cNvSpPr>
            <p:nvPr/>
          </p:nvSpPr>
          <p:spPr bwMode="auto">
            <a:xfrm>
              <a:off x="5775324" y="5270908"/>
              <a:ext cx="271463" cy="338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446A"/>
                  </a:solidFill>
                  <a:latin typeface="Arial" charset="0"/>
                  <a:ea typeface="ＭＳ Ｐゴシック" charset="0"/>
                  <a:cs typeface="Arial" charset="0"/>
                </a:defRPr>
              </a:lvl1pPr>
              <a:lvl2pPr>
                <a:defRPr sz="2000">
                  <a:solidFill>
                    <a:srgbClr val="00446A"/>
                  </a:solidFill>
                  <a:latin typeface="Arial" charset="0"/>
                  <a:ea typeface="Arial" charset="0"/>
                  <a:cs typeface="Arial" charset="0"/>
                </a:defRPr>
              </a:lvl2pPr>
              <a:lvl3pPr>
                <a:defRPr>
                  <a:solidFill>
                    <a:srgbClr val="00446A"/>
                  </a:solidFill>
                  <a:latin typeface="Arial" charset="0"/>
                  <a:ea typeface="Arial" charset="0"/>
                  <a:cs typeface="Arial" charset="0"/>
                </a:defRPr>
              </a:lvl3pPr>
              <a:lvl4pPr>
                <a:defRPr sz="1600">
                  <a:solidFill>
                    <a:srgbClr val="00446A"/>
                  </a:solidFill>
                  <a:latin typeface="Arial" charset="0"/>
                  <a:ea typeface="Arial" charset="0"/>
                  <a:cs typeface="Arial" charset="0"/>
                </a:defRPr>
              </a:lvl4pPr>
              <a:lvl5pPr>
                <a:defRPr sz="1600">
                  <a:solidFill>
                    <a:srgbClr val="00446A"/>
                  </a:solidFill>
                  <a:latin typeface="Arial" charset="0"/>
                  <a:ea typeface="Arial" charset="0"/>
                  <a:cs typeface="Arial" charset="0"/>
                </a:defRPr>
              </a:lvl5pPr>
              <a:lvl6pPr eaLnBrk="0" fontAlgn="base" hangingPunct="0">
                <a:spcAft>
                  <a:spcPct val="0"/>
                </a:spcAft>
                <a:buFont typeface="Arial" charset="0"/>
                <a:buChar char="»"/>
                <a:defRPr sz="1600">
                  <a:solidFill>
                    <a:srgbClr val="00446A"/>
                  </a:solidFill>
                  <a:latin typeface="Arial" charset="0"/>
                  <a:ea typeface="Arial" charset="0"/>
                  <a:cs typeface="Arial" charset="0"/>
                </a:defRPr>
              </a:lvl6pPr>
              <a:lvl7pPr eaLnBrk="0" fontAlgn="base" hangingPunct="0">
                <a:spcAft>
                  <a:spcPct val="0"/>
                </a:spcAft>
                <a:buFont typeface="Arial" charset="0"/>
                <a:buChar char="»"/>
                <a:defRPr sz="1600">
                  <a:solidFill>
                    <a:srgbClr val="00446A"/>
                  </a:solidFill>
                  <a:latin typeface="Arial" charset="0"/>
                  <a:ea typeface="Arial" charset="0"/>
                  <a:cs typeface="Arial" charset="0"/>
                </a:defRPr>
              </a:lvl7pPr>
              <a:lvl8pPr eaLnBrk="0" fontAlgn="base" hangingPunct="0">
                <a:spcAft>
                  <a:spcPct val="0"/>
                </a:spcAft>
                <a:buFont typeface="Arial" charset="0"/>
                <a:buChar char="»"/>
                <a:defRPr sz="1600">
                  <a:solidFill>
                    <a:srgbClr val="00446A"/>
                  </a:solidFill>
                  <a:latin typeface="Arial" charset="0"/>
                  <a:ea typeface="Arial" charset="0"/>
                  <a:cs typeface="Arial" charset="0"/>
                </a:defRPr>
              </a:lvl8pPr>
              <a:lvl9pPr eaLnBrk="0" fontAlgn="base" hangingPunct="0">
                <a:spcAft>
                  <a:spcPct val="0"/>
                </a:spcAft>
                <a:buFont typeface="Arial" charset="0"/>
                <a:buChar char="»"/>
                <a:defRPr sz="1600">
                  <a:solidFill>
                    <a:srgbClr val="00446A"/>
                  </a:solidFill>
                  <a:latin typeface="Arial" charset="0"/>
                  <a:ea typeface="Arial" charset="0"/>
                  <a:cs typeface="Arial" charset="0"/>
                </a:defRPr>
              </a:lvl9pPr>
            </a:lstStyle>
            <a:p>
              <a:pPr algn="r"/>
              <a:r>
                <a:rPr lang="en-GB" sz="1600">
                  <a:solidFill>
                    <a:srgbClr val="000000"/>
                  </a:solidFill>
                  <a:latin typeface="Comic Sans MS"/>
                  <a:cs typeface="Comic Sans MS"/>
                </a:rPr>
                <a:t>7</a:t>
              </a:r>
            </a:p>
          </p:txBody>
        </p:sp>
        <p:sp>
          <p:nvSpPr>
            <p:cNvPr id="31774" name="TextBox 165"/>
            <p:cNvSpPr txBox="1">
              <a:spLocks noChangeArrowheads="1"/>
            </p:cNvSpPr>
            <p:nvPr/>
          </p:nvSpPr>
          <p:spPr bwMode="auto">
            <a:xfrm>
              <a:off x="6391274" y="5277260"/>
              <a:ext cx="269875" cy="338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446A"/>
                  </a:solidFill>
                  <a:latin typeface="Arial" charset="0"/>
                  <a:ea typeface="ＭＳ Ｐゴシック" charset="0"/>
                  <a:cs typeface="Arial" charset="0"/>
                </a:defRPr>
              </a:lvl1pPr>
              <a:lvl2pPr>
                <a:defRPr sz="2000">
                  <a:solidFill>
                    <a:srgbClr val="00446A"/>
                  </a:solidFill>
                  <a:latin typeface="Arial" charset="0"/>
                  <a:ea typeface="Arial" charset="0"/>
                  <a:cs typeface="Arial" charset="0"/>
                </a:defRPr>
              </a:lvl2pPr>
              <a:lvl3pPr>
                <a:defRPr>
                  <a:solidFill>
                    <a:srgbClr val="00446A"/>
                  </a:solidFill>
                  <a:latin typeface="Arial" charset="0"/>
                  <a:ea typeface="Arial" charset="0"/>
                  <a:cs typeface="Arial" charset="0"/>
                </a:defRPr>
              </a:lvl3pPr>
              <a:lvl4pPr>
                <a:defRPr sz="1600">
                  <a:solidFill>
                    <a:srgbClr val="00446A"/>
                  </a:solidFill>
                  <a:latin typeface="Arial" charset="0"/>
                  <a:ea typeface="Arial" charset="0"/>
                  <a:cs typeface="Arial" charset="0"/>
                </a:defRPr>
              </a:lvl4pPr>
              <a:lvl5pPr>
                <a:defRPr sz="1600">
                  <a:solidFill>
                    <a:srgbClr val="00446A"/>
                  </a:solidFill>
                  <a:latin typeface="Arial" charset="0"/>
                  <a:ea typeface="Arial" charset="0"/>
                  <a:cs typeface="Arial" charset="0"/>
                </a:defRPr>
              </a:lvl5pPr>
              <a:lvl6pPr eaLnBrk="0" fontAlgn="base" hangingPunct="0">
                <a:spcAft>
                  <a:spcPct val="0"/>
                </a:spcAft>
                <a:buFont typeface="Arial" charset="0"/>
                <a:buChar char="»"/>
                <a:defRPr sz="1600">
                  <a:solidFill>
                    <a:srgbClr val="00446A"/>
                  </a:solidFill>
                  <a:latin typeface="Arial" charset="0"/>
                  <a:ea typeface="Arial" charset="0"/>
                  <a:cs typeface="Arial" charset="0"/>
                </a:defRPr>
              </a:lvl6pPr>
              <a:lvl7pPr eaLnBrk="0" fontAlgn="base" hangingPunct="0">
                <a:spcAft>
                  <a:spcPct val="0"/>
                </a:spcAft>
                <a:buFont typeface="Arial" charset="0"/>
                <a:buChar char="»"/>
                <a:defRPr sz="1600">
                  <a:solidFill>
                    <a:srgbClr val="00446A"/>
                  </a:solidFill>
                  <a:latin typeface="Arial" charset="0"/>
                  <a:ea typeface="Arial" charset="0"/>
                  <a:cs typeface="Arial" charset="0"/>
                </a:defRPr>
              </a:lvl7pPr>
              <a:lvl8pPr eaLnBrk="0" fontAlgn="base" hangingPunct="0">
                <a:spcAft>
                  <a:spcPct val="0"/>
                </a:spcAft>
                <a:buFont typeface="Arial" charset="0"/>
                <a:buChar char="»"/>
                <a:defRPr sz="1600">
                  <a:solidFill>
                    <a:srgbClr val="00446A"/>
                  </a:solidFill>
                  <a:latin typeface="Arial" charset="0"/>
                  <a:ea typeface="Arial" charset="0"/>
                  <a:cs typeface="Arial" charset="0"/>
                </a:defRPr>
              </a:lvl8pPr>
              <a:lvl9pPr eaLnBrk="0" fontAlgn="base" hangingPunct="0">
                <a:spcAft>
                  <a:spcPct val="0"/>
                </a:spcAft>
                <a:buFont typeface="Arial" charset="0"/>
                <a:buChar char="»"/>
                <a:defRPr sz="1600">
                  <a:solidFill>
                    <a:srgbClr val="00446A"/>
                  </a:solidFill>
                  <a:latin typeface="Arial" charset="0"/>
                  <a:ea typeface="Arial" charset="0"/>
                  <a:cs typeface="Arial" charset="0"/>
                </a:defRPr>
              </a:lvl9pPr>
            </a:lstStyle>
            <a:p>
              <a:pPr algn="r"/>
              <a:r>
                <a:rPr lang="en-GB" sz="1600">
                  <a:solidFill>
                    <a:srgbClr val="000000"/>
                  </a:solidFill>
                  <a:latin typeface="Comic Sans MS"/>
                  <a:cs typeface="Comic Sans MS"/>
                </a:rPr>
                <a:t>8</a:t>
              </a:r>
            </a:p>
          </p:txBody>
        </p:sp>
        <p:sp>
          <p:nvSpPr>
            <p:cNvPr id="31775" name="TextBox 166"/>
            <p:cNvSpPr txBox="1">
              <a:spLocks noChangeArrowheads="1"/>
            </p:cNvSpPr>
            <p:nvPr/>
          </p:nvSpPr>
          <p:spPr bwMode="auto">
            <a:xfrm>
              <a:off x="7016749" y="5280436"/>
              <a:ext cx="269875" cy="338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446A"/>
                  </a:solidFill>
                  <a:latin typeface="Arial" charset="0"/>
                  <a:ea typeface="ＭＳ Ｐゴシック" charset="0"/>
                  <a:cs typeface="Arial" charset="0"/>
                </a:defRPr>
              </a:lvl1pPr>
              <a:lvl2pPr>
                <a:defRPr sz="2000">
                  <a:solidFill>
                    <a:srgbClr val="00446A"/>
                  </a:solidFill>
                  <a:latin typeface="Arial" charset="0"/>
                  <a:ea typeface="Arial" charset="0"/>
                  <a:cs typeface="Arial" charset="0"/>
                </a:defRPr>
              </a:lvl2pPr>
              <a:lvl3pPr>
                <a:defRPr>
                  <a:solidFill>
                    <a:srgbClr val="00446A"/>
                  </a:solidFill>
                  <a:latin typeface="Arial" charset="0"/>
                  <a:ea typeface="Arial" charset="0"/>
                  <a:cs typeface="Arial" charset="0"/>
                </a:defRPr>
              </a:lvl3pPr>
              <a:lvl4pPr>
                <a:defRPr sz="1600">
                  <a:solidFill>
                    <a:srgbClr val="00446A"/>
                  </a:solidFill>
                  <a:latin typeface="Arial" charset="0"/>
                  <a:ea typeface="Arial" charset="0"/>
                  <a:cs typeface="Arial" charset="0"/>
                </a:defRPr>
              </a:lvl4pPr>
              <a:lvl5pPr>
                <a:defRPr sz="1600">
                  <a:solidFill>
                    <a:srgbClr val="00446A"/>
                  </a:solidFill>
                  <a:latin typeface="Arial" charset="0"/>
                  <a:ea typeface="Arial" charset="0"/>
                  <a:cs typeface="Arial" charset="0"/>
                </a:defRPr>
              </a:lvl5pPr>
              <a:lvl6pPr eaLnBrk="0" fontAlgn="base" hangingPunct="0">
                <a:spcAft>
                  <a:spcPct val="0"/>
                </a:spcAft>
                <a:buFont typeface="Arial" charset="0"/>
                <a:buChar char="»"/>
                <a:defRPr sz="1600">
                  <a:solidFill>
                    <a:srgbClr val="00446A"/>
                  </a:solidFill>
                  <a:latin typeface="Arial" charset="0"/>
                  <a:ea typeface="Arial" charset="0"/>
                  <a:cs typeface="Arial" charset="0"/>
                </a:defRPr>
              </a:lvl6pPr>
              <a:lvl7pPr eaLnBrk="0" fontAlgn="base" hangingPunct="0">
                <a:spcAft>
                  <a:spcPct val="0"/>
                </a:spcAft>
                <a:buFont typeface="Arial" charset="0"/>
                <a:buChar char="»"/>
                <a:defRPr sz="1600">
                  <a:solidFill>
                    <a:srgbClr val="00446A"/>
                  </a:solidFill>
                  <a:latin typeface="Arial" charset="0"/>
                  <a:ea typeface="Arial" charset="0"/>
                  <a:cs typeface="Arial" charset="0"/>
                </a:defRPr>
              </a:lvl7pPr>
              <a:lvl8pPr eaLnBrk="0" fontAlgn="base" hangingPunct="0">
                <a:spcAft>
                  <a:spcPct val="0"/>
                </a:spcAft>
                <a:buFont typeface="Arial" charset="0"/>
                <a:buChar char="»"/>
                <a:defRPr sz="1600">
                  <a:solidFill>
                    <a:srgbClr val="00446A"/>
                  </a:solidFill>
                  <a:latin typeface="Arial" charset="0"/>
                  <a:ea typeface="Arial" charset="0"/>
                  <a:cs typeface="Arial" charset="0"/>
                </a:defRPr>
              </a:lvl8pPr>
              <a:lvl9pPr eaLnBrk="0" fontAlgn="base" hangingPunct="0">
                <a:spcAft>
                  <a:spcPct val="0"/>
                </a:spcAft>
                <a:buFont typeface="Arial" charset="0"/>
                <a:buChar char="»"/>
                <a:defRPr sz="1600">
                  <a:solidFill>
                    <a:srgbClr val="00446A"/>
                  </a:solidFill>
                  <a:latin typeface="Arial" charset="0"/>
                  <a:ea typeface="Arial" charset="0"/>
                  <a:cs typeface="Arial" charset="0"/>
                </a:defRPr>
              </a:lvl9pPr>
            </a:lstStyle>
            <a:p>
              <a:pPr algn="r"/>
              <a:r>
                <a:rPr lang="en-GB" sz="1600">
                  <a:solidFill>
                    <a:srgbClr val="000000"/>
                  </a:solidFill>
                  <a:latin typeface="Comic Sans MS"/>
                  <a:cs typeface="Comic Sans MS"/>
                </a:rPr>
                <a:t>9</a:t>
              </a:r>
            </a:p>
          </p:txBody>
        </p:sp>
        <p:sp>
          <p:nvSpPr>
            <p:cNvPr id="168" name="TextBox 167"/>
            <p:cNvSpPr txBox="1"/>
            <p:nvPr/>
          </p:nvSpPr>
          <p:spPr bwMode="auto">
            <a:xfrm>
              <a:off x="7569199" y="5277260"/>
              <a:ext cx="415925" cy="338242"/>
            </a:xfrm>
            <a:prstGeom prst="rect">
              <a:avLst/>
            </a:prstGeom>
            <a:noFill/>
          </p:spPr>
          <p:txBody>
            <a:bodyPr>
              <a:spAutoFit/>
            </a:bodyPr>
            <a:lstStyle/>
            <a:p>
              <a:pPr algn="r" fontAlgn="auto">
                <a:spcBef>
                  <a:spcPts val="0"/>
                </a:spcBef>
                <a:spcAft>
                  <a:spcPts val="0"/>
                </a:spcAft>
                <a:buFont typeface="Arial" pitchFamily="34" charset="0"/>
                <a:buNone/>
                <a:defRPr/>
              </a:pPr>
              <a:r>
                <a:rPr lang="en-GB" sz="1600" kern="0" dirty="0">
                  <a:solidFill>
                    <a:srgbClr val="000000"/>
                  </a:solidFill>
                  <a:latin typeface="Comic Sans MS"/>
                  <a:ea typeface="+mn-ea"/>
                  <a:cs typeface="Comic Sans MS"/>
                </a:rPr>
                <a:t>10</a:t>
              </a:r>
            </a:p>
          </p:txBody>
        </p:sp>
        <p:sp>
          <p:nvSpPr>
            <p:cNvPr id="89" name="Freeform 88"/>
            <p:cNvSpPr/>
            <p:nvPr/>
          </p:nvSpPr>
          <p:spPr>
            <a:xfrm>
              <a:off x="4365625" y="4384811"/>
              <a:ext cx="1609725" cy="539916"/>
            </a:xfrm>
            <a:custGeom>
              <a:avLst/>
              <a:gdLst>
                <a:gd name="connsiteX0" fmla="*/ 1609725 w 1609725"/>
                <a:gd name="connsiteY0" fmla="*/ 540544 h 540544"/>
                <a:gd name="connsiteX1" fmla="*/ 1609725 w 1609725"/>
                <a:gd name="connsiteY1" fmla="*/ 369094 h 540544"/>
                <a:gd name="connsiteX2" fmla="*/ 988219 w 1609725"/>
                <a:gd name="connsiteY2" fmla="*/ 369094 h 540544"/>
                <a:gd name="connsiteX3" fmla="*/ 988219 w 1609725"/>
                <a:gd name="connsiteY3" fmla="*/ 316706 h 540544"/>
                <a:gd name="connsiteX4" fmla="*/ 762000 w 1609725"/>
                <a:gd name="connsiteY4" fmla="*/ 316706 h 540544"/>
                <a:gd name="connsiteX5" fmla="*/ 762000 w 1609725"/>
                <a:gd name="connsiteY5" fmla="*/ 276225 h 540544"/>
                <a:gd name="connsiteX6" fmla="*/ 659606 w 1609725"/>
                <a:gd name="connsiteY6" fmla="*/ 276225 h 540544"/>
                <a:gd name="connsiteX7" fmla="*/ 659606 w 1609725"/>
                <a:gd name="connsiteY7" fmla="*/ 250031 h 540544"/>
                <a:gd name="connsiteX8" fmla="*/ 650081 w 1609725"/>
                <a:gd name="connsiteY8" fmla="*/ 240506 h 540544"/>
                <a:gd name="connsiteX9" fmla="*/ 650081 w 1609725"/>
                <a:gd name="connsiteY9" fmla="*/ 204787 h 540544"/>
                <a:gd name="connsiteX10" fmla="*/ 519112 w 1609725"/>
                <a:gd name="connsiteY10" fmla="*/ 204787 h 540544"/>
                <a:gd name="connsiteX11" fmla="*/ 519112 w 1609725"/>
                <a:gd name="connsiteY11" fmla="*/ 173831 h 540544"/>
                <a:gd name="connsiteX12" fmla="*/ 409575 w 1609725"/>
                <a:gd name="connsiteY12" fmla="*/ 173831 h 540544"/>
                <a:gd name="connsiteX13" fmla="*/ 409575 w 1609725"/>
                <a:gd name="connsiteY13" fmla="*/ 135731 h 540544"/>
                <a:gd name="connsiteX14" fmla="*/ 395287 w 1609725"/>
                <a:gd name="connsiteY14" fmla="*/ 121443 h 540544"/>
                <a:gd name="connsiteX15" fmla="*/ 347662 w 1609725"/>
                <a:gd name="connsiteY15" fmla="*/ 121443 h 540544"/>
                <a:gd name="connsiteX16" fmla="*/ 347662 w 1609725"/>
                <a:gd name="connsiteY16" fmla="*/ 95250 h 540544"/>
                <a:gd name="connsiteX17" fmla="*/ 335756 w 1609725"/>
                <a:gd name="connsiteY17" fmla="*/ 83344 h 540544"/>
                <a:gd name="connsiteX18" fmla="*/ 250031 w 1609725"/>
                <a:gd name="connsiteY18" fmla="*/ 83344 h 540544"/>
                <a:gd name="connsiteX19" fmla="*/ 250031 w 1609725"/>
                <a:gd name="connsiteY19" fmla="*/ 64294 h 540544"/>
                <a:gd name="connsiteX20" fmla="*/ 197644 w 1609725"/>
                <a:gd name="connsiteY20" fmla="*/ 64294 h 540544"/>
                <a:gd name="connsiteX21" fmla="*/ 176212 w 1609725"/>
                <a:gd name="connsiteY21" fmla="*/ 42862 h 540544"/>
                <a:gd name="connsiteX22" fmla="*/ 157162 w 1609725"/>
                <a:gd name="connsiteY22" fmla="*/ 23812 h 540544"/>
                <a:gd name="connsiteX23" fmla="*/ 109537 w 1609725"/>
                <a:gd name="connsiteY23" fmla="*/ 23812 h 540544"/>
                <a:gd name="connsiteX24" fmla="*/ 109537 w 1609725"/>
                <a:gd name="connsiteY24" fmla="*/ 2381 h 540544"/>
                <a:gd name="connsiteX25" fmla="*/ 88106 w 1609725"/>
                <a:gd name="connsiteY25" fmla="*/ 2381 h 540544"/>
                <a:gd name="connsiteX26" fmla="*/ 0 w 1609725"/>
                <a:gd name="connsiteY26" fmla="*/ 2381 h 540544"/>
                <a:gd name="connsiteX27" fmla="*/ 0 w 1609725"/>
                <a:gd name="connsiteY27" fmla="*/ 0 h 54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09725" h="540544">
                  <a:moveTo>
                    <a:pt x="1609725" y="540544"/>
                  </a:moveTo>
                  <a:lnTo>
                    <a:pt x="1609725" y="369094"/>
                  </a:lnTo>
                  <a:lnTo>
                    <a:pt x="988219" y="369094"/>
                  </a:lnTo>
                  <a:lnTo>
                    <a:pt x="988219" y="316706"/>
                  </a:lnTo>
                  <a:lnTo>
                    <a:pt x="762000" y="316706"/>
                  </a:lnTo>
                  <a:lnTo>
                    <a:pt x="762000" y="276225"/>
                  </a:lnTo>
                  <a:lnTo>
                    <a:pt x="659606" y="276225"/>
                  </a:lnTo>
                  <a:lnTo>
                    <a:pt x="659606" y="250031"/>
                  </a:lnTo>
                  <a:lnTo>
                    <a:pt x="650081" y="240506"/>
                  </a:lnTo>
                  <a:lnTo>
                    <a:pt x="650081" y="204787"/>
                  </a:lnTo>
                  <a:lnTo>
                    <a:pt x="519112" y="204787"/>
                  </a:lnTo>
                  <a:lnTo>
                    <a:pt x="519112" y="173831"/>
                  </a:lnTo>
                  <a:lnTo>
                    <a:pt x="409575" y="173831"/>
                  </a:lnTo>
                  <a:lnTo>
                    <a:pt x="409575" y="135731"/>
                  </a:lnTo>
                  <a:lnTo>
                    <a:pt x="395287" y="121443"/>
                  </a:lnTo>
                  <a:lnTo>
                    <a:pt x="347662" y="121443"/>
                  </a:lnTo>
                  <a:lnTo>
                    <a:pt x="347662" y="95250"/>
                  </a:lnTo>
                  <a:lnTo>
                    <a:pt x="335756" y="83344"/>
                  </a:lnTo>
                  <a:lnTo>
                    <a:pt x="250031" y="83344"/>
                  </a:lnTo>
                  <a:lnTo>
                    <a:pt x="250031" y="64294"/>
                  </a:lnTo>
                  <a:lnTo>
                    <a:pt x="197644" y="64294"/>
                  </a:lnTo>
                  <a:lnTo>
                    <a:pt x="176212" y="42862"/>
                  </a:lnTo>
                  <a:lnTo>
                    <a:pt x="157162" y="23812"/>
                  </a:lnTo>
                  <a:lnTo>
                    <a:pt x="109537" y="23812"/>
                  </a:lnTo>
                  <a:lnTo>
                    <a:pt x="109537" y="2381"/>
                  </a:lnTo>
                  <a:lnTo>
                    <a:pt x="88106" y="2381"/>
                  </a:lnTo>
                  <a:lnTo>
                    <a:pt x="0" y="2381"/>
                  </a:lnTo>
                  <a:lnTo>
                    <a:pt x="0" y="0"/>
                  </a:lnTo>
                </a:path>
              </a:pathLst>
            </a:cu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Comic Sans MS"/>
                <a:cs typeface="Comic Sans MS"/>
              </a:endParaRPr>
            </a:p>
          </p:txBody>
        </p:sp>
        <p:sp>
          <p:nvSpPr>
            <p:cNvPr id="31778" name="TextBox 34838"/>
            <p:cNvSpPr txBox="1">
              <a:spLocks noChangeArrowheads="1"/>
            </p:cNvSpPr>
            <p:nvPr/>
          </p:nvSpPr>
          <p:spPr bwMode="auto">
            <a:xfrm>
              <a:off x="3368675" y="2647223"/>
              <a:ext cx="3633927" cy="338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00446A"/>
                  </a:solidFill>
                  <a:latin typeface="Arial" charset="0"/>
                  <a:ea typeface="ＭＳ Ｐゴシック" charset="0"/>
                  <a:cs typeface="Arial" charset="0"/>
                </a:defRPr>
              </a:lvl1pPr>
              <a:lvl2pPr>
                <a:defRPr sz="2000">
                  <a:solidFill>
                    <a:srgbClr val="00446A"/>
                  </a:solidFill>
                  <a:latin typeface="Arial" charset="0"/>
                  <a:ea typeface="Arial" charset="0"/>
                  <a:cs typeface="Arial" charset="0"/>
                </a:defRPr>
              </a:lvl2pPr>
              <a:lvl3pPr>
                <a:defRPr>
                  <a:solidFill>
                    <a:srgbClr val="00446A"/>
                  </a:solidFill>
                  <a:latin typeface="Arial" charset="0"/>
                  <a:ea typeface="Arial" charset="0"/>
                  <a:cs typeface="Arial" charset="0"/>
                </a:defRPr>
              </a:lvl3pPr>
              <a:lvl4pPr>
                <a:defRPr sz="1600">
                  <a:solidFill>
                    <a:srgbClr val="00446A"/>
                  </a:solidFill>
                  <a:latin typeface="Arial" charset="0"/>
                  <a:ea typeface="Arial" charset="0"/>
                  <a:cs typeface="Arial" charset="0"/>
                </a:defRPr>
              </a:lvl4pPr>
              <a:lvl5pPr>
                <a:defRPr sz="1600">
                  <a:solidFill>
                    <a:srgbClr val="00446A"/>
                  </a:solidFill>
                  <a:latin typeface="Arial" charset="0"/>
                  <a:ea typeface="Arial" charset="0"/>
                  <a:cs typeface="Arial" charset="0"/>
                </a:defRPr>
              </a:lvl5pPr>
              <a:lvl6pPr eaLnBrk="0" fontAlgn="base" hangingPunct="0">
                <a:spcAft>
                  <a:spcPct val="0"/>
                </a:spcAft>
                <a:buFont typeface="Arial" charset="0"/>
                <a:buChar char="»"/>
                <a:defRPr sz="1600">
                  <a:solidFill>
                    <a:srgbClr val="00446A"/>
                  </a:solidFill>
                  <a:latin typeface="Arial" charset="0"/>
                  <a:ea typeface="Arial" charset="0"/>
                  <a:cs typeface="Arial" charset="0"/>
                </a:defRPr>
              </a:lvl6pPr>
              <a:lvl7pPr eaLnBrk="0" fontAlgn="base" hangingPunct="0">
                <a:spcAft>
                  <a:spcPct val="0"/>
                </a:spcAft>
                <a:buFont typeface="Arial" charset="0"/>
                <a:buChar char="»"/>
                <a:defRPr sz="1600">
                  <a:solidFill>
                    <a:srgbClr val="00446A"/>
                  </a:solidFill>
                  <a:latin typeface="Arial" charset="0"/>
                  <a:ea typeface="Arial" charset="0"/>
                  <a:cs typeface="Arial" charset="0"/>
                </a:defRPr>
              </a:lvl7pPr>
              <a:lvl8pPr eaLnBrk="0" fontAlgn="base" hangingPunct="0">
                <a:spcAft>
                  <a:spcPct val="0"/>
                </a:spcAft>
                <a:buFont typeface="Arial" charset="0"/>
                <a:buChar char="»"/>
                <a:defRPr sz="1600">
                  <a:solidFill>
                    <a:srgbClr val="00446A"/>
                  </a:solidFill>
                  <a:latin typeface="Arial" charset="0"/>
                  <a:ea typeface="Arial" charset="0"/>
                  <a:cs typeface="Arial" charset="0"/>
                </a:defRPr>
              </a:lvl8pPr>
              <a:lvl9pPr eaLnBrk="0" fontAlgn="base" hangingPunct="0">
                <a:spcAft>
                  <a:spcPct val="0"/>
                </a:spcAft>
                <a:buFont typeface="Arial" charset="0"/>
                <a:buChar char="»"/>
                <a:defRPr sz="1600">
                  <a:solidFill>
                    <a:srgbClr val="00446A"/>
                  </a:solidFill>
                  <a:latin typeface="Arial" charset="0"/>
                  <a:ea typeface="Arial" charset="0"/>
                  <a:cs typeface="Arial" charset="0"/>
                </a:defRPr>
              </a:lvl9pPr>
            </a:lstStyle>
            <a:p>
              <a:r>
                <a:rPr lang="en-GB" sz="1600" dirty="0">
                  <a:solidFill>
                    <a:schemeClr val="tx1"/>
                  </a:solidFill>
                  <a:latin typeface="Comic Sans MS"/>
                  <a:cs typeface="Comic Sans MS"/>
                </a:rPr>
                <a:t>Bone metastases without SRE	16</a:t>
              </a:r>
            </a:p>
          </p:txBody>
        </p:sp>
        <p:sp>
          <p:nvSpPr>
            <p:cNvPr id="31779" name="TextBox 190"/>
            <p:cNvSpPr txBox="1">
              <a:spLocks noChangeArrowheads="1"/>
            </p:cNvSpPr>
            <p:nvPr/>
          </p:nvSpPr>
          <p:spPr bwMode="auto">
            <a:xfrm>
              <a:off x="3368675" y="2894873"/>
              <a:ext cx="3608680" cy="338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00446A"/>
                  </a:solidFill>
                  <a:latin typeface="Arial" charset="0"/>
                  <a:ea typeface="ＭＳ Ｐゴシック" charset="0"/>
                  <a:cs typeface="Arial" charset="0"/>
                </a:defRPr>
              </a:lvl1pPr>
              <a:lvl2pPr>
                <a:defRPr sz="2000">
                  <a:solidFill>
                    <a:srgbClr val="00446A"/>
                  </a:solidFill>
                  <a:latin typeface="Arial" charset="0"/>
                  <a:ea typeface="Arial" charset="0"/>
                  <a:cs typeface="Arial" charset="0"/>
                </a:defRPr>
              </a:lvl2pPr>
              <a:lvl3pPr>
                <a:defRPr>
                  <a:solidFill>
                    <a:srgbClr val="00446A"/>
                  </a:solidFill>
                  <a:latin typeface="Arial" charset="0"/>
                  <a:ea typeface="Arial" charset="0"/>
                  <a:cs typeface="Arial" charset="0"/>
                </a:defRPr>
              </a:lvl3pPr>
              <a:lvl4pPr>
                <a:defRPr sz="1600">
                  <a:solidFill>
                    <a:srgbClr val="00446A"/>
                  </a:solidFill>
                  <a:latin typeface="Arial" charset="0"/>
                  <a:ea typeface="Arial" charset="0"/>
                  <a:cs typeface="Arial" charset="0"/>
                </a:defRPr>
              </a:lvl4pPr>
              <a:lvl5pPr>
                <a:defRPr sz="1600">
                  <a:solidFill>
                    <a:srgbClr val="00446A"/>
                  </a:solidFill>
                  <a:latin typeface="Arial" charset="0"/>
                  <a:ea typeface="Arial" charset="0"/>
                  <a:cs typeface="Arial" charset="0"/>
                </a:defRPr>
              </a:lvl5pPr>
              <a:lvl6pPr eaLnBrk="0" fontAlgn="base" hangingPunct="0">
                <a:spcAft>
                  <a:spcPct val="0"/>
                </a:spcAft>
                <a:buFont typeface="Arial" charset="0"/>
                <a:buChar char="»"/>
                <a:defRPr sz="1600">
                  <a:solidFill>
                    <a:srgbClr val="00446A"/>
                  </a:solidFill>
                  <a:latin typeface="Arial" charset="0"/>
                  <a:ea typeface="Arial" charset="0"/>
                  <a:cs typeface="Arial" charset="0"/>
                </a:defRPr>
              </a:lvl6pPr>
              <a:lvl7pPr eaLnBrk="0" fontAlgn="base" hangingPunct="0">
                <a:spcAft>
                  <a:spcPct val="0"/>
                </a:spcAft>
                <a:buFont typeface="Arial" charset="0"/>
                <a:buChar char="»"/>
                <a:defRPr sz="1600">
                  <a:solidFill>
                    <a:srgbClr val="00446A"/>
                  </a:solidFill>
                  <a:latin typeface="Arial" charset="0"/>
                  <a:ea typeface="Arial" charset="0"/>
                  <a:cs typeface="Arial" charset="0"/>
                </a:defRPr>
              </a:lvl7pPr>
              <a:lvl8pPr eaLnBrk="0" fontAlgn="base" hangingPunct="0">
                <a:spcAft>
                  <a:spcPct val="0"/>
                </a:spcAft>
                <a:buFont typeface="Arial" charset="0"/>
                <a:buChar char="»"/>
                <a:defRPr sz="1600">
                  <a:solidFill>
                    <a:srgbClr val="00446A"/>
                  </a:solidFill>
                  <a:latin typeface="Arial" charset="0"/>
                  <a:ea typeface="Arial" charset="0"/>
                  <a:cs typeface="Arial" charset="0"/>
                </a:defRPr>
              </a:lvl8pPr>
              <a:lvl9pPr eaLnBrk="0" fontAlgn="base" hangingPunct="0">
                <a:spcAft>
                  <a:spcPct val="0"/>
                </a:spcAft>
                <a:buFont typeface="Arial" charset="0"/>
                <a:buChar char="»"/>
                <a:defRPr sz="1600">
                  <a:solidFill>
                    <a:srgbClr val="00446A"/>
                  </a:solidFill>
                  <a:latin typeface="Arial" charset="0"/>
                  <a:ea typeface="Arial" charset="0"/>
                  <a:cs typeface="Arial" charset="0"/>
                </a:defRPr>
              </a:lvl9pPr>
            </a:lstStyle>
            <a:p>
              <a:r>
                <a:rPr lang="en-GB" sz="1600" dirty="0">
                  <a:solidFill>
                    <a:schemeClr val="tx1"/>
                  </a:solidFill>
                  <a:latin typeface="Comic Sans MS"/>
                  <a:cs typeface="Comic Sans MS"/>
                </a:rPr>
                <a:t>Bone metastases with SRE	    	 7</a:t>
              </a:r>
            </a:p>
          </p:txBody>
        </p:sp>
        <p:sp>
          <p:nvSpPr>
            <p:cNvPr id="10" name="Freeform 9"/>
            <p:cNvSpPr/>
            <p:nvPr/>
          </p:nvSpPr>
          <p:spPr>
            <a:xfrm>
              <a:off x="2574925" y="3795668"/>
              <a:ext cx="1801813" cy="597083"/>
            </a:xfrm>
            <a:custGeom>
              <a:avLst/>
              <a:gdLst>
                <a:gd name="connsiteX0" fmla="*/ 2195513 w 2195513"/>
                <a:gd name="connsiteY0" fmla="*/ 997743 h 997743"/>
                <a:gd name="connsiteX1" fmla="*/ 2157413 w 2195513"/>
                <a:gd name="connsiteY1" fmla="*/ 959643 h 997743"/>
                <a:gd name="connsiteX2" fmla="*/ 1959769 w 2195513"/>
                <a:gd name="connsiteY2" fmla="*/ 959643 h 997743"/>
                <a:gd name="connsiteX3" fmla="*/ 1938338 w 2195513"/>
                <a:gd name="connsiteY3" fmla="*/ 938212 h 997743"/>
                <a:gd name="connsiteX4" fmla="*/ 1752600 w 2195513"/>
                <a:gd name="connsiteY4" fmla="*/ 938212 h 997743"/>
                <a:gd name="connsiteX5" fmla="*/ 1735931 w 2195513"/>
                <a:gd name="connsiteY5" fmla="*/ 921543 h 997743"/>
                <a:gd name="connsiteX6" fmla="*/ 1633538 w 2195513"/>
                <a:gd name="connsiteY6" fmla="*/ 921543 h 997743"/>
                <a:gd name="connsiteX7" fmla="*/ 1624013 w 2195513"/>
                <a:gd name="connsiteY7" fmla="*/ 912018 h 997743"/>
                <a:gd name="connsiteX8" fmla="*/ 1571625 w 2195513"/>
                <a:gd name="connsiteY8" fmla="*/ 912018 h 997743"/>
                <a:gd name="connsiteX9" fmla="*/ 1550194 w 2195513"/>
                <a:gd name="connsiteY9" fmla="*/ 890587 h 997743"/>
                <a:gd name="connsiteX10" fmla="*/ 1493044 w 2195513"/>
                <a:gd name="connsiteY10" fmla="*/ 890587 h 997743"/>
                <a:gd name="connsiteX11" fmla="*/ 1473994 w 2195513"/>
                <a:gd name="connsiteY11" fmla="*/ 871537 h 997743"/>
                <a:gd name="connsiteX12" fmla="*/ 1421606 w 2195513"/>
                <a:gd name="connsiteY12" fmla="*/ 871537 h 997743"/>
                <a:gd name="connsiteX13" fmla="*/ 1407319 w 2195513"/>
                <a:gd name="connsiteY13" fmla="*/ 857250 h 997743"/>
                <a:gd name="connsiteX14" fmla="*/ 1347788 w 2195513"/>
                <a:gd name="connsiteY14" fmla="*/ 857250 h 997743"/>
                <a:gd name="connsiteX15" fmla="*/ 1333500 w 2195513"/>
                <a:gd name="connsiteY15" fmla="*/ 857250 h 997743"/>
                <a:gd name="connsiteX16" fmla="*/ 1307306 w 2195513"/>
                <a:gd name="connsiteY16" fmla="*/ 857250 h 997743"/>
                <a:gd name="connsiteX17" fmla="*/ 1285875 w 2195513"/>
                <a:gd name="connsiteY17" fmla="*/ 835819 h 997743"/>
                <a:gd name="connsiteX18" fmla="*/ 1190625 w 2195513"/>
                <a:gd name="connsiteY18" fmla="*/ 835819 h 997743"/>
                <a:gd name="connsiteX19" fmla="*/ 1138238 w 2195513"/>
                <a:gd name="connsiteY19" fmla="*/ 783432 h 997743"/>
                <a:gd name="connsiteX20" fmla="*/ 1114424 w 2195513"/>
                <a:gd name="connsiteY20" fmla="*/ 759618 h 997743"/>
                <a:gd name="connsiteX21" fmla="*/ 1073944 w 2195513"/>
                <a:gd name="connsiteY21" fmla="*/ 759618 h 997743"/>
                <a:gd name="connsiteX22" fmla="*/ 1045369 w 2195513"/>
                <a:gd name="connsiteY22" fmla="*/ 731043 h 997743"/>
                <a:gd name="connsiteX23" fmla="*/ 1016794 w 2195513"/>
                <a:gd name="connsiteY23" fmla="*/ 702468 h 997743"/>
                <a:gd name="connsiteX24" fmla="*/ 947738 w 2195513"/>
                <a:gd name="connsiteY24" fmla="*/ 702468 h 997743"/>
                <a:gd name="connsiteX25" fmla="*/ 909638 w 2195513"/>
                <a:gd name="connsiteY25" fmla="*/ 702468 h 997743"/>
                <a:gd name="connsiteX26" fmla="*/ 881063 w 2195513"/>
                <a:gd name="connsiteY26" fmla="*/ 673893 h 997743"/>
                <a:gd name="connsiteX27" fmla="*/ 852488 w 2195513"/>
                <a:gd name="connsiteY27" fmla="*/ 673893 h 997743"/>
                <a:gd name="connsiteX28" fmla="*/ 819150 w 2195513"/>
                <a:gd name="connsiteY28" fmla="*/ 673893 h 997743"/>
                <a:gd name="connsiteX29" fmla="*/ 795338 w 2195513"/>
                <a:gd name="connsiteY29" fmla="*/ 650081 h 997743"/>
                <a:gd name="connsiteX30" fmla="*/ 750094 w 2195513"/>
                <a:gd name="connsiteY30" fmla="*/ 650081 h 997743"/>
                <a:gd name="connsiteX31" fmla="*/ 676275 w 2195513"/>
                <a:gd name="connsiteY31" fmla="*/ 576262 h 997743"/>
                <a:gd name="connsiteX32" fmla="*/ 533400 w 2195513"/>
                <a:gd name="connsiteY32" fmla="*/ 433387 h 997743"/>
                <a:gd name="connsiteX33" fmla="*/ 481013 w 2195513"/>
                <a:gd name="connsiteY33" fmla="*/ 433387 h 997743"/>
                <a:gd name="connsiteX34" fmla="*/ 447676 w 2195513"/>
                <a:gd name="connsiteY34" fmla="*/ 400050 h 997743"/>
                <a:gd name="connsiteX35" fmla="*/ 397669 w 2195513"/>
                <a:gd name="connsiteY35" fmla="*/ 400050 h 997743"/>
                <a:gd name="connsiteX36" fmla="*/ 326231 w 2195513"/>
                <a:gd name="connsiteY36" fmla="*/ 328612 h 997743"/>
                <a:gd name="connsiteX37" fmla="*/ 326231 w 2195513"/>
                <a:gd name="connsiteY37" fmla="*/ 307181 h 997743"/>
                <a:gd name="connsiteX38" fmla="*/ 297656 w 2195513"/>
                <a:gd name="connsiteY38" fmla="*/ 307181 h 997743"/>
                <a:gd name="connsiteX39" fmla="*/ 192881 w 2195513"/>
                <a:gd name="connsiteY39" fmla="*/ 202406 h 997743"/>
                <a:gd name="connsiteX40" fmla="*/ 90488 w 2195513"/>
                <a:gd name="connsiteY40" fmla="*/ 200025 h 997743"/>
                <a:gd name="connsiteX41" fmla="*/ 83344 w 2195513"/>
                <a:gd name="connsiteY41" fmla="*/ 157162 h 997743"/>
                <a:gd name="connsiteX42" fmla="*/ 78581 w 2195513"/>
                <a:gd name="connsiteY42" fmla="*/ 140493 h 997743"/>
                <a:gd name="connsiteX43" fmla="*/ 57150 w 2195513"/>
                <a:gd name="connsiteY43" fmla="*/ 92868 h 997743"/>
                <a:gd name="connsiteX44" fmla="*/ 47625 w 2195513"/>
                <a:gd name="connsiteY44" fmla="*/ 61912 h 997743"/>
                <a:gd name="connsiteX45" fmla="*/ 35719 w 2195513"/>
                <a:gd name="connsiteY45" fmla="*/ 42862 h 997743"/>
                <a:gd name="connsiteX46" fmla="*/ 23813 w 2195513"/>
                <a:gd name="connsiteY46" fmla="*/ 14287 h 997743"/>
                <a:gd name="connsiteX47" fmla="*/ 16669 w 2195513"/>
                <a:gd name="connsiteY47" fmla="*/ 0 h 997743"/>
                <a:gd name="connsiteX48" fmla="*/ 16669 w 2195513"/>
                <a:gd name="connsiteY48" fmla="*/ 11906 h 997743"/>
                <a:gd name="connsiteX49" fmla="*/ 0 w 2195513"/>
                <a:gd name="connsiteY49" fmla="*/ 14287 h 997743"/>
                <a:gd name="connsiteX0" fmla="*/ 2178844 w 2178844"/>
                <a:gd name="connsiteY0" fmla="*/ 997743 h 997743"/>
                <a:gd name="connsiteX1" fmla="*/ 2140744 w 2178844"/>
                <a:gd name="connsiteY1" fmla="*/ 959643 h 997743"/>
                <a:gd name="connsiteX2" fmla="*/ 1943100 w 2178844"/>
                <a:gd name="connsiteY2" fmla="*/ 959643 h 997743"/>
                <a:gd name="connsiteX3" fmla="*/ 1921669 w 2178844"/>
                <a:gd name="connsiteY3" fmla="*/ 938212 h 997743"/>
                <a:gd name="connsiteX4" fmla="*/ 1735931 w 2178844"/>
                <a:gd name="connsiteY4" fmla="*/ 938212 h 997743"/>
                <a:gd name="connsiteX5" fmla="*/ 1719262 w 2178844"/>
                <a:gd name="connsiteY5" fmla="*/ 921543 h 997743"/>
                <a:gd name="connsiteX6" fmla="*/ 1616869 w 2178844"/>
                <a:gd name="connsiteY6" fmla="*/ 921543 h 997743"/>
                <a:gd name="connsiteX7" fmla="*/ 1607344 w 2178844"/>
                <a:gd name="connsiteY7" fmla="*/ 912018 h 997743"/>
                <a:gd name="connsiteX8" fmla="*/ 1554956 w 2178844"/>
                <a:gd name="connsiteY8" fmla="*/ 912018 h 997743"/>
                <a:gd name="connsiteX9" fmla="*/ 1533525 w 2178844"/>
                <a:gd name="connsiteY9" fmla="*/ 890587 h 997743"/>
                <a:gd name="connsiteX10" fmla="*/ 1476375 w 2178844"/>
                <a:gd name="connsiteY10" fmla="*/ 890587 h 997743"/>
                <a:gd name="connsiteX11" fmla="*/ 1457325 w 2178844"/>
                <a:gd name="connsiteY11" fmla="*/ 871537 h 997743"/>
                <a:gd name="connsiteX12" fmla="*/ 1404937 w 2178844"/>
                <a:gd name="connsiteY12" fmla="*/ 871537 h 997743"/>
                <a:gd name="connsiteX13" fmla="*/ 1390650 w 2178844"/>
                <a:gd name="connsiteY13" fmla="*/ 857250 h 997743"/>
                <a:gd name="connsiteX14" fmla="*/ 1331119 w 2178844"/>
                <a:gd name="connsiteY14" fmla="*/ 857250 h 997743"/>
                <a:gd name="connsiteX15" fmla="*/ 1316831 w 2178844"/>
                <a:gd name="connsiteY15" fmla="*/ 857250 h 997743"/>
                <a:gd name="connsiteX16" fmla="*/ 1290637 w 2178844"/>
                <a:gd name="connsiteY16" fmla="*/ 857250 h 997743"/>
                <a:gd name="connsiteX17" fmla="*/ 1269206 w 2178844"/>
                <a:gd name="connsiteY17" fmla="*/ 835819 h 997743"/>
                <a:gd name="connsiteX18" fmla="*/ 1173956 w 2178844"/>
                <a:gd name="connsiteY18" fmla="*/ 835819 h 997743"/>
                <a:gd name="connsiteX19" fmla="*/ 1121569 w 2178844"/>
                <a:gd name="connsiteY19" fmla="*/ 783432 h 997743"/>
                <a:gd name="connsiteX20" fmla="*/ 1097755 w 2178844"/>
                <a:gd name="connsiteY20" fmla="*/ 759618 h 997743"/>
                <a:gd name="connsiteX21" fmla="*/ 1057275 w 2178844"/>
                <a:gd name="connsiteY21" fmla="*/ 759618 h 997743"/>
                <a:gd name="connsiteX22" fmla="*/ 1028700 w 2178844"/>
                <a:gd name="connsiteY22" fmla="*/ 731043 h 997743"/>
                <a:gd name="connsiteX23" fmla="*/ 1000125 w 2178844"/>
                <a:gd name="connsiteY23" fmla="*/ 702468 h 997743"/>
                <a:gd name="connsiteX24" fmla="*/ 931069 w 2178844"/>
                <a:gd name="connsiteY24" fmla="*/ 702468 h 997743"/>
                <a:gd name="connsiteX25" fmla="*/ 892969 w 2178844"/>
                <a:gd name="connsiteY25" fmla="*/ 702468 h 997743"/>
                <a:gd name="connsiteX26" fmla="*/ 864394 w 2178844"/>
                <a:gd name="connsiteY26" fmla="*/ 673893 h 997743"/>
                <a:gd name="connsiteX27" fmla="*/ 835819 w 2178844"/>
                <a:gd name="connsiteY27" fmla="*/ 673893 h 997743"/>
                <a:gd name="connsiteX28" fmla="*/ 802481 w 2178844"/>
                <a:gd name="connsiteY28" fmla="*/ 673893 h 997743"/>
                <a:gd name="connsiteX29" fmla="*/ 778669 w 2178844"/>
                <a:gd name="connsiteY29" fmla="*/ 650081 h 997743"/>
                <a:gd name="connsiteX30" fmla="*/ 733425 w 2178844"/>
                <a:gd name="connsiteY30" fmla="*/ 650081 h 997743"/>
                <a:gd name="connsiteX31" fmla="*/ 659606 w 2178844"/>
                <a:gd name="connsiteY31" fmla="*/ 576262 h 997743"/>
                <a:gd name="connsiteX32" fmla="*/ 516731 w 2178844"/>
                <a:gd name="connsiteY32" fmla="*/ 433387 h 997743"/>
                <a:gd name="connsiteX33" fmla="*/ 464344 w 2178844"/>
                <a:gd name="connsiteY33" fmla="*/ 433387 h 997743"/>
                <a:gd name="connsiteX34" fmla="*/ 431007 w 2178844"/>
                <a:gd name="connsiteY34" fmla="*/ 400050 h 997743"/>
                <a:gd name="connsiteX35" fmla="*/ 381000 w 2178844"/>
                <a:gd name="connsiteY35" fmla="*/ 400050 h 997743"/>
                <a:gd name="connsiteX36" fmla="*/ 309562 w 2178844"/>
                <a:gd name="connsiteY36" fmla="*/ 328612 h 997743"/>
                <a:gd name="connsiteX37" fmla="*/ 309562 w 2178844"/>
                <a:gd name="connsiteY37" fmla="*/ 307181 h 997743"/>
                <a:gd name="connsiteX38" fmla="*/ 280987 w 2178844"/>
                <a:gd name="connsiteY38" fmla="*/ 307181 h 997743"/>
                <a:gd name="connsiteX39" fmla="*/ 176212 w 2178844"/>
                <a:gd name="connsiteY39" fmla="*/ 202406 h 997743"/>
                <a:gd name="connsiteX40" fmla="*/ 73819 w 2178844"/>
                <a:gd name="connsiteY40" fmla="*/ 200025 h 997743"/>
                <a:gd name="connsiteX41" fmla="*/ 66675 w 2178844"/>
                <a:gd name="connsiteY41" fmla="*/ 157162 h 997743"/>
                <a:gd name="connsiteX42" fmla="*/ 61912 w 2178844"/>
                <a:gd name="connsiteY42" fmla="*/ 140493 h 997743"/>
                <a:gd name="connsiteX43" fmla="*/ 40481 w 2178844"/>
                <a:gd name="connsiteY43" fmla="*/ 92868 h 997743"/>
                <a:gd name="connsiteX44" fmla="*/ 30956 w 2178844"/>
                <a:gd name="connsiteY44" fmla="*/ 61912 h 997743"/>
                <a:gd name="connsiteX45" fmla="*/ 19050 w 2178844"/>
                <a:gd name="connsiteY45" fmla="*/ 42862 h 997743"/>
                <a:gd name="connsiteX46" fmla="*/ 7144 w 2178844"/>
                <a:gd name="connsiteY46" fmla="*/ 14287 h 997743"/>
                <a:gd name="connsiteX47" fmla="*/ 0 w 2178844"/>
                <a:gd name="connsiteY47" fmla="*/ 0 h 997743"/>
                <a:gd name="connsiteX48" fmla="*/ 0 w 2178844"/>
                <a:gd name="connsiteY48" fmla="*/ 11906 h 997743"/>
                <a:gd name="connsiteX0" fmla="*/ 2178844 w 2178844"/>
                <a:gd name="connsiteY0" fmla="*/ 986411 h 986411"/>
                <a:gd name="connsiteX1" fmla="*/ 2140744 w 2178844"/>
                <a:gd name="connsiteY1" fmla="*/ 948311 h 986411"/>
                <a:gd name="connsiteX2" fmla="*/ 1943100 w 2178844"/>
                <a:gd name="connsiteY2" fmla="*/ 948311 h 986411"/>
                <a:gd name="connsiteX3" fmla="*/ 1921669 w 2178844"/>
                <a:gd name="connsiteY3" fmla="*/ 926880 h 986411"/>
                <a:gd name="connsiteX4" fmla="*/ 1735931 w 2178844"/>
                <a:gd name="connsiteY4" fmla="*/ 926880 h 986411"/>
                <a:gd name="connsiteX5" fmla="*/ 1719262 w 2178844"/>
                <a:gd name="connsiteY5" fmla="*/ 910211 h 986411"/>
                <a:gd name="connsiteX6" fmla="*/ 1616869 w 2178844"/>
                <a:gd name="connsiteY6" fmla="*/ 910211 h 986411"/>
                <a:gd name="connsiteX7" fmla="*/ 1607344 w 2178844"/>
                <a:gd name="connsiteY7" fmla="*/ 900686 h 986411"/>
                <a:gd name="connsiteX8" fmla="*/ 1554956 w 2178844"/>
                <a:gd name="connsiteY8" fmla="*/ 900686 h 986411"/>
                <a:gd name="connsiteX9" fmla="*/ 1533525 w 2178844"/>
                <a:gd name="connsiteY9" fmla="*/ 879255 h 986411"/>
                <a:gd name="connsiteX10" fmla="*/ 1476375 w 2178844"/>
                <a:gd name="connsiteY10" fmla="*/ 879255 h 986411"/>
                <a:gd name="connsiteX11" fmla="*/ 1457325 w 2178844"/>
                <a:gd name="connsiteY11" fmla="*/ 860205 h 986411"/>
                <a:gd name="connsiteX12" fmla="*/ 1404937 w 2178844"/>
                <a:gd name="connsiteY12" fmla="*/ 860205 h 986411"/>
                <a:gd name="connsiteX13" fmla="*/ 1390650 w 2178844"/>
                <a:gd name="connsiteY13" fmla="*/ 845918 h 986411"/>
                <a:gd name="connsiteX14" fmla="*/ 1331119 w 2178844"/>
                <a:gd name="connsiteY14" fmla="*/ 845918 h 986411"/>
                <a:gd name="connsiteX15" fmla="*/ 1316831 w 2178844"/>
                <a:gd name="connsiteY15" fmla="*/ 845918 h 986411"/>
                <a:gd name="connsiteX16" fmla="*/ 1290637 w 2178844"/>
                <a:gd name="connsiteY16" fmla="*/ 845918 h 986411"/>
                <a:gd name="connsiteX17" fmla="*/ 1269206 w 2178844"/>
                <a:gd name="connsiteY17" fmla="*/ 824487 h 986411"/>
                <a:gd name="connsiteX18" fmla="*/ 1173956 w 2178844"/>
                <a:gd name="connsiteY18" fmla="*/ 824487 h 986411"/>
                <a:gd name="connsiteX19" fmla="*/ 1121569 w 2178844"/>
                <a:gd name="connsiteY19" fmla="*/ 772100 h 986411"/>
                <a:gd name="connsiteX20" fmla="*/ 1097755 w 2178844"/>
                <a:gd name="connsiteY20" fmla="*/ 748286 h 986411"/>
                <a:gd name="connsiteX21" fmla="*/ 1057275 w 2178844"/>
                <a:gd name="connsiteY21" fmla="*/ 748286 h 986411"/>
                <a:gd name="connsiteX22" fmla="*/ 1028700 w 2178844"/>
                <a:gd name="connsiteY22" fmla="*/ 719711 h 986411"/>
                <a:gd name="connsiteX23" fmla="*/ 1000125 w 2178844"/>
                <a:gd name="connsiteY23" fmla="*/ 691136 h 986411"/>
                <a:gd name="connsiteX24" fmla="*/ 931069 w 2178844"/>
                <a:gd name="connsiteY24" fmla="*/ 691136 h 986411"/>
                <a:gd name="connsiteX25" fmla="*/ 892969 w 2178844"/>
                <a:gd name="connsiteY25" fmla="*/ 691136 h 986411"/>
                <a:gd name="connsiteX26" fmla="*/ 864394 w 2178844"/>
                <a:gd name="connsiteY26" fmla="*/ 662561 h 986411"/>
                <a:gd name="connsiteX27" fmla="*/ 835819 w 2178844"/>
                <a:gd name="connsiteY27" fmla="*/ 662561 h 986411"/>
                <a:gd name="connsiteX28" fmla="*/ 802481 w 2178844"/>
                <a:gd name="connsiteY28" fmla="*/ 662561 h 986411"/>
                <a:gd name="connsiteX29" fmla="*/ 778669 w 2178844"/>
                <a:gd name="connsiteY29" fmla="*/ 638749 h 986411"/>
                <a:gd name="connsiteX30" fmla="*/ 733425 w 2178844"/>
                <a:gd name="connsiteY30" fmla="*/ 638749 h 986411"/>
                <a:gd name="connsiteX31" fmla="*/ 659606 w 2178844"/>
                <a:gd name="connsiteY31" fmla="*/ 564930 h 986411"/>
                <a:gd name="connsiteX32" fmla="*/ 516731 w 2178844"/>
                <a:gd name="connsiteY32" fmla="*/ 422055 h 986411"/>
                <a:gd name="connsiteX33" fmla="*/ 464344 w 2178844"/>
                <a:gd name="connsiteY33" fmla="*/ 422055 h 986411"/>
                <a:gd name="connsiteX34" fmla="*/ 431007 w 2178844"/>
                <a:gd name="connsiteY34" fmla="*/ 388718 h 986411"/>
                <a:gd name="connsiteX35" fmla="*/ 381000 w 2178844"/>
                <a:gd name="connsiteY35" fmla="*/ 388718 h 986411"/>
                <a:gd name="connsiteX36" fmla="*/ 309562 w 2178844"/>
                <a:gd name="connsiteY36" fmla="*/ 317280 h 986411"/>
                <a:gd name="connsiteX37" fmla="*/ 309562 w 2178844"/>
                <a:gd name="connsiteY37" fmla="*/ 295849 h 986411"/>
                <a:gd name="connsiteX38" fmla="*/ 280987 w 2178844"/>
                <a:gd name="connsiteY38" fmla="*/ 295849 h 986411"/>
                <a:gd name="connsiteX39" fmla="*/ 176212 w 2178844"/>
                <a:gd name="connsiteY39" fmla="*/ 191074 h 986411"/>
                <a:gd name="connsiteX40" fmla="*/ 73819 w 2178844"/>
                <a:gd name="connsiteY40" fmla="*/ 188693 h 986411"/>
                <a:gd name="connsiteX41" fmla="*/ 66675 w 2178844"/>
                <a:gd name="connsiteY41" fmla="*/ 145830 h 986411"/>
                <a:gd name="connsiteX42" fmla="*/ 61912 w 2178844"/>
                <a:gd name="connsiteY42" fmla="*/ 129161 h 986411"/>
                <a:gd name="connsiteX43" fmla="*/ 40481 w 2178844"/>
                <a:gd name="connsiteY43" fmla="*/ 81536 h 986411"/>
                <a:gd name="connsiteX44" fmla="*/ 30956 w 2178844"/>
                <a:gd name="connsiteY44" fmla="*/ 50580 h 986411"/>
                <a:gd name="connsiteX45" fmla="*/ 19050 w 2178844"/>
                <a:gd name="connsiteY45" fmla="*/ 31530 h 986411"/>
                <a:gd name="connsiteX46" fmla="*/ 7144 w 2178844"/>
                <a:gd name="connsiteY46" fmla="*/ 2955 h 986411"/>
                <a:gd name="connsiteX47" fmla="*/ 0 w 2178844"/>
                <a:gd name="connsiteY47" fmla="*/ 574 h 986411"/>
                <a:gd name="connsiteX0" fmla="*/ 2171700 w 2171700"/>
                <a:gd name="connsiteY0" fmla="*/ 983456 h 983456"/>
                <a:gd name="connsiteX1" fmla="*/ 2133600 w 2171700"/>
                <a:gd name="connsiteY1" fmla="*/ 945356 h 983456"/>
                <a:gd name="connsiteX2" fmla="*/ 1935956 w 2171700"/>
                <a:gd name="connsiteY2" fmla="*/ 945356 h 983456"/>
                <a:gd name="connsiteX3" fmla="*/ 1914525 w 2171700"/>
                <a:gd name="connsiteY3" fmla="*/ 923925 h 983456"/>
                <a:gd name="connsiteX4" fmla="*/ 1728787 w 2171700"/>
                <a:gd name="connsiteY4" fmla="*/ 923925 h 983456"/>
                <a:gd name="connsiteX5" fmla="*/ 1712118 w 2171700"/>
                <a:gd name="connsiteY5" fmla="*/ 907256 h 983456"/>
                <a:gd name="connsiteX6" fmla="*/ 1609725 w 2171700"/>
                <a:gd name="connsiteY6" fmla="*/ 907256 h 983456"/>
                <a:gd name="connsiteX7" fmla="*/ 1600200 w 2171700"/>
                <a:gd name="connsiteY7" fmla="*/ 897731 h 983456"/>
                <a:gd name="connsiteX8" fmla="*/ 1547812 w 2171700"/>
                <a:gd name="connsiteY8" fmla="*/ 897731 h 983456"/>
                <a:gd name="connsiteX9" fmla="*/ 1526381 w 2171700"/>
                <a:gd name="connsiteY9" fmla="*/ 876300 h 983456"/>
                <a:gd name="connsiteX10" fmla="*/ 1469231 w 2171700"/>
                <a:gd name="connsiteY10" fmla="*/ 876300 h 983456"/>
                <a:gd name="connsiteX11" fmla="*/ 1450181 w 2171700"/>
                <a:gd name="connsiteY11" fmla="*/ 857250 h 983456"/>
                <a:gd name="connsiteX12" fmla="*/ 1397793 w 2171700"/>
                <a:gd name="connsiteY12" fmla="*/ 857250 h 983456"/>
                <a:gd name="connsiteX13" fmla="*/ 1383506 w 2171700"/>
                <a:gd name="connsiteY13" fmla="*/ 842963 h 983456"/>
                <a:gd name="connsiteX14" fmla="*/ 1323975 w 2171700"/>
                <a:gd name="connsiteY14" fmla="*/ 842963 h 983456"/>
                <a:gd name="connsiteX15" fmla="*/ 1309687 w 2171700"/>
                <a:gd name="connsiteY15" fmla="*/ 842963 h 983456"/>
                <a:gd name="connsiteX16" fmla="*/ 1283493 w 2171700"/>
                <a:gd name="connsiteY16" fmla="*/ 842963 h 983456"/>
                <a:gd name="connsiteX17" fmla="*/ 1262062 w 2171700"/>
                <a:gd name="connsiteY17" fmla="*/ 821532 h 983456"/>
                <a:gd name="connsiteX18" fmla="*/ 1166812 w 2171700"/>
                <a:gd name="connsiteY18" fmla="*/ 821532 h 983456"/>
                <a:gd name="connsiteX19" fmla="*/ 1114425 w 2171700"/>
                <a:gd name="connsiteY19" fmla="*/ 769145 h 983456"/>
                <a:gd name="connsiteX20" fmla="*/ 1090611 w 2171700"/>
                <a:gd name="connsiteY20" fmla="*/ 745331 h 983456"/>
                <a:gd name="connsiteX21" fmla="*/ 1050131 w 2171700"/>
                <a:gd name="connsiteY21" fmla="*/ 745331 h 983456"/>
                <a:gd name="connsiteX22" fmla="*/ 1021556 w 2171700"/>
                <a:gd name="connsiteY22" fmla="*/ 716756 h 983456"/>
                <a:gd name="connsiteX23" fmla="*/ 992981 w 2171700"/>
                <a:gd name="connsiteY23" fmla="*/ 688181 h 983456"/>
                <a:gd name="connsiteX24" fmla="*/ 923925 w 2171700"/>
                <a:gd name="connsiteY24" fmla="*/ 688181 h 983456"/>
                <a:gd name="connsiteX25" fmla="*/ 885825 w 2171700"/>
                <a:gd name="connsiteY25" fmla="*/ 688181 h 983456"/>
                <a:gd name="connsiteX26" fmla="*/ 857250 w 2171700"/>
                <a:gd name="connsiteY26" fmla="*/ 659606 h 983456"/>
                <a:gd name="connsiteX27" fmla="*/ 828675 w 2171700"/>
                <a:gd name="connsiteY27" fmla="*/ 659606 h 983456"/>
                <a:gd name="connsiteX28" fmla="*/ 795337 w 2171700"/>
                <a:gd name="connsiteY28" fmla="*/ 659606 h 983456"/>
                <a:gd name="connsiteX29" fmla="*/ 771525 w 2171700"/>
                <a:gd name="connsiteY29" fmla="*/ 635794 h 983456"/>
                <a:gd name="connsiteX30" fmla="*/ 726281 w 2171700"/>
                <a:gd name="connsiteY30" fmla="*/ 635794 h 983456"/>
                <a:gd name="connsiteX31" fmla="*/ 652462 w 2171700"/>
                <a:gd name="connsiteY31" fmla="*/ 561975 h 983456"/>
                <a:gd name="connsiteX32" fmla="*/ 509587 w 2171700"/>
                <a:gd name="connsiteY32" fmla="*/ 419100 h 983456"/>
                <a:gd name="connsiteX33" fmla="*/ 457200 w 2171700"/>
                <a:gd name="connsiteY33" fmla="*/ 419100 h 983456"/>
                <a:gd name="connsiteX34" fmla="*/ 423863 w 2171700"/>
                <a:gd name="connsiteY34" fmla="*/ 385763 h 983456"/>
                <a:gd name="connsiteX35" fmla="*/ 373856 w 2171700"/>
                <a:gd name="connsiteY35" fmla="*/ 385763 h 983456"/>
                <a:gd name="connsiteX36" fmla="*/ 302418 w 2171700"/>
                <a:gd name="connsiteY36" fmla="*/ 314325 h 983456"/>
                <a:gd name="connsiteX37" fmla="*/ 302418 w 2171700"/>
                <a:gd name="connsiteY37" fmla="*/ 292894 h 983456"/>
                <a:gd name="connsiteX38" fmla="*/ 273843 w 2171700"/>
                <a:gd name="connsiteY38" fmla="*/ 292894 h 983456"/>
                <a:gd name="connsiteX39" fmla="*/ 169068 w 2171700"/>
                <a:gd name="connsiteY39" fmla="*/ 188119 h 983456"/>
                <a:gd name="connsiteX40" fmla="*/ 66675 w 2171700"/>
                <a:gd name="connsiteY40" fmla="*/ 185738 h 983456"/>
                <a:gd name="connsiteX41" fmla="*/ 59531 w 2171700"/>
                <a:gd name="connsiteY41" fmla="*/ 142875 h 983456"/>
                <a:gd name="connsiteX42" fmla="*/ 54768 w 2171700"/>
                <a:gd name="connsiteY42" fmla="*/ 126206 h 983456"/>
                <a:gd name="connsiteX43" fmla="*/ 33337 w 2171700"/>
                <a:gd name="connsiteY43" fmla="*/ 78581 h 983456"/>
                <a:gd name="connsiteX44" fmla="*/ 23812 w 2171700"/>
                <a:gd name="connsiteY44" fmla="*/ 47625 h 983456"/>
                <a:gd name="connsiteX45" fmla="*/ 11906 w 2171700"/>
                <a:gd name="connsiteY45" fmla="*/ 28575 h 983456"/>
                <a:gd name="connsiteX46" fmla="*/ 0 w 2171700"/>
                <a:gd name="connsiteY46" fmla="*/ 0 h 983456"/>
                <a:gd name="connsiteX0" fmla="*/ 2159794 w 2159794"/>
                <a:gd name="connsiteY0" fmla="*/ 954881 h 954881"/>
                <a:gd name="connsiteX1" fmla="*/ 2121694 w 2159794"/>
                <a:gd name="connsiteY1" fmla="*/ 916781 h 954881"/>
                <a:gd name="connsiteX2" fmla="*/ 1924050 w 2159794"/>
                <a:gd name="connsiteY2" fmla="*/ 916781 h 954881"/>
                <a:gd name="connsiteX3" fmla="*/ 1902619 w 2159794"/>
                <a:gd name="connsiteY3" fmla="*/ 895350 h 954881"/>
                <a:gd name="connsiteX4" fmla="*/ 1716881 w 2159794"/>
                <a:gd name="connsiteY4" fmla="*/ 895350 h 954881"/>
                <a:gd name="connsiteX5" fmla="*/ 1700212 w 2159794"/>
                <a:gd name="connsiteY5" fmla="*/ 878681 h 954881"/>
                <a:gd name="connsiteX6" fmla="*/ 1597819 w 2159794"/>
                <a:gd name="connsiteY6" fmla="*/ 878681 h 954881"/>
                <a:gd name="connsiteX7" fmla="*/ 1588294 w 2159794"/>
                <a:gd name="connsiteY7" fmla="*/ 869156 h 954881"/>
                <a:gd name="connsiteX8" fmla="*/ 1535906 w 2159794"/>
                <a:gd name="connsiteY8" fmla="*/ 869156 h 954881"/>
                <a:gd name="connsiteX9" fmla="*/ 1514475 w 2159794"/>
                <a:gd name="connsiteY9" fmla="*/ 847725 h 954881"/>
                <a:gd name="connsiteX10" fmla="*/ 1457325 w 2159794"/>
                <a:gd name="connsiteY10" fmla="*/ 847725 h 954881"/>
                <a:gd name="connsiteX11" fmla="*/ 1438275 w 2159794"/>
                <a:gd name="connsiteY11" fmla="*/ 828675 h 954881"/>
                <a:gd name="connsiteX12" fmla="*/ 1385887 w 2159794"/>
                <a:gd name="connsiteY12" fmla="*/ 828675 h 954881"/>
                <a:gd name="connsiteX13" fmla="*/ 1371600 w 2159794"/>
                <a:gd name="connsiteY13" fmla="*/ 814388 h 954881"/>
                <a:gd name="connsiteX14" fmla="*/ 1312069 w 2159794"/>
                <a:gd name="connsiteY14" fmla="*/ 814388 h 954881"/>
                <a:gd name="connsiteX15" fmla="*/ 1297781 w 2159794"/>
                <a:gd name="connsiteY15" fmla="*/ 814388 h 954881"/>
                <a:gd name="connsiteX16" fmla="*/ 1271587 w 2159794"/>
                <a:gd name="connsiteY16" fmla="*/ 814388 h 954881"/>
                <a:gd name="connsiteX17" fmla="*/ 1250156 w 2159794"/>
                <a:gd name="connsiteY17" fmla="*/ 792957 h 954881"/>
                <a:gd name="connsiteX18" fmla="*/ 1154906 w 2159794"/>
                <a:gd name="connsiteY18" fmla="*/ 792957 h 954881"/>
                <a:gd name="connsiteX19" fmla="*/ 1102519 w 2159794"/>
                <a:gd name="connsiteY19" fmla="*/ 740570 h 954881"/>
                <a:gd name="connsiteX20" fmla="*/ 1078705 w 2159794"/>
                <a:gd name="connsiteY20" fmla="*/ 716756 h 954881"/>
                <a:gd name="connsiteX21" fmla="*/ 1038225 w 2159794"/>
                <a:gd name="connsiteY21" fmla="*/ 716756 h 954881"/>
                <a:gd name="connsiteX22" fmla="*/ 1009650 w 2159794"/>
                <a:gd name="connsiteY22" fmla="*/ 688181 h 954881"/>
                <a:gd name="connsiteX23" fmla="*/ 981075 w 2159794"/>
                <a:gd name="connsiteY23" fmla="*/ 659606 h 954881"/>
                <a:gd name="connsiteX24" fmla="*/ 912019 w 2159794"/>
                <a:gd name="connsiteY24" fmla="*/ 659606 h 954881"/>
                <a:gd name="connsiteX25" fmla="*/ 873919 w 2159794"/>
                <a:gd name="connsiteY25" fmla="*/ 659606 h 954881"/>
                <a:gd name="connsiteX26" fmla="*/ 845344 w 2159794"/>
                <a:gd name="connsiteY26" fmla="*/ 631031 h 954881"/>
                <a:gd name="connsiteX27" fmla="*/ 816769 w 2159794"/>
                <a:gd name="connsiteY27" fmla="*/ 631031 h 954881"/>
                <a:gd name="connsiteX28" fmla="*/ 783431 w 2159794"/>
                <a:gd name="connsiteY28" fmla="*/ 631031 h 954881"/>
                <a:gd name="connsiteX29" fmla="*/ 759619 w 2159794"/>
                <a:gd name="connsiteY29" fmla="*/ 607219 h 954881"/>
                <a:gd name="connsiteX30" fmla="*/ 714375 w 2159794"/>
                <a:gd name="connsiteY30" fmla="*/ 607219 h 954881"/>
                <a:gd name="connsiteX31" fmla="*/ 640556 w 2159794"/>
                <a:gd name="connsiteY31" fmla="*/ 533400 h 954881"/>
                <a:gd name="connsiteX32" fmla="*/ 497681 w 2159794"/>
                <a:gd name="connsiteY32" fmla="*/ 390525 h 954881"/>
                <a:gd name="connsiteX33" fmla="*/ 445294 w 2159794"/>
                <a:gd name="connsiteY33" fmla="*/ 390525 h 954881"/>
                <a:gd name="connsiteX34" fmla="*/ 411957 w 2159794"/>
                <a:gd name="connsiteY34" fmla="*/ 357188 h 954881"/>
                <a:gd name="connsiteX35" fmla="*/ 361950 w 2159794"/>
                <a:gd name="connsiteY35" fmla="*/ 357188 h 954881"/>
                <a:gd name="connsiteX36" fmla="*/ 290512 w 2159794"/>
                <a:gd name="connsiteY36" fmla="*/ 285750 h 954881"/>
                <a:gd name="connsiteX37" fmla="*/ 290512 w 2159794"/>
                <a:gd name="connsiteY37" fmla="*/ 264319 h 954881"/>
                <a:gd name="connsiteX38" fmla="*/ 261937 w 2159794"/>
                <a:gd name="connsiteY38" fmla="*/ 264319 h 954881"/>
                <a:gd name="connsiteX39" fmla="*/ 157162 w 2159794"/>
                <a:gd name="connsiteY39" fmla="*/ 159544 h 954881"/>
                <a:gd name="connsiteX40" fmla="*/ 54769 w 2159794"/>
                <a:gd name="connsiteY40" fmla="*/ 157163 h 954881"/>
                <a:gd name="connsiteX41" fmla="*/ 47625 w 2159794"/>
                <a:gd name="connsiteY41" fmla="*/ 114300 h 954881"/>
                <a:gd name="connsiteX42" fmla="*/ 42862 w 2159794"/>
                <a:gd name="connsiteY42" fmla="*/ 97631 h 954881"/>
                <a:gd name="connsiteX43" fmla="*/ 21431 w 2159794"/>
                <a:gd name="connsiteY43" fmla="*/ 50006 h 954881"/>
                <a:gd name="connsiteX44" fmla="*/ 11906 w 2159794"/>
                <a:gd name="connsiteY44" fmla="*/ 19050 h 954881"/>
                <a:gd name="connsiteX45" fmla="*/ 0 w 2159794"/>
                <a:gd name="connsiteY45" fmla="*/ 0 h 954881"/>
                <a:gd name="connsiteX0" fmla="*/ 2147888 w 2147888"/>
                <a:gd name="connsiteY0" fmla="*/ 935831 h 935831"/>
                <a:gd name="connsiteX1" fmla="*/ 2109788 w 2147888"/>
                <a:gd name="connsiteY1" fmla="*/ 897731 h 935831"/>
                <a:gd name="connsiteX2" fmla="*/ 1912144 w 2147888"/>
                <a:gd name="connsiteY2" fmla="*/ 897731 h 935831"/>
                <a:gd name="connsiteX3" fmla="*/ 1890713 w 2147888"/>
                <a:gd name="connsiteY3" fmla="*/ 876300 h 935831"/>
                <a:gd name="connsiteX4" fmla="*/ 1704975 w 2147888"/>
                <a:gd name="connsiteY4" fmla="*/ 876300 h 935831"/>
                <a:gd name="connsiteX5" fmla="*/ 1688306 w 2147888"/>
                <a:gd name="connsiteY5" fmla="*/ 859631 h 935831"/>
                <a:gd name="connsiteX6" fmla="*/ 1585913 w 2147888"/>
                <a:gd name="connsiteY6" fmla="*/ 859631 h 935831"/>
                <a:gd name="connsiteX7" fmla="*/ 1576388 w 2147888"/>
                <a:gd name="connsiteY7" fmla="*/ 850106 h 935831"/>
                <a:gd name="connsiteX8" fmla="*/ 1524000 w 2147888"/>
                <a:gd name="connsiteY8" fmla="*/ 850106 h 935831"/>
                <a:gd name="connsiteX9" fmla="*/ 1502569 w 2147888"/>
                <a:gd name="connsiteY9" fmla="*/ 828675 h 935831"/>
                <a:gd name="connsiteX10" fmla="*/ 1445419 w 2147888"/>
                <a:gd name="connsiteY10" fmla="*/ 828675 h 935831"/>
                <a:gd name="connsiteX11" fmla="*/ 1426369 w 2147888"/>
                <a:gd name="connsiteY11" fmla="*/ 809625 h 935831"/>
                <a:gd name="connsiteX12" fmla="*/ 1373981 w 2147888"/>
                <a:gd name="connsiteY12" fmla="*/ 809625 h 935831"/>
                <a:gd name="connsiteX13" fmla="*/ 1359694 w 2147888"/>
                <a:gd name="connsiteY13" fmla="*/ 795338 h 935831"/>
                <a:gd name="connsiteX14" fmla="*/ 1300163 w 2147888"/>
                <a:gd name="connsiteY14" fmla="*/ 795338 h 935831"/>
                <a:gd name="connsiteX15" fmla="*/ 1285875 w 2147888"/>
                <a:gd name="connsiteY15" fmla="*/ 795338 h 935831"/>
                <a:gd name="connsiteX16" fmla="*/ 1259681 w 2147888"/>
                <a:gd name="connsiteY16" fmla="*/ 795338 h 935831"/>
                <a:gd name="connsiteX17" fmla="*/ 1238250 w 2147888"/>
                <a:gd name="connsiteY17" fmla="*/ 773907 h 935831"/>
                <a:gd name="connsiteX18" fmla="*/ 1143000 w 2147888"/>
                <a:gd name="connsiteY18" fmla="*/ 773907 h 935831"/>
                <a:gd name="connsiteX19" fmla="*/ 1090613 w 2147888"/>
                <a:gd name="connsiteY19" fmla="*/ 721520 h 935831"/>
                <a:gd name="connsiteX20" fmla="*/ 1066799 w 2147888"/>
                <a:gd name="connsiteY20" fmla="*/ 697706 h 935831"/>
                <a:gd name="connsiteX21" fmla="*/ 1026319 w 2147888"/>
                <a:gd name="connsiteY21" fmla="*/ 697706 h 935831"/>
                <a:gd name="connsiteX22" fmla="*/ 997744 w 2147888"/>
                <a:gd name="connsiteY22" fmla="*/ 669131 h 935831"/>
                <a:gd name="connsiteX23" fmla="*/ 969169 w 2147888"/>
                <a:gd name="connsiteY23" fmla="*/ 640556 h 935831"/>
                <a:gd name="connsiteX24" fmla="*/ 900113 w 2147888"/>
                <a:gd name="connsiteY24" fmla="*/ 640556 h 935831"/>
                <a:gd name="connsiteX25" fmla="*/ 862013 w 2147888"/>
                <a:gd name="connsiteY25" fmla="*/ 640556 h 935831"/>
                <a:gd name="connsiteX26" fmla="*/ 833438 w 2147888"/>
                <a:gd name="connsiteY26" fmla="*/ 611981 h 935831"/>
                <a:gd name="connsiteX27" fmla="*/ 804863 w 2147888"/>
                <a:gd name="connsiteY27" fmla="*/ 611981 h 935831"/>
                <a:gd name="connsiteX28" fmla="*/ 771525 w 2147888"/>
                <a:gd name="connsiteY28" fmla="*/ 611981 h 935831"/>
                <a:gd name="connsiteX29" fmla="*/ 747713 w 2147888"/>
                <a:gd name="connsiteY29" fmla="*/ 588169 h 935831"/>
                <a:gd name="connsiteX30" fmla="*/ 702469 w 2147888"/>
                <a:gd name="connsiteY30" fmla="*/ 588169 h 935831"/>
                <a:gd name="connsiteX31" fmla="*/ 628650 w 2147888"/>
                <a:gd name="connsiteY31" fmla="*/ 514350 h 935831"/>
                <a:gd name="connsiteX32" fmla="*/ 485775 w 2147888"/>
                <a:gd name="connsiteY32" fmla="*/ 371475 h 935831"/>
                <a:gd name="connsiteX33" fmla="*/ 433388 w 2147888"/>
                <a:gd name="connsiteY33" fmla="*/ 371475 h 935831"/>
                <a:gd name="connsiteX34" fmla="*/ 400051 w 2147888"/>
                <a:gd name="connsiteY34" fmla="*/ 338138 h 935831"/>
                <a:gd name="connsiteX35" fmla="*/ 350044 w 2147888"/>
                <a:gd name="connsiteY35" fmla="*/ 338138 h 935831"/>
                <a:gd name="connsiteX36" fmla="*/ 278606 w 2147888"/>
                <a:gd name="connsiteY36" fmla="*/ 266700 h 935831"/>
                <a:gd name="connsiteX37" fmla="*/ 278606 w 2147888"/>
                <a:gd name="connsiteY37" fmla="*/ 245269 h 935831"/>
                <a:gd name="connsiteX38" fmla="*/ 250031 w 2147888"/>
                <a:gd name="connsiteY38" fmla="*/ 245269 h 935831"/>
                <a:gd name="connsiteX39" fmla="*/ 145256 w 2147888"/>
                <a:gd name="connsiteY39" fmla="*/ 140494 h 935831"/>
                <a:gd name="connsiteX40" fmla="*/ 42863 w 2147888"/>
                <a:gd name="connsiteY40" fmla="*/ 138113 h 935831"/>
                <a:gd name="connsiteX41" fmla="*/ 35719 w 2147888"/>
                <a:gd name="connsiteY41" fmla="*/ 95250 h 935831"/>
                <a:gd name="connsiteX42" fmla="*/ 30956 w 2147888"/>
                <a:gd name="connsiteY42" fmla="*/ 78581 h 935831"/>
                <a:gd name="connsiteX43" fmla="*/ 9525 w 2147888"/>
                <a:gd name="connsiteY43" fmla="*/ 30956 h 935831"/>
                <a:gd name="connsiteX44" fmla="*/ 0 w 2147888"/>
                <a:gd name="connsiteY44" fmla="*/ 0 h 935831"/>
                <a:gd name="connsiteX0" fmla="*/ 2138363 w 2138363"/>
                <a:gd name="connsiteY0" fmla="*/ 904875 h 904875"/>
                <a:gd name="connsiteX1" fmla="*/ 2100263 w 2138363"/>
                <a:gd name="connsiteY1" fmla="*/ 866775 h 904875"/>
                <a:gd name="connsiteX2" fmla="*/ 1902619 w 2138363"/>
                <a:gd name="connsiteY2" fmla="*/ 866775 h 904875"/>
                <a:gd name="connsiteX3" fmla="*/ 1881188 w 2138363"/>
                <a:gd name="connsiteY3" fmla="*/ 845344 h 904875"/>
                <a:gd name="connsiteX4" fmla="*/ 1695450 w 2138363"/>
                <a:gd name="connsiteY4" fmla="*/ 845344 h 904875"/>
                <a:gd name="connsiteX5" fmla="*/ 1678781 w 2138363"/>
                <a:gd name="connsiteY5" fmla="*/ 828675 h 904875"/>
                <a:gd name="connsiteX6" fmla="*/ 1576388 w 2138363"/>
                <a:gd name="connsiteY6" fmla="*/ 828675 h 904875"/>
                <a:gd name="connsiteX7" fmla="*/ 1566863 w 2138363"/>
                <a:gd name="connsiteY7" fmla="*/ 819150 h 904875"/>
                <a:gd name="connsiteX8" fmla="*/ 1514475 w 2138363"/>
                <a:gd name="connsiteY8" fmla="*/ 819150 h 904875"/>
                <a:gd name="connsiteX9" fmla="*/ 1493044 w 2138363"/>
                <a:gd name="connsiteY9" fmla="*/ 797719 h 904875"/>
                <a:gd name="connsiteX10" fmla="*/ 1435894 w 2138363"/>
                <a:gd name="connsiteY10" fmla="*/ 797719 h 904875"/>
                <a:gd name="connsiteX11" fmla="*/ 1416844 w 2138363"/>
                <a:gd name="connsiteY11" fmla="*/ 778669 h 904875"/>
                <a:gd name="connsiteX12" fmla="*/ 1364456 w 2138363"/>
                <a:gd name="connsiteY12" fmla="*/ 778669 h 904875"/>
                <a:gd name="connsiteX13" fmla="*/ 1350169 w 2138363"/>
                <a:gd name="connsiteY13" fmla="*/ 764382 h 904875"/>
                <a:gd name="connsiteX14" fmla="*/ 1290638 w 2138363"/>
                <a:gd name="connsiteY14" fmla="*/ 764382 h 904875"/>
                <a:gd name="connsiteX15" fmla="*/ 1276350 w 2138363"/>
                <a:gd name="connsiteY15" fmla="*/ 764382 h 904875"/>
                <a:gd name="connsiteX16" fmla="*/ 1250156 w 2138363"/>
                <a:gd name="connsiteY16" fmla="*/ 764382 h 904875"/>
                <a:gd name="connsiteX17" fmla="*/ 1228725 w 2138363"/>
                <a:gd name="connsiteY17" fmla="*/ 742951 h 904875"/>
                <a:gd name="connsiteX18" fmla="*/ 1133475 w 2138363"/>
                <a:gd name="connsiteY18" fmla="*/ 742951 h 904875"/>
                <a:gd name="connsiteX19" fmla="*/ 1081088 w 2138363"/>
                <a:gd name="connsiteY19" fmla="*/ 690564 h 904875"/>
                <a:gd name="connsiteX20" fmla="*/ 1057274 w 2138363"/>
                <a:gd name="connsiteY20" fmla="*/ 666750 h 904875"/>
                <a:gd name="connsiteX21" fmla="*/ 1016794 w 2138363"/>
                <a:gd name="connsiteY21" fmla="*/ 666750 h 904875"/>
                <a:gd name="connsiteX22" fmla="*/ 988219 w 2138363"/>
                <a:gd name="connsiteY22" fmla="*/ 638175 h 904875"/>
                <a:gd name="connsiteX23" fmla="*/ 959644 w 2138363"/>
                <a:gd name="connsiteY23" fmla="*/ 609600 h 904875"/>
                <a:gd name="connsiteX24" fmla="*/ 890588 w 2138363"/>
                <a:gd name="connsiteY24" fmla="*/ 609600 h 904875"/>
                <a:gd name="connsiteX25" fmla="*/ 852488 w 2138363"/>
                <a:gd name="connsiteY25" fmla="*/ 609600 h 904875"/>
                <a:gd name="connsiteX26" fmla="*/ 823913 w 2138363"/>
                <a:gd name="connsiteY26" fmla="*/ 581025 h 904875"/>
                <a:gd name="connsiteX27" fmla="*/ 795338 w 2138363"/>
                <a:gd name="connsiteY27" fmla="*/ 581025 h 904875"/>
                <a:gd name="connsiteX28" fmla="*/ 762000 w 2138363"/>
                <a:gd name="connsiteY28" fmla="*/ 581025 h 904875"/>
                <a:gd name="connsiteX29" fmla="*/ 738188 w 2138363"/>
                <a:gd name="connsiteY29" fmla="*/ 557213 h 904875"/>
                <a:gd name="connsiteX30" fmla="*/ 692944 w 2138363"/>
                <a:gd name="connsiteY30" fmla="*/ 557213 h 904875"/>
                <a:gd name="connsiteX31" fmla="*/ 619125 w 2138363"/>
                <a:gd name="connsiteY31" fmla="*/ 483394 h 904875"/>
                <a:gd name="connsiteX32" fmla="*/ 476250 w 2138363"/>
                <a:gd name="connsiteY32" fmla="*/ 340519 h 904875"/>
                <a:gd name="connsiteX33" fmla="*/ 423863 w 2138363"/>
                <a:gd name="connsiteY33" fmla="*/ 340519 h 904875"/>
                <a:gd name="connsiteX34" fmla="*/ 390526 w 2138363"/>
                <a:gd name="connsiteY34" fmla="*/ 307182 h 904875"/>
                <a:gd name="connsiteX35" fmla="*/ 340519 w 2138363"/>
                <a:gd name="connsiteY35" fmla="*/ 307182 h 904875"/>
                <a:gd name="connsiteX36" fmla="*/ 269081 w 2138363"/>
                <a:gd name="connsiteY36" fmla="*/ 235744 h 904875"/>
                <a:gd name="connsiteX37" fmla="*/ 269081 w 2138363"/>
                <a:gd name="connsiteY37" fmla="*/ 214313 h 904875"/>
                <a:gd name="connsiteX38" fmla="*/ 240506 w 2138363"/>
                <a:gd name="connsiteY38" fmla="*/ 214313 h 904875"/>
                <a:gd name="connsiteX39" fmla="*/ 135731 w 2138363"/>
                <a:gd name="connsiteY39" fmla="*/ 109538 h 904875"/>
                <a:gd name="connsiteX40" fmla="*/ 33338 w 2138363"/>
                <a:gd name="connsiteY40" fmla="*/ 107157 h 904875"/>
                <a:gd name="connsiteX41" fmla="*/ 26194 w 2138363"/>
                <a:gd name="connsiteY41" fmla="*/ 64294 h 904875"/>
                <a:gd name="connsiteX42" fmla="*/ 21431 w 2138363"/>
                <a:gd name="connsiteY42" fmla="*/ 47625 h 904875"/>
                <a:gd name="connsiteX43" fmla="*/ 0 w 2138363"/>
                <a:gd name="connsiteY43" fmla="*/ 0 h 904875"/>
                <a:gd name="connsiteX0" fmla="*/ 2116932 w 2116932"/>
                <a:gd name="connsiteY0" fmla="*/ 857250 h 857250"/>
                <a:gd name="connsiteX1" fmla="*/ 2078832 w 2116932"/>
                <a:gd name="connsiteY1" fmla="*/ 819150 h 857250"/>
                <a:gd name="connsiteX2" fmla="*/ 1881188 w 2116932"/>
                <a:gd name="connsiteY2" fmla="*/ 819150 h 857250"/>
                <a:gd name="connsiteX3" fmla="*/ 1859757 w 2116932"/>
                <a:gd name="connsiteY3" fmla="*/ 797719 h 857250"/>
                <a:gd name="connsiteX4" fmla="*/ 1674019 w 2116932"/>
                <a:gd name="connsiteY4" fmla="*/ 797719 h 857250"/>
                <a:gd name="connsiteX5" fmla="*/ 1657350 w 2116932"/>
                <a:gd name="connsiteY5" fmla="*/ 781050 h 857250"/>
                <a:gd name="connsiteX6" fmla="*/ 1554957 w 2116932"/>
                <a:gd name="connsiteY6" fmla="*/ 781050 h 857250"/>
                <a:gd name="connsiteX7" fmla="*/ 1545432 w 2116932"/>
                <a:gd name="connsiteY7" fmla="*/ 771525 h 857250"/>
                <a:gd name="connsiteX8" fmla="*/ 1493044 w 2116932"/>
                <a:gd name="connsiteY8" fmla="*/ 771525 h 857250"/>
                <a:gd name="connsiteX9" fmla="*/ 1471613 w 2116932"/>
                <a:gd name="connsiteY9" fmla="*/ 750094 h 857250"/>
                <a:gd name="connsiteX10" fmla="*/ 1414463 w 2116932"/>
                <a:gd name="connsiteY10" fmla="*/ 750094 h 857250"/>
                <a:gd name="connsiteX11" fmla="*/ 1395413 w 2116932"/>
                <a:gd name="connsiteY11" fmla="*/ 731044 h 857250"/>
                <a:gd name="connsiteX12" fmla="*/ 1343025 w 2116932"/>
                <a:gd name="connsiteY12" fmla="*/ 731044 h 857250"/>
                <a:gd name="connsiteX13" fmla="*/ 1328738 w 2116932"/>
                <a:gd name="connsiteY13" fmla="*/ 716757 h 857250"/>
                <a:gd name="connsiteX14" fmla="*/ 1269207 w 2116932"/>
                <a:gd name="connsiteY14" fmla="*/ 716757 h 857250"/>
                <a:gd name="connsiteX15" fmla="*/ 1254919 w 2116932"/>
                <a:gd name="connsiteY15" fmla="*/ 716757 h 857250"/>
                <a:gd name="connsiteX16" fmla="*/ 1228725 w 2116932"/>
                <a:gd name="connsiteY16" fmla="*/ 716757 h 857250"/>
                <a:gd name="connsiteX17" fmla="*/ 1207294 w 2116932"/>
                <a:gd name="connsiteY17" fmla="*/ 695326 h 857250"/>
                <a:gd name="connsiteX18" fmla="*/ 1112044 w 2116932"/>
                <a:gd name="connsiteY18" fmla="*/ 695326 h 857250"/>
                <a:gd name="connsiteX19" fmla="*/ 1059657 w 2116932"/>
                <a:gd name="connsiteY19" fmla="*/ 642939 h 857250"/>
                <a:gd name="connsiteX20" fmla="*/ 1035843 w 2116932"/>
                <a:gd name="connsiteY20" fmla="*/ 619125 h 857250"/>
                <a:gd name="connsiteX21" fmla="*/ 995363 w 2116932"/>
                <a:gd name="connsiteY21" fmla="*/ 619125 h 857250"/>
                <a:gd name="connsiteX22" fmla="*/ 966788 w 2116932"/>
                <a:gd name="connsiteY22" fmla="*/ 590550 h 857250"/>
                <a:gd name="connsiteX23" fmla="*/ 938213 w 2116932"/>
                <a:gd name="connsiteY23" fmla="*/ 561975 h 857250"/>
                <a:gd name="connsiteX24" fmla="*/ 869157 w 2116932"/>
                <a:gd name="connsiteY24" fmla="*/ 561975 h 857250"/>
                <a:gd name="connsiteX25" fmla="*/ 831057 w 2116932"/>
                <a:gd name="connsiteY25" fmla="*/ 561975 h 857250"/>
                <a:gd name="connsiteX26" fmla="*/ 802482 w 2116932"/>
                <a:gd name="connsiteY26" fmla="*/ 533400 h 857250"/>
                <a:gd name="connsiteX27" fmla="*/ 773907 w 2116932"/>
                <a:gd name="connsiteY27" fmla="*/ 533400 h 857250"/>
                <a:gd name="connsiteX28" fmla="*/ 740569 w 2116932"/>
                <a:gd name="connsiteY28" fmla="*/ 533400 h 857250"/>
                <a:gd name="connsiteX29" fmla="*/ 716757 w 2116932"/>
                <a:gd name="connsiteY29" fmla="*/ 509588 h 857250"/>
                <a:gd name="connsiteX30" fmla="*/ 671513 w 2116932"/>
                <a:gd name="connsiteY30" fmla="*/ 509588 h 857250"/>
                <a:gd name="connsiteX31" fmla="*/ 597694 w 2116932"/>
                <a:gd name="connsiteY31" fmla="*/ 435769 h 857250"/>
                <a:gd name="connsiteX32" fmla="*/ 454819 w 2116932"/>
                <a:gd name="connsiteY32" fmla="*/ 292894 h 857250"/>
                <a:gd name="connsiteX33" fmla="*/ 402432 w 2116932"/>
                <a:gd name="connsiteY33" fmla="*/ 292894 h 857250"/>
                <a:gd name="connsiteX34" fmla="*/ 369095 w 2116932"/>
                <a:gd name="connsiteY34" fmla="*/ 259557 h 857250"/>
                <a:gd name="connsiteX35" fmla="*/ 319088 w 2116932"/>
                <a:gd name="connsiteY35" fmla="*/ 259557 h 857250"/>
                <a:gd name="connsiteX36" fmla="*/ 247650 w 2116932"/>
                <a:gd name="connsiteY36" fmla="*/ 188119 h 857250"/>
                <a:gd name="connsiteX37" fmla="*/ 247650 w 2116932"/>
                <a:gd name="connsiteY37" fmla="*/ 166688 h 857250"/>
                <a:gd name="connsiteX38" fmla="*/ 219075 w 2116932"/>
                <a:gd name="connsiteY38" fmla="*/ 166688 h 857250"/>
                <a:gd name="connsiteX39" fmla="*/ 114300 w 2116932"/>
                <a:gd name="connsiteY39" fmla="*/ 61913 h 857250"/>
                <a:gd name="connsiteX40" fmla="*/ 11907 w 2116932"/>
                <a:gd name="connsiteY40" fmla="*/ 59532 h 857250"/>
                <a:gd name="connsiteX41" fmla="*/ 4763 w 2116932"/>
                <a:gd name="connsiteY41" fmla="*/ 16669 h 857250"/>
                <a:gd name="connsiteX42" fmla="*/ 0 w 2116932"/>
                <a:gd name="connsiteY42" fmla="*/ 0 h 857250"/>
                <a:gd name="connsiteX0" fmla="*/ 2112583 w 2112583"/>
                <a:gd name="connsiteY0" fmla="*/ 840581 h 840581"/>
                <a:gd name="connsiteX1" fmla="*/ 2074483 w 2112583"/>
                <a:gd name="connsiteY1" fmla="*/ 802481 h 840581"/>
                <a:gd name="connsiteX2" fmla="*/ 1876839 w 2112583"/>
                <a:gd name="connsiteY2" fmla="*/ 802481 h 840581"/>
                <a:gd name="connsiteX3" fmla="*/ 1855408 w 2112583"/>
                <a:gd name="connsiteY3" fmla="*/ 781050 h 840581"/>
                <a:gd name="connsiteX4" fmla="*/ 1669670 w 2112583"/>
                <a:gd name="connsiteY4" fmla="*/ 781050 h 840581"/>
                <a:gd name="connsiteX5" fmla="*/ 1653001 w 2112583"/>
                <a:gd name="connsiteY5" fmla="*/ 764381 h 840581"/>
                <a:gd name="connsiteX6" fmla="*/ 1550608 w 2112583"/>
                <a:gd name="connsiteY6" fmla="*/ 764381 h 840581"/>
                <a:gd name="connsiteX7" fmla="*/ 1541083 w 2112583"/>
                <a:gd name="connsiteY7" fmla="*/ 754856 h 840581"/>
                <a:gd name="connsiteX8" fmla="*/ 1488695 w 2112583"/>
                <a:gd name="connsiteY8" fmla="*/ 754856 h 840581"/>
                <a:gd name="connsiteX9" fmla="*/ 1467264 w 2112583"/>
                <a:gd name="connsiteY9" fmla="*/ 733425 h 840581"/>
                <a:gd name="connsiteX10" fmla="*/ 1410114 w 2112583"/>
                <a:gd name="connsiteY10" fmla="*/ 733425 h 840581"/>
                <a:gd name="connsiteX11" fmla="*/ 1391064 w 2112583"/>
                <a:gd name="connsiteY11" fmla="*/ 714375 h 840581"/>
                <a:gd name="connsiteX12" fmla="*/ 1338676 w 2112583"/>
                <a:gd name="connsiteY12" fmla="*/ 714375 h 840581"/>
                <a:gd name="connsiteX13" fmla="*/ 1324389 w 2112583"/>
                <a:gd name="connsiteY13" fmla="*/ 700088 h 840581"/>
                <a:gd name="connsiteX14" fmla="*/ 1264858 w 2112583"/>
                <a:gd name="connsiteY14" fmla="*/ 700088 h 840581"/>
                <a:gd name="connsiteX15" fmla="*/ 1250570 w 2112583"/>
                <a:gd name="connsiteY15" fmla="*/ 700088 h 840581"/>
                <a:gd name="connsiteX16" fmla="*/ 1224376 w 2112583"/>
                <a:gd name="connsiteY16" fmla="*/ 700088 h 840581"/>
                <a:gd name="connsiteX17" fmla="*/ 1202945 w 2112583"/>
                <a:gd name="connsiteY17" fmla="*/ 678657 h 840581"/>
                <a:gd name="connsiteX18" fmla="*/ 1107695 w 2112583"/>
                <a:gd name="connsiteY18" fmla="*/ 678657 h 840581"/>
                <a:gd name="connsiteX19" fmla="*/ 1055308 w 2112583"/>
                <a:gd name="connsiteY19" fmla="*/ 626270 h 840581"/>
                <a:gd name="connsiteX20" fmla="*/ 1031494 w 2112583"/>
                <a:gd name="connsiteY20" fmla="*/ 602456 h 840581"/>
                <a:gd name="connsiteX21" fmla="*/ 991014 w 2112583"/>
                <a:gd name="connsiteY21" fmla="*/ 602456 h 840581"/>
                <a:gd name="connsiteX22" fmla="*/ 962439 w 2112583"/>
                <a:gd name="connsiteY22" fmla="*/ 573881 h 840581"/>
                <a:gd name="connsiteX23" fmla="*/ 933864 w 2112583"/>
                <a:gd name="connsiteY23" fmla="*/ 545306 h 840581"/>
                <a:gd name="connsiteX24" fmla="*/ 864808 w 2112583"/>
                <a:gd name="connsiteY24" fmla="*/ 545306 h 840581"/>
                <a:gd name="connsiteX25" fmla="*/ 826708 w 2112583"/>
                <a:gd name="connsiteY25" fmla="*/ 545306 h 840581"/>
                <a:gd name="connsiteX26" fmla="*/ 798133 w 2112583"/>
                <a:gd name="connsiteY26" fmla="*/ 516731 h 840581"/>
                <a:gd name="connsiteX27" fmla="*/ 769558 w 2112583"/>
                <a:gd name="connsiteY27" fmla="*/ 516731 h 840581"/>
                <a:gd name="connsiteX28" fmla="*/ 736220 w 2112583"/>
                <a:gd name="connsiteY28" fmla="*/ 516731 h 840581"/>
                <a:gd name="connsiteX29" fmla="*/ 712408 w 2112583"/>
                <a:gd name="connsiteY29" fmla="*/ 492919 h 840581"/>
                <a:gd name="connsiteX30" fmla="*/ 667164 w 2112583"/>
                <a:gd name="connsiteY30" fmla="*/ 492919 h 840581"/>
                <a:gd name="connsiteX31" fmla="*/ 593345 w 2112583"/>
                <a:gd name="connsiteY31" fmla="*/ 419100 h 840581"/>
                <a:gd name="connsiteX32" fmla="*/ 450470 w 2112583"/>
                <a:gd name="connsiteY32" fmla="*/ 276225 h 840581"/>
                <a:gd name="connsiteX33" fmla="*/ 398083 w 2112583"/>
                <a:gd name="connsiteY33" fmla="*/ 276225 h 840581"/>
                <a:gd name="connsiteX34" fmla="*/ 364746 w 2112583"/>
                <a:gd name="connsiteY34" fmla="*/ 242888 h 840581"/>
                <a:gd name="connsiteX35" fmla="*/ 314739 w 2112583"/>
                <a:gd name="connsiteY35" fmla="*/ 242888 h 840581"/>
                <a:gd name="connsiteX36" fmla="*/ 243301 w 2112583"/>
                <a:gd name="connsiteY36" fmla="*/ 171450 h 840581"/>
                <a:gd name="connsiteX37" fmla="*/ 243301 w 2112583"/>
                <a:gd name="connsiteY37" fmla="*/ 150019 h 840581"/>
                <a:gd name="connsiteX38" fmla="*/ 214726 w 2112583"/>
                <a:gd name="connsiteY38" fmla="*/ 150019 h 840581"/>
                <a:gd name="connsiteX39" fmla="*/ 109951 w 2112583"/>
                <a:gd name="connsiteY39" fmla="*/ 45244 h 840581"/>
                <a:gd name="connsiteX40" fmla="*/ 7558 w 2112583"/>
                <a:gd name="connsiteY40" fmla="*/ 42863 h 840581"/>
                <a:gd name="connsiteX41" fmla="*/ 414 w 2112583"/>
                <a:gd name="connsiteY41" fmla="*/ 0 h 840581"/>
                <a:gd name="connsiteX0" fmla="*/ 2105025 w 2105025"/>
                <a:gd name="connsiteY0" fmla="*/ 797718 h 797718"/>
                <a:gd name="connsiteX1" fmla="*/ 2066925 w 2105025"/>
                <a:gd name="connsiteY1" fmla="*/ 759618 h 797718"/>
                <a:gd name="connsiteX2" fmla="*/ 1869281 w 2105025"/>
                <a:gd name="connsiteY2" fmla="*/ 759618 h 797718"/>
                <a:gd name="connsiteX3" fmla="*/ 1847850 w 2105025"/>
                <a:gd name="connsiteY3" fmla="*/ 738187 h 797718"/>
                <a:gd name="connsiteX4" fmla="*/ 1662112 w 2105025"/>
                <a:gd name="connsiteY4" fmla="*/ 738187 h 797718"/>
                <a:gd name="connsiteX5" fmla="*/ 1645443 w 2105025"/>
                <a:gd name="connsiteY5" fmla="*/ 721518 h 797718"/>
                <a:gd name="connsiteX6" fmla="*/ 1543050 w 2105025"/>
                <a:gd name="connsiteY6" fmla="*/ 721518 h 797718"/>
                <a:gd name="connsiteX7" fmla="*/ 1533525 w 2105025"/>
                <a:gd name="connsiteY7" fmla="*/ 711993 h 797718"/>
                <a:gd name="connsiteX8" fmla="*/ 1481137 w 2105025"/>
                <a:gd name="connsiteY8" fmla="*/ 711993 h 797718"/>
                <a:gd name="connsiteX9" fmla="*/ 1459706 w 2105025"/>
                <a:gd name="connsiteY9" fmla="*/ 690562 h 797718"/>
                <a:gd name="connsiteX10" fmla="*/ 1402556 w 2105025"/>
                <a:gd name="connsiteY10" fmla="*/ 690562 h 797718"/>
                <a:gd name="connsiteX11" fmla="*/ 1383506 w 2105025"/>
                <a:gd name="connsiteY11" fmla="*/ 671512 h 797718"/>
                <a:gd name="connsiteX12" fmla="*/ 1331118 w 2105025"/>
                <a:gd name="connsiteY12" fmla="*/ 671512 h 797718"/>
                <a:gd name="connsiteX13" fmla="*/ 1316831 w 2105025"/>
                <a:gd name="connsiteY13" fmla="*/ 657225 h 797718"/>
                <a:gd name="connsiteX14" fmla="*/ 1257300 w 2105025"/>
                <a:gd name="connsiteY14" fmla="*/ 657225 h 797718"/>
                <a:gd name="connsiteX15" fmla="*/ 1243012 w 2105025"/>
                <a:gd name="connsiteY15" fmla="*/ 657225 h 797718"/>
                <a:gd name="connsiteX16" fmla="*/ 1216818 w 2105025"/>
                <a:gd name="connsiteY16" fmla="*/ 657225 h 797718"/>
                <a:gd name="connsiteX17" fmla="*/ 1195387 w 2105025"/>
                <a:gd name="connsiteY17" fmla="*/ 635794 h 797718"/>
                <a:gd name="connsiteX18" fmla="*/ 1100137 w 2105025"/>
                <a:gd name="connsiteY18" fmla="*/ 635794 h 797718"/>
                <a:gd name="connsiteX19" fmla="*/ 1047750 w 2105025"/>
                <a:gd name="connsiteY19" fmla="*/ 583407 h 797718"/>
                <a:gd name="connsiteX20" fmla="*/ 1023936 w 2105025"/>
                <a:gd name="connsiteY20" fmla="*/ 559593 h 797718"/>
                <a:gd name="connsiteX21" fmla="*/ 983456 w 2105025"/>
                <a:gd name="connsiteY21" fmla="*/ 559593 h 797718"/>
                <a:gd name="connsiteX22" fmla="*/ 954881 w 2105025"/>
                <a:gd name="connsiteY22" fmla="*/ 531018 h 797718"/>
                <a:gd name="connsiteX23" fmla="*/ 926306 w 2105025"/>
                <a:gd name="connsiteY23" fmla="*/ 502443 h 797718"/>
                <a:gd name="connsiteX24" fmla="*/ 857250 w 2105025"/>
                <a:gd name="connsiteY24" fmla="*/ 502443 h 797718"/>
                <a:gd name="connsiteX25" fmla="*/ 819150 w 2105025"/>
                <a:gd name="connsiteY25" fmla="*/ 502443 h 797718"/>
                <a:gd name="connsiteX26" fmla="*/ 790575 w 2105025"/>
                <a:gd name="connsiteY26" fmla="*/ 473868 h 797718"/>
                <a:gd name="connsiteX27" fmla="*/ 762000 w 2105025"/>
                <a:gd name="connsiteY27" fmla="*/ 473868 h 797718"/>
                <a:gd name="connsiteX28" fmla="*/ 728662 w 2105025"/>
                <a:gd name="connsiteY28" fmla="*/ 473868 h 797718"/>
                <a:gd name="connsiteX29" fmla="*/ 704850 w 2105025"/>
                <a:gd name="connsiteY29" fmla="*/ 450056 h 797718"/>
                <a:gd name="connsiteX30" fmla="*/ 659606 w 2105025"/>
                <a:gd name="connsiteY30" fmla="*/ 450056 h 797718"/>
                <a:gd name="connsiteX31" fmla="*/ 585787 w 2105025"/>
                <a:gd name="connsiteY31" fmla="*/ 376237 h 797718"/>
                <a:gd name="connsiteX32" fmla="*/ 442912 w 2105025"/>
                <a:gd name="connsiteY32" fmla="*/ 233362 h 797718"/>
                <a:gd name="connsiteX33" fmla="*/ 390525 w 2105025"/>
                <a:gd name="connsiteY33" fmla="*/ 233362 h 797718"/>
                <a:gd name="connsiteX34" fmla="*/ 357188 w 2105025"/>
                <a:gd name="connsiteY34" fmla="*/ 200025 h 797718"/>
                <a:gd name="connsiteX35" fmla="*/ 307181 w 2105025"/>
                <a:gd name="connsiteY35" fmla="*/ 200025 h 797718"/>
                <a:gd name="connsiteX36" fmla="*/ 235743 w 2105025"/>
                <a:gd name="connsiteY36" fmla="*/ 128587 h 797718"/>
                <a:gd name="connsiteX37" fmla="*/ 235743 w 2105025"/>
                <a:gd name="connsiteY37" fmla="*/ 107156 h 797718"/>
                <a:gd name="connsiteX38" fmla="*/ 207168 w 2105025"/>
                <a:gd name="connsiteY38" fmla="*/ 107156 h 797718"/>
                <a:gd name="connsiteX39" fmla="*/ 102393 w 2105025"/>
                <a:gd name="connsiteY39" fmla="*/ 2381 h 797718"/>
                <a:gd name="connsiteX40" fmla="*/ 0 w 2105025"/>
                <a:gd name="connsiteY40" fmla="*/ 0 h 797718"/>
                <a:gd name="connsiteX0" fmla="*/ 2002632 w 2002632"/>
                <a:gd name="connsiteY0" fmla="*/ 795337 h 795337"/>
                <a:gd name="connsiteX1" fmla="*/ 1964532 w 2002632"/>
                <a:gd name="connsiteY1" fmla="*/ 757237 h 795337"/>
                <a:gd name="connsiteX2" fmla="*/ 1766888 w 2002632"/>
                <a:gd name="connsiteY2" fmla="*/ 757237 h 795337"/>
                <a:gd name="connsiteX3" fmla="*/ 1745457 w 2002632"/>
                <a:gd name="connsiteY3" fmla="*/ 735806 h 795337"/>
                <a:gd name="connsiteX4" fmla="*/ 1559719 w 2002632"/>
                <a:gd name="connsiteY4" fmla="*/ 735806 h 795337"/>
                <a:gd name="connsiteX5" fmla="*/ 1543050 w 2002632"/>
                <a:gd name="connsiteY5" fmla="*/ 719137 h 795337"/>
                <a:gd name="connsiteX6" fmla="*/ 1440657 w 2002632"/>
                <a:gd name="connsiteY6" fmla="*/ 719137 h 795337"/>
                <a:gd name="connsiteX7" fmla="*/ 1431132 w 2002632"/>
                <a:gd name="connsiteY7" fmla="*/ 709612 h 795337"/>
                <a:gd name="connsiteX8" fmla="*/ 1378744 w 2002632"/>
                <a:gd name="connsiteY8" fmla="*/ 709612 h 795337"/>
                <a:gd name="connsiteX9" fmla="*/ 1357313 w 2002632"/>
                <a:gd name="connsiteY9" fmla="*/ 688181 h 795337"/>
                <a:gd name="connsiteX10" fmla="*/ 1300163 w 2002632"/>
                <a:gd name="connsiteY10" fmla="*/ 688181 h 795337"/>
                <a:gd name="connsiteX11" fmla="*/ 1281113 w 2002632"/>
                <a:gd name="connsiteY11" fmla="*/ 669131 h 795337"/>
                <a:gd name="connsiteX12" fmla="*/ 1228725 w 2002632"/>
                <a:gd name="connsiteY12" fmla="*/ 669131 h 795337"/>
                <a:gd name="connsiteX13" fmla="*/ 1214438 w 2002632"/>
                <a:gd name="connsiteY13" fmla="*/ 654844 h 795337"/>
                <a:gd name="connsiteX14" fmla="*/ 1154907 w 2002632"/>
                <a:gd name="connsiteY14" fmla="*/ 654844 h 795337"/>
                <a:gd name="connsiteX15" fmla="*/ 1140619 w 2002632"/>
                <a:gd name="connsiteY15" fmla="*/ 654844 h 795337"/>
                <a:gd name="connsiteX16" fmla="*/ 1114425 w 2002632"/>
                <a:gd name="connsiteY16" fmla="*/ 654844 h 795337"/>
                <a:gd name="connsiteX17" fmla="*/ 1092994 w 2002632"/>
                <a:gd name="connsiteY17" fmla="*/ 633413 h 795337"/>
                <a:gd name="connsiteX18" fmla="*/ 997744 w 2002632"/>
                <a:gd name="connsiteY18" fmla="*/ 633413 h 795337"/>
                <a:gd name="connsiteX19" fmla="*/ 945357 w 2002632"/>
                <a:gd name="connsiteY19" fmla="*/ 581026 h 795337"/>
                <a:gd name="connsiteX20" fmla="*/ 921543 w 2002632"/>
                <a:gd name="connsiteY20" fmla="*/ 557212 h 795337"/>
                <a:gd name="connsiteX21" fmla="*/ 881063 w 2002632"/>
                <a:gd name="connsiteY21" fmla="*/ 557212 h 795337"/>
                <a:gd name="connsiteX22" fmla="*/ 852488 w 2002632"/>
                <a:gd name="connsiteY22" fmla="*/ 528637 h 795337"/>
                <a:gd name="connsiteX23" fmla="*/ 823913 w 2002632"/>
                <a:gd name="connsiteY23" fmla="*/ 500062 h 795337"/>
                <a:gd name="connsiteX24" fmla="*/ 754857 w 2002632"/>
                <a:gd name="connsiteY24" fmla="*/ 500062 h 795337"/>
                <a:gd name="connsiteX25" fmla="*/ 716757 w 2002632"/>
                <a:gd name="connsiteY25" fmla="*/ 500062 h 795337"/>
                <a:gd name="connsiteX26" fmla="*/ 688182 w 2002632"/>
                <a:gd name="connsiteY26" fmla="*/ 471487 h 795337"/>
                <a:gd name="connsiteX27" fmla="*/ 659607 w 2002632"/>
                <a:gd name="connsiteY27" fmla="*/ 471487 h 795337"/>
                <a:gd name="connsiteX28" fmla="*/ 626269 w 2002632"/>
                <a:gd name="connsiteY28" fmla="*/ 471487 h 795337"/>
                <a:gd name="connsiteX29" fmla="*/ 602457 w 2002632"/>
                <a:gd name="connsiteY29" fmla="*/ 447675 h 795337"/>
                <a:gd name="connsiteX30" fmla="*/ 557213 w 2002632"/>
                <a:gd name="connsiteY30" fmla="*/ 447675 h 795337"/>
                <a:gd name="connsiteX31" fmla="*/ 483394 w 2002632"/>
                <a:gd name="connsiteY31" fmla="*/ 373856 h 795337"/>
                <a:gd name="connsiteX32" fmla="*/ 340519 w 2002632"/>
                <a:gd name="connsiteY32" fmla="*/ 230981 h 795337"/>
                <a:gd name="connsiteX33" fmla="*/ 288132 w 2002632"/>
                <a:gd name="connsiteY33" fmla="*/ 230981 h 795337"/>
                <a:gd name="connsiteX34" fmla="*/ 254795 w 2002632"/>
                <a:gd name="connsiteY34" fmla="*/ 197644 h 795337"/>
                <a:gd name="connsiteX35" fmla="*/ 204788 w 2002632"/>
                <a:gd name="connsiteY35" fmla="*/ 197644 h 795337"/>
                <a:gd name="connsiteX36" fmla="*/ 133350 w 2002632"/>
                <a:gd name="connsiteY36" fmla="*/ 126206 h 795337"/>
                <a:gd name="connsiteX37" fmla="*/ 133350 w 2002632"/>
                <a:gd name="connsiteY37" fmla="*/ 104775 h 795337"/>
                <a:gd name="connsiteX38" fmla="*/ 104775 w 2002632"/>
                <a:gd name="connsiteY38" fmla="*/ 104775 h 795337"/>
                <a:gd name="connsiteX39" fmla="*/ 0 w 2002632"/>
                <a:gd name="connsiteY39" fmla="*/ 0 h 795337"/>
                <a:gd name="connsiteX0" fmla="*/ 1897857 w 1897857"/>
                <a:gd name="connsiteY0" fmla="*/ 690562 h 690562"/>
                <a:gd name="connsiteX1" fmla="*/ 1859757 w 1897857"/>
                <a:gd name="connsiteY1" fmla="*/ 652462 h 690562"/>
                <a:gd name="connsiteX2" fmla="*/ 1662113 w 1897857"/>
                <a:gd name="connsiteY2" fmla="*/ 652462 h 690562"/>
                <a:gd name="connsiteX3" fmla="*/ 1640682 w 1897857"/>
                <a:gd name="connsiteY3" fmla="*/ 631031 h 690562"/>
                <a:gd name="connsiteX4" fmla="*/ 1454944 w 1897857"/>
                <a:gd name="connsiteY4" fmla="*/ 631031 h 690562"/>
                <a:gd name="connsiteX5" fmla="*/ 1438275 w 1897857"/>
                <a:gd name="connsiteY5" fmla="*/ 614362 h 690562"/>
                <a:gd name="connsiteX6" fmla="*/ 1335882 w 1897857"/>
                <a:gd name="connsiteY6" fmla="*/ 614362 h 690562"/>
                <a:gd name="connsiteX7" fmla="*/ 1326357 w 1897857"/>
                <a:gd name="connsiteY7" fmla="*/ 604837 h 690562"/>
                <a:gd name="connsiteX8" fmla="*/ 1273969 w 1897857"/>
                <a:gd name="connsiteY8" fmla="*/ 604837 h 690562"/>
                <a:gd name="connsiteX9" fmla="*/ 1252538 w 1897857"/>
                <a:gd name="connsiteY9" fmla="*/ 583406 h 690562"/>
                <a:gd name="connsiteX10" fmla="*/ 1195388 w 1897857"/>
                <a:gd name="connsiteY10" fmla="*/ 583406 h 690562"/>
                <a:gd name="connsiteX11" fmla="*/ 1176338 w 1897857"/>
                <a:gd name="connsiteY11" fmla="*/ 564356 h 690562"/>
                <a:gd name="connsiteX12" fmla="*/ 1123950 w 1897857"/>
                <a:gd name="connsiteY12" fmla="*/ 564356 h 690562"/>
                <a:gd name="connsiteX13" fmla="*/ 1109663 w 1897857"/>
                <a:gd name="connsiteY13" fmla="*/ 550069 h 690562"/>
                <a:gd name="connsiteX14" fmla="*/ 1050132 w 1897857"/>
                <a:gd name="connsiteY14" fmla="*/ 550069 h 690562"/>
                <a:gd name="connsiteX15" fmla="*/ 1035844 w 1897857"/>
                <a:gd name="connsiteY15" fmla="*/ 550069 h 690562"/>
                <a:gd name="connsiteX16" fmla="*/ 1009650 w 1897857"/>
                <a:gd name="connsiteY16" fmla="*/ 550069 h 690562"/>
                <a:gd name="connsiteX17" fmla="*/ 988219 w 1897857"/>
                <a:gd name="connsiteY17" fmla="*/ 528638 h 690562"/>
                <a:gd name="connsiteX18" fmla="*/ 892969 w 1897857"/>
                <a:gd name="connsiteY18" fmla="*/ 528638 h 690562"/>
                <a:gd name="connsiteX19" fmla="*/ 840582 w 1897857"/>
                <a:gd name="connsiteY19" fmla="*/ 476251 h 690562"/>
                <a:gd name="connsiteX20" fmla="*/ 816768 w 1897857"/>
                <a:gd name="connsiteY20" fmla="*/ 452437 h 690562"/>
                <a:gd name="connsiteX21" fmla="*/ 776288 w 1897857"/>
                <a:gd name="connsiteY21" fmla="*/ 452437 h 690562"/>
                <a:gd name="connsiteX22" fmla="*/ 747713 w 1897857"/>
                <a:gd name="connsiteY22" fmla="*/ 423862 h 690562"/>
                <a:gd name="connsiteX23" fmla="*/ 719138 w 1897857"/>
                <a:gd name="connsiteY23" fmla="*/ 395287 h 690562"/>
                <a:gd name="connsiteX24" fmla="*/ 650082 w 1897857"/>
                <a:gd name="connsiteY24" fmla="*/ 395287 h 690562"/>
                <a:gd name="connsiteX25" fmla="*/ 611982 w 1897857"/>
                <a:gd name="connsiteY25" fmla="*/ 395287 h 690562"/>
                <a:gd name="connsiteX26" fmla="*/ 583407 w 1897857"/>
                <a:gd name="connsiteY26" fmla="*/ 366712 h 690562"/>
                <a:gd name="connsiteX27" fmla="*/ 554832 w 1897857"/>
                <a:gd name="connsiteY27" fmla="*/ 366712 h 690562"/>
                <a:gd name="connsiteX28" fmla="*/ 521494 w 1897857"/>
                <a:gd name="connsiteY28" fmla="*/ 366712 h 690562"/>
                <a:gd name="connsiteX29" fmla="*/ 497682 w 1897857"/>
                <a:gd name="connsiteY29" fmla="*/ 342900 h 690562"/>
                <a:gd name="connsiteX30" fmla="*/ 452438 w 1897857"/>
                <a:gd name="connsiteY30" fmla="*/ 342900 h 690562"/>
                <a:gd name="connsiteX31" fmla="*/ 378619 w 1897857"/>
                <a:gd name="connsiteY31" fmla="*/ 269081 h 690562"/>
                <a:gd name="connsiteX32" fmla="*/ 235744 w 1897857"/>
                <a:gd name="connsiteY32" fmla="*/ 126206 h 690562"/>
                <a:gd name="connsiteX33" fmla="*/ 183357 w 1897857"/>
                <a:gd name="connsiteY33" fmla="*/ 126206 h 690562"/>
                <a:gd name="connsiteX34" fmla="*/ 150020 w 1897857"/>
                <a:gd name="connsiteY34" fmla="*/ 92869 h 690562"/>
                <a:gd name="connsiteX35" fmla="*/ 100013 w 1897857"/>
                <a:gd name="connsiteY35" fmla="*/ 92869 h 690562"/>
                <a:gd name="connsiteX36" fmla="*/ 28575 w 1897857"/>
                <a:gd name="connsiteY36" fmla="*/ 21431 h 690562"/>
                <a:gd name="connsiteX37" fmla="*/ 28575 w 1897857"/>
                <a:gd name="connsiteY37" fmla="*/ 0 h 690562"/>
                <a:gd name="connsiteX38" fmla="*/ 0 w 1897857"/>
                <a:gd name="connsiteY38" fmla="*/ 0 h 690562"/>
                <a:gd name="connsiteX0" fmla="*/ 1869282 w 1869282"/>
                <a:gd name="connsiteY0" fmla="*/ 690562 h 690562"/>
                <a:gd name="connsiteX1" fmla="*/ 1831182 w 1869282"/>
                <a:gd name="connsiteY1" fmla="*/ 652462 h 690562"/>
                <a:gd name="connsiteX2" fmla="*/ 1633538 w 1869282"/>
                <a:gd name="connsiteY2" fmla="*/ 652462 h 690562"/>
                <a:gd name="connsiteX3" fmla="*/ 1612107 w 1869282"/>
                <a:gd name="connsiteY3" fmla="*/ 631031 h 690562"/>
                <a:gd name="connsiteX4" fmla="*/ 1426369 w 1869282"/>
                <a:gd name="connsiteY4" fmla="*/ 631031 h 690562"/>
                <a:gd name="connsiteX5" fmla="*/ 1409700 w 1869282"/>
                <a:gd name="connsiteY5" fmla="*/ 614362 h 690562"/>
                <a:gd name="connsiteX6" fmla="*/ 1307307 w 1869282"/>
                <a:gd name="connsiteY6" fmla="*/ 614362 h 690562"/>
                <a:gd name="connsiteX7" fmla="*/ 1297782 w 1869282"/>
                <a:gd name="connsiteY7" fmla="*/ 604837 h 690562"/>
                <a:gd name="connsiteX8" fmla="*/ 1245394 w 1869282"/>
                <a:gd name="connsiteY8" fmla="*/ 604837 h 690562"/>
                <a:gd name="connsiteX9" fmla="*/ 1223963 w 1869282"/>
                <a:gd name="connsiteY9" fmla="*/ 583406 h 690562"/>
                <a:gd name="connsiteX10" fmla="*/ 1166813 w 1869282"/>
                <a:gd name="connsiteY10" fmla="*/ 583406 h 690562"/>
                <a:gd name="connsiteX11" fmla="*/ 1147763 w 1869282"/>
                <a:gd name="connsiteY11" fmla="*/ 564356 h 690562"/>
                <a:gd name="connsiteX12" fmla="*/ 1095375 w 1869282"/>
                <a:gd name="connsiteY12" fmla="*/ 564356 h 690562"/>
                <a:gd name="connsiteX13" fmla="*/ 1081088 w 1869282"/>
                <a:gd name="connsiteY13" fmla="*/ 550069 h 690562"/>
                <a:gd name="connsiteX14" fmla="*/ 1021557 w 1869282"/>
                <a:gd name="connsiteY14" fmla="*/ 550069 h 690562"/>
                <a:gd name="connsiteX15" fmla="*/ 1007269 w 1869282"/>
                <a:gd name="connsiteY15" fmla="*/ 550069 h 690562"/>
                <a:gd name="connsiteX16" fmla="*/ 981075 w 1869282"/>
                <a:gd name="connsiteY16" fmla="*/ 550069 h 690562"/>
                <a:gd name="connsiteX17" fmla="*/ 959644 w 1869282"/>
                <a:gd name="connsiteY17" fmla="*/ 528638 h 690562"/>
                <a:gd name="connsiteX18" fmla="*/ 864394 w 1869282"/>
                <a:gd name="connsiteY18" fmla="*/ 528638 h 690562"/>
                <a:gd name="connsiteX19" fmla="*/ 812007 w 1869282"/>
                <a:gd name="connsiteY19" fmla="*/ 476251 h 690562"/>
                <a:gd name="connsiteX20" fmla="*/ 788193 w 1869282"/>
                <a:gd name="connsiteY20" fmla="*/ 452437 h 690562"/>
                <a:gd name="connsiteX21" fmla="*/ 747713 w 1869282"/>
                <a:gd name="connsiteY21" fmla="*/ 452437 h 690562"/>
                <a:gd name="connsiteX22" fmla="*/ 719138 w 1869282"/>
                <a:gd name="connsiteY22" fmla="*/ 423862 h 690562"/>
                <a:gd name="connsiteX23" fmla="*/ 690563 w 1869282"/>
                <a:gd name="connsiteY23" fmla="*/ 395287 h 690562"/>
                <a:gd name="connsiteX24" fmla="*/ 621507 w 1869282"/>
                <a:gd name="connsiteY24" fmla="*/ 395287 h 690562"/>
                <a:gd name="connsiteX25" fmla="*/ 583407 w 1869282"/>
                <a:gd name="connsiteY25" fmla="*/ 395287 h 690562"/>
                <a:gd name="connsiteX26" fmla="*/ 554832 w 1869282"/>
                <a:gd name="connsiteY26" fmla="*/ 366712 h 690562"/>
                <a:gd name="connsiteX27" fmla="*/ 526257 w 1869282"/>
                <a:gd name="connsiteY27" fmla="*/ 366712 h 690562"/>
                <a:gd name="connsiteX28" fmla="*/ 492919 w 1869282"/>
                <a:gd name="connsiteY28" fmla="*/ 366712 h 690562"/>
                <a:gd name="connsiteX29" fmla="*/ 469107 w 1869282"/>
                <a:gd name="connsiteY29" fmla="*/ 342900 h 690562"/>
                <a:gd name="connsiteX30" fmla="*/ 423863 w 1869282"/>
                <a:gd name="connsiteY30" fmla="*/ 342900 h 690562"/>
                <a:gd name="connsiteX31" fmla="*/ 350044 w 1869282"/>
                <a:gd name="connsiteY31" fmla="*/ 269081 h 690562"/>
                <a:gd name="connsiteX32" fmla="*/ 207169 w 1869282"/>
                <a:gd name="connsiteY32" fmla="*/ 126206 h 690562"/>
                <a:gd name="connsiteX33" fmla="*/ 154782 w 1869282"/>
                <a:gd name="connsiteY33" fmla="*/ 126206 h 690562"/>
                <a:gd name="connsiteX34" fmla="*/ 121445 w 1869282"/>
                <a:gd name="connsiteY34" fmla="*/ 92869 h 690562"/>
                <a:gd name="connsiteX35" fmla="*/ 71438 w 1869282"/>
                <a:gd name="connsiteY35" fmla="*/ 92869 h 690562"/>
                <a:gd name="connsiteX36" fmla="*/ 0 w 1869282"/>
                <a:gd name="connsiteY36" fmla="*/ 21431 h 690562"/>
                <a:gd name="connsiteX37" fmla="*/ 0 w 1869282"/>
                <a:gd name="connsiteY37" fmla="*/ 0 h 690562"/>
                <a:gd name="connsiteX0" fmla="*/ 1869282 w 1869282"/>
                <a:gd name="connsiteY0" fmla="*/ 669131 h 669131"/>
                <a:gd name="connsiteX1" fmla="*/ 1831182 w 1869282"/>
                <a:gd name="connsiteY1" fmla="*/ 631031 h 669131"/>
                <a:gd name="connsiteX2" fmla="*/ 1633538 w 1869282"/>
                <a:gd name="connsiteY2" fmla="*/ 631031 h 669131"/>
                <a:gd name="connsiteX3" fmla="*/ 1612107 w 1869282"/>
                <a:gd name="connsiteY3" fmla="*/ 609600 h 669131"/>
                <a:gd name="connsiteX4" fmla="*/ 1426369 w 1869282"/>
                <a:gd name="connsiteY4" fmla="*/ 609600 h 669131"/>
                <a:gd name="connsiteX5" fmla="*/ 1409700 w 1869282"/>
                <a:gd name="connsiteY5" fmla="*/ 592931 h 669131"/>
                <a:gd name="connsiteX6" fmla="*/ 1307307 w 1869282"/>
                <a:gd name="connsiteY6" fmla="*/ 592931 h 669131"/>
                <a:gd name="connsiteX7" fmla="*/ 1297782 w 1869282"/>
                <a:gd name="connsiteY7" fmla="*/ 583406 h 669131"/>
                <a:gd name="connsiteX8" fmla="*/ 1245394 w 1869282"/>
                <a:gd name="connsiteY8" fmla="*/ 583406 h 669131"/>
                <a:gd name="connsiteX9" fmla="*/ 1223963 w 1869282"/>
                <a:gd name="connsiteY9" fmla="*/ 561975 h 669131"/>
                <a:gd name="connsiteX10" fmla="*/ 1166813 w 1869282"/>
                <a:gd name="connsiteY10" fmla="*/ 561975 h 669131"/>
                <a:gd name="connsiteX11" fmla="*/ 1147763 w 1869282"/>
                <a:gd name="connsiteY11" fmla="*/ 542925 h 669131"/>
                <a:gd name="connsiteX12" fmla="*/ 1095375 w 1869282"/>
                <a:gd name="connsiteY12" fmla="*/ 542925 h 669131"/>
                <a:gd name="connsiteX13" fmla="*/ 1081088 w 1869282"/>
                <a:gd name="connsiteY13" fmla="*/ 528638 h 669131"/>
                <a:gd name="connsiteX14" fmla="*/ 1021557 w 1869282"/>
                <a:gd name="connsiteY14" fmla="*/ 528638 h 669131"/>
                <a:gd name="connsiteX15" fmla="*/ 1007269 w 1869282"/>
                <a:gd name="connsiteY15" fmla="*/ 528638 h 669131"/>
                <a:gd name="connsiteX16" fmla="*/ 981075 w 1869282"/>
                <a:gd name="connsiteY16" fmla="*/ 528638 h 669131"/>
                <a:gd name="connsiteX17" fmla="*/ 959644 w 1869282"/>
                <a:gd name="connsiteY17" fmla="*/ 507207 h 669131"/>
                <a:gd name="connsiteX18" fmla="*/ 864394 w 1869282"/>
                <a:gd name="connsiteY18" fmla="*/ 507207 h 669131"/>
                <a:gd name="connsiteX19" fmla="*/ 812007 w 1869282"/>
                <a:gd name="connsiteY19" fmla="*/ 454820 h 669131"/>
                <a:gd name="connsiteX20" fmla="*/ 788193 w 1869282"/>
                <a:gd name="connsiteY20" fmla="*/ 431006 h 669131"/>
                <a:gd name="connsiteX21" fmla="*/ 747713 w 1869282"/>
                <a:gd name="connsiteY21" fmla="*/ 431006 h 669131"/>
                <a:gd name="connsiteX22" fmla="*/ 719138 w 1869282"/>
                <a:gd name="connsiteY22" fmla="*/ 402431 h 669131"/>
                <a:gd name="connsiteX23" fmla="*/ 690563 w 1869282"/>
                <a:gd name="connsiteY23" fmla="*/ 373856 h 669131"/>
                <a:gd name="connsiteX24" fmla="*/ 621507 w 1869282"/>
                <a:gd name="connsiteY24" fmla="*/ 373856 h 669131"/>
                <a:gd name="connsiteX25" fmla="*/ 583407 w 1869282"/>
                <a:gd name="connsiteY25" fmla="*/ 373856 h 669131"/>
                <a:gd name="connsiteX26" fmla="*/ 554832 w 1869282"/>
                <a:gd name="connsiteY26" fmla="*/ 345281 h 669131"/>
                <a:gd name="connsiteX27" fmla="*/ 526257 w 1869282"/>
                <a:gd name="connsiteY27" fmla="*/ 345281 h 669131"/>
                <a:gd name="connsiteX28" fmla="*/ 492919 w 1869282"/>
                <a:gd name="connsiteY28" fmla="*/ 345281 h 669131"/>
                <a:gd name="connsiteX29" fmla="*/ 469107 w 1869282"/>
                <a:gd name="connsiteY29" fmla="*/ 321469 h 669131"/>
                <a:gd name="connsiteX30" fmla="*/ 423863 w 1869282"/>
                <a:gd name="connsiteY30" fmla="*/ 321469 h 669131"/>
                <a:gd name="connsiteX31" fmla="*/ 350044 w 1869282"/>
                <a:gd name="connsiteY31" fmla="*/ 247650 h 669131"/>
                <a:gd name="connsiteX32" fmla="*/ 207169 w 1869282"/>
                <a:gd name="connsiteY32" fmla="*/ 104775 h 669131"/>
                <a:gd name="connsiteX33" fmla="*/ 154782 w 1869282"/>
                <a:gd name="connsiteY33" fmla="*/ 104775 h 669131"/>
                <a:gd name="connsiteX34" fmla="*/ 121445 w 1869282"/>
                <a:gd name="connsiteY34" fmla="*/ 71438 h 669131"/>
                <a:gd name="connsiteX35" fmla="*/ 71438 w 1869282"/>
                <a:gd name="connsiteY35" fmla="*/ 71438 h 669131"/>
                <a:gd name="connsiteX36" fmla="*/ 0 w 1869282"/>
                <a:gd name="connsiteY36" fmla="*/ 0 h 669131"/>
                <a:gd name="connsiteX0" fmla="*/ 1797844 w 1797844"/>
                <a:gd name="connsiteY0" fmla="*/ 597693 h 597693"/>
                <a:gd name="connsiteX1" fmla="*/ 1759744 w 1797844"/>
                <a:gd name="connsiteY1" fmla="*/ 559593 h 597693"/>
                <a:gd name="connsiteX2" fmla="*/ 1562100 w 1797844"/>
                <a:gd name="connsiteY2" fmla="*/ 559593 h 597693"/>
                <a:gd name="connsiteX3" fmla="*/ 1540669 w 1797844"/>
                <a:gd name="connsiteY3" fmla="*/ 538162 h 597693"/>
                <a:gd name="connsiteX4" fmla="*/ 1354931 w 1797844"/>
                <a:gd name="connsiteY4" fmla="*/ 538162 h 597693"/>
                <a:gd name="connsiteX5" fmla="*/ 1338262 w 1797844"/>
                <a:gd name="connsiteY5" fmla="*/ 521493 h 597693"/>
                <a:gd name="connsiteX6" fmla="*/ 1235869 w 1797844"/>
                <a:gd name="connsiteY6" fmla="*/ 521493 h 597693"/>
                <a:gd name="connsiteX7" fmla="*/ 1226344 w 1797844"/>
                <a:gd name="connsiteY7" fmla="*/ 511968 h 597693"/>
                <a:gd name="connsiteX8" fmla="*/ 1173956 w 1797844"/>
                <a:gd name="connsiteY8" fmla="*/ 511968 h 597693"/>
                <a:gd name="connsiteX9" fmla="*/ 1152525 w 1797844"/>
                <a:gd name="connsiteY9" fmla="*/ 490537 h 597693"/>
                <a:gd name="connsiteX10" fmla="*/ 1095375 w 1797844"/>
                <a:gd name="connsiteY10" fmla="*/ 490537 h 597693"/>
                <a:gd name="connsiteX11" fmla="*/ 1076325 w 1797844"/>
                <a:gd name="connsiteY11" fmla="*/ 471487 h 597693"/>
                <a:gd name="connsiteX12" fmla="*/ 1023937 w 1797844"/>
                <a:gd name="connsiteY12" fmla="*/ 471487 h 597693"/>
                <a:gd name="connsiteX13" fmla="*/ 1009650 w 1797844"/>
                <a:gd name="connsiteY13" fmla="*/ 457200 h 597693"/>
                <a:gd name="connsiteX14" fmla="*/ 950119 w 1797844"/>
                <a:gd name="connsiteY14" fmla="*/ 457200 h 597693"/>
                <a:gd name="connsiteX15" fmla="*/ 935831 w 1797844"/>
                <a:gd name="connsiteY15" fmla="*/ 457200 h 597693"/>
                <a:gd name="connsiteX16" fmla="*/ 909637 w 1797844"/>
                <a:gd name="connsiteY16" fmla="*/ 457200 h 597693"/>
                <a:gd name="connsiteX17" fmla="*/ 888206 w 1797844"/>
                <a:gd name="connsiteY17" fmla="*/ 435769 h 597693"/>
                <a:gd name="connsiteX18" fmla="*/ 792956 w 1797844"/>
                <a:gd name="connsiteY18" fmla="*/ 435769 h 597693"/>
                <a:gd name="connsiteX19" fmla="*/ 740569 w 1797844"/>
                <a:gd name="connsiteY19" fmla="*/ 383382 h 597693"/>
                <a:gd name="connsiteX20" fmla="*/ 716755 w 1797844"/>
                <a:gd name="connsiteY20" fmla="*/ 359568 h 597693"/>
                <a:gd name="connsiteX21" fmla="*/ 676275 w 1797844"/>
                <a:gd name="connsiteY21" fmla="*/ 359568 h 597693"/>
                <a:gd name="connsiteX22" fmla="*/ 647700 w 1797844"/>
                <a:gd name="connsiteY22" fmla="*/ 330993 h 597693"/>
                <a:gd name="connsiteX23" fmla="*/ 619125 w 1797844"/>
                <a:gd name="connsiteY23" fmla="*/ 302418 h 597693"/>
                <a:gd name="connsiteX24" fmla="*/ 550069 w 1797844"/>
                <a:gd name="connsiteY24" fmla="*/ 302418 h 597693"/>
                <a:gd name="connsiteX25" fmla="*/ 511969 w 1797844"/>
                <a:gd name="connsiteY25" fmla="*/ 302418 h 597693"/>
                <a:gd name="connsiteX26" fmla="*/ 483394 w 1797844"/>
                <a:gd name="connsiteY26" fmla="*/ 273843 h 597693"/>
                <a:gd name="connsiteX27" fmla="*/ 454819 w 1797844"/>
                <a:gd name="connsiteY27" fmla="*/ 273843 h 597693"/>
                <a:gd name="connsiteX28" fmla="*/ 421481 w 1797844"/>
                <a:gd name="connsiteY28" fmla="*/ 273843 h 597693"/>
                <a:gd name="connsiteX29" fmla="*/ 397669 w 1797844"/>
                <a:gd name="connsiteY29" fmla="*/ 250031 h 597693"/>
                <a:gd name="connsiteX30" fmla="*/ 352425 w 1797844"/>
                <a:gd name="connsiteY30" fmla="*/ 250031 h 597693"/>
                <a:gd name="connsiteX31" fmla="*/ 278606 w 1797844"/>
                <a:gd name="connsiteY31" fmla="*/ 176212 h 597693"/>
                <a:gd name="connsiteX32" fmla="*/ 135731 w 1797844"/>
                <a:gd name="connsiteY32" fmla="*/ 33337 h 597693"/>
                <a:gd name="connsiteX33" fmla="*/ 83344 w 1797844"/>
                <a:gd name="connsiteY33" fmla="*/ 33337 h 597693"/>
                <a:gd name="connsiteX34" fmla="*/ 50007 w 1797844"/>
                <a:gd name="connsiteY34" fmla="*/ 0 h 597693"/>
                <a:gd name="connsiteX35" fmla="*/ 0 w 1797844"/>
                <a:gd name="connsiteY35" fmla="*/ 0 h 597693"/>
                <a:gd name="connsiteX0" fmla="*/ 1801549 w 1801549"/>
                <a:gd name="connsiteY0" fmla="*/ 597697 h 597697"/>
                <a:gd name="connsiteX1" fmla="*/ 1763449 w 1801549"/>
                <a:gd name="connsiteY1" fmla="*/ 559597 h 597697"/>
                <a:gd name="connsiteX2" fmla="*/ 1565805 w 1801549"/>
                <a:gd name="connsiteY2" fmla="*/ 559597 h 597697"/>
                <a:gd name="connsiteX3" fmla="*/ 1544374 w 1801549"/>
                <a:gd name="connsiteY3" fmla="*/ 538166 h 597697"/>
                <a:gd name="connsiteX4" fmla="*/ 1358636 w 1801549"/>
                <a:gd name="connsiteY4" fmla="*/ 538166 h 597697"/>
                <a:gd name="connsiteX5" fmla="*/ 1341967 w 1801549"/>
                <a:gd name="connsiteY5" fmla="*/ 521497 h 597697"/>
                <a:gd name="connsiteX6" fmla="*/ 1239574 w 1801549"/>
                <a:gd name="connsiteY6" fmla="*/ 521497 h 597697"/>
                <a:gd name="connsiteX7" fmla="*/ 1230049 w 1801549"/>
                <a:gd name="connsiteY7" fmla="*/ 511972 h 597697"/>
                <a:gd name="connsiteX8" fmla="*/ 1177661 w 1801549"/>
                <a:gd name="connsiteY8" fmla="*/ 511972 h 597697"/>
                <a:gd name="connsiteX9" fmla="*/ 1156230 w 1801549"/>
                <a:gd name="connsiteY9" fmla="*/ 490541 h 597697"/>
                <a:gd name="connsiteX10" fmla="*/ 1099080 w 1801549"/>
                <a:gd name="connsiteY10" fmla="*/ 490541 h 597697"/>
                <a:gd name="connsiteX11" fmla="*/ 1080030 w 1801549"/>
                <a:gd name="connsiteY11" fmla="*/ 471491 h 597697"/>
                <a:gd name="connsiteX12" fmla="*/ 1027642 w 1801549"/>
                <a:gd name="connsiteY12" fmla="*/ 471491 h 597697"/>
                <a:gd name="connsiteX13" fmla="*/ 1013355 w 1801549"/>
                <a:gd name="connsiteY13" fmla="*/ 457204 h 597697"/>
                <a:gd name="connsiteX14" fmla="*/ 953824 w 1801549"/>
                <a:gd name="connsiteY14" fmla="*/ 457204 h 597697"/>
                <a:gd name="connsiteX15" fmla="*/ 939536 w 1801549"/>
                <a:gd name="connsiteY15" fmla="*/ 457204 h 597697"/>
                <a:gd name="connsiteX16" fmla="*/ 913342 w 1801549"/>
                <a:gd name="connsiteY16" fmla="*/ 457204 h 597697"/>
                <a:gd name="connsiteX17" fmla="*/ 891911 w 1801549"/>
                <a:gd name="connsiteY17" fmla="*/ 435773 h 597697"/>
                <a:gd name="connsiteX18" fmla="*/ 796661 w 1801549"/>
                <a:gd name="connsiteY18" fmla="*/ 435773 h 597697"/>
                <a:gd name="connsiteX19" fmla="*/ 744274 w 1801549"/>
                <a:gd name="connsiteY19" fmla="*/ 383386 h 597697"/>
                <a:gd name="connsiteX20" fmla="*/ 720460 w 1801549"/>
                <a:gd name="connsiteY20" fmla="*/ 359572 h 597697"/>
                <a:gd name="connsiteX21" fmla="*/ 679980 w 1801549"/>
                <a:gd name="connsiteY21" fmla="*/ 359572 h 597697"/>
                <a:gd name="connsiteX22" fmla="*/ 651405 w 1801549"/>
                <a:gd name="connsiteY22" fmla="*/ 330997 h 597697"/>
                <a:gd name="connsiteX23" fmla="*/ 622830 w 1801549"/>
                <a:gd name="connsiteY23" fmla="*/ 302422 h 597697"/>
                <a:gd name="connsiteX24" fmla="*/ 553774 w 1801549"/>
                <a:gd name="connsiteY24" fmla="*/ 302422 h 597697"/>
                <a:gd name="connsiteX25" fmla="*/ 515674 w 1801549"/>
                <a:gd name="connsiteY25" fmla="*/ 302422 h 597697"/>
                <a:gd name="connsiteX26" fmla="*/ 487099 w 1801549"/>
                <a:gd name="connsiteY26" fmla="*/ 273847 h 597697"/>
                <a:gd name="connsiteX27" fmla="*/ 458524 w 1801549"/>
                <a:gd name="connsiteY27" fmla="*/ 273847 h 597697"/>
                <a:gd name="connsiteX28" fmla="*/ 425186 w 1801549"/>
                <a:gd name="connsiteY28" fmla="*/ 273847 h 597697"/>
                <a:gd name="connsiteX29" fmla="*/ 401374 w 1801549"/>
                <a:gd name="connsiteY29" fmla="*/ 250035 h 597697"/>
                <a:gd name="connsiteX30" fmla="*/ 356130 w 1801549"/>
                <a:gd name="connsiteY30" fmla="*/ 250035 h 597697"/>
                <a:gd name="connsiteX31" fmla="*/ 282311 w 1801549"/>
                <a:gd name="connsiteY31" fmla="*/ 176216 h 597697"/>
                <a:gd name="connsiteX32" fmla="*/ 139436 w 1801549"/>
                <a:gd name="connsiteY32" fmla="*/ 33341 h 597697"/>
                <a:gd name="connsiteX33" fmla="*/ 87049 w 1801549"/>
                <a:gd name="connsiteY33" fmla="*/ 33341 h 597697"/>
                <a:gd name="connsiteX34" fmla="*/ 53712 w 1801549"/>
                <a:gd name="connsiteY34" fmla="*/ 4 h 597697"/>
                <a:gd name="connsiteX35" fmla="*/ 3705 w 1801549"/>
                <a:gd name="connsiteY35" fmla="*/ 4 h 597697"/>
                <a:gd name="connsiteX36" fmla="*/ 3701 w 1801549"/>
                <a:gd name="connsiteY36" fmla="*/ 0 h 597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801549" h="597697">
                  <a:moveTo>
                    <a:pt x="1801549" y="597697"/>
                  </a:moveTo>
                  <a:lnTo>
                    <a:pt x="1763449" y="559597"/>
                  </a:lnTo>
                  <a:lnTo>
                    <a:pt x="1565805" y="559597"/>
                  </a:lnTo>
                  <a:lnTo>
                    <a:pt x="1544374" y="538166"/>
                  </a:lnTo>
                  <a:lnTo>
                    <a:pt x="1358636" y="538166"/>
                  </a:lnTo>
                  <a:lnTo>
                    <a:pt x="1341967" y="521497"/>
                  </a:lnTo>
                  <a:lnTo>
                    <a:pt x="1239574" y="521497"/>
                  </a:lnTo>
                  <a:lnTo>
                    <a:pt x="1230049" y="511972"/>
                  </a:lnTo>
                  <a:lnTo>
                    <a:pt x="1177661" y="511972"/>
                  </a:lnTo>
                  <a:lnTo>
                    <a:pt x="1156230" y="490541"/>
                  </a:lnTo>
                  <a:lnTo>
                    <a:pt x="1099080" y="490541"/>
                  </a:lnTo>
                  <a:lnTo>
                    <a:pt x="1080030" y="471491"/>
                  </a:lnTo>
                  <a:lnTo>
                    <a:pt x="1027642" y="471491"/>
                  </a:lnTo>
                  <a:lnTo>
                    <a:pt x="1013355" y="457204"/>
                  </a:lnTo>
                  <a:lnTo>
                    <a:pt x="953824" y="457204"/>
                  </a:lnTo>
                  <a:lnTo>
                    <a:pt x="939536" y="457204"/>
                  </a:lnTo>
                  <a:lnTo>
                    <a:pt x="913342" y="457204"/>
                  </a:lnTo>
                  <a:lnTo>
                    <a:pt x="891911" y="435773"/>
                  </a:lnTo>
                  <a:lnTo>
                    <a:pt x="796661" y="435773"/>
                  </a:lnTo>
                  <a:lnTo>
                    <a:pt x="744274" y="383386"/>
                  </a:lnTo>
                  <a:lnTo>
                    <a:pt x="720460" y="359572"/>
                  </a:lnTo>
                  <a:lnTo>
                    <a:pt x="679980" y="359572"/>
                  </a:lnTo>
                  <a:lnTo>
                    <a:pt x="651405" y="330997"/>
                  </a:lnTo>
                  <a:lnTo>
                    <a:pt x="622830" y="302422"/>
                  </a:lnTo>
                  <a:lnTo>
                    <a:pt x="553774" y="302422"/>
                  </a:lnTo>
                  <a:lnTo>
                    <a:pt x="515674" y="302422"/>
                  </a:lnTo>
                  <a:lnTo>
                    <a:pt x="487099" y="273847"/>
                  </a:lnTo>
                  <a:lnTo>
                    <a:pt x="458524" y="273847"/>
                  </a:lnTo>
                  <a:lnTo>
                    <a:pt x="425186" y="273847"/>
                  </a:lnTo>
                  <a:lnTo>
                    <a:pt x="401374" y="250035"/>
                  </a:lnTo>
                  <a:lnTo>
                    <a:pt x="356130" y="250035"/>
                  </a:lnTo>
                  <a:lnTo>
                    <a:pt x="282311" y="176216"/>
                  </a:lnTo>
                  <a:lnTo>
                    <a:pt x="139436" y="33341"/>
                  </a:lnTo>
                  <a:lnTo>
                    <a:pt x="87049" y="33341"/>
                  </a:lnTo>
                  <a:lnTo>
                    <a:pt x="53712" y="4"/>
                  </a:lnTo>
                  <a:lnTo>
                    <a:pt x="3705" y="4"/>
                  </a:lnTo>
                  <a:cubicBezTo>
                    <a:pt x="-4630" y="3"/>
                    <a:pt x="3702" y="1"/>
                    <a:pt x="3701" y="0"/>
                  </a:cubicBezTo>
                </a:path>
              </a:pathLst>
            </a:cu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latin typeface="Comic Sans MS"/>
                <a:cs typeface="Comic Sans MS"/>
              </a:endParaRPr>
            </a:p>
          </p:txBody>
        </p:sp>
        <p:sp>
          <p:nvSpPr>
            <p:cNvPr id="11" name="Freeform 10"/>
            <p:cNvSpPr/>
            <p:nvPr/>
          </p:nvSpPr>
          <p:spPr>
            <a:xfrm>
              <a:off x="1936750" y="3328799"/>
              <a:ext cx="638175" cy="465280"/>
            </a:xfrm>
            <a:custGeom>
              <a:avLst/>
              <a:gdLst>
                <a:gd name="connsiteX0" fmla="*/ 731043 w 731043"/>
                <a:gd name="connsiteY0" fmla="*/ 607218 h 607218"/>
                <a:gd name="connsiteX1" fmla="*/ 642937 w 731043"/>
                <a:gd name="connsiteY1" fmla="*/ 519112 h 607218"/>
                <a:gd name="connsiteX2" fmla="*/ 611981 w 731043"/>
                <a:gd name="connsiteY2" fmla="*/ 519112 h 607218"/>
                <a:gd name="connsiteX3" fmla="*/ 564356 w 731043"/>
                <a:gd name="connsiteY3" fmla="*/ 471487 h 607218"/>
                <a:gd name="connsiteX4" fmla="*/ 528637 w 731043"/>
                <a:gd name="connsiteY4" fmla="*/ 471487 h 607218"/>
                <a:gd name="connsiteX5" fmla="*/ 471487 w 731043"/>
                <a:gd name="connsiteY5" fmla="*/ 414337 h 607218"/>
                <a:gd name="connsiteX6" fmla="*/ 445293 w 731043"/>
                <a:gd name="connsiteY6" fmla="*/ 388143 h 607218"/>
                <a:gd name="connsiteX7" fmla="*/ 400050 w 731043"/>
                <a:gd name="connsiteY7" fmla="*/ 388143 h 607218"/>
                <a:gd name="connsiteX8" fmla="*/ 371475 w 731043"/>
                <a:gd name="connsiteY8" fmla="*/ 359568 h 607218"/>
                <a:gd name="connsiteX9" fmla="*/ 357187 w 731043"/>
                <a:gd name="connsiteY9" fmla="*/ 359568 h 607218"/>
                <a:gd name="connsiteX10" fmla="*/ 335756 w 731043"/>
                <a:gd name="connsiteY10" fmla="*/ 338137 h 607218"/>
                <a:gd name="connsiteX11" fmla="*/ 316706 w 731043"/>
                <a:gd name="connsiteY11" fmla="*/ 338137 h 607218"/>
                <a:gd name="connsiteX12" fmla="*/ 302418 w 731043"/>
                <a:gd name="connsiteY12" fmla="*/ 323849 h 607218"/>
                <a:gd name="connsiteX13" fmla="*/ 271462 w 731043"/>
                <a:gd name="connsiteY13" fmla="*/ 292893 h 607218"/>
                <a:gd name="connsiteX14" fmla="*/ 240506 w 731043"/>
                <a:gd name="connsiteY14" fmla="*/ 261937 h 607218"/>
                <a:gd name="connsiteX15" fmla="*/ 190500 w 731043"/>
                <a:gd name="connsiteY15" fmla="*/ 211931 h 607218"/>
                <a:gd name="connsiteX16" fmla="*/ 121443 w 731043"/>
                <a:gd name="connsiteY16" fmla="*/ 142874 h 607218"/>
                <a:gd name="connsiteX17" fmla="*/ 92868 w 731043"/>
                <a:gd name="connsiteY17" fmla="*/ 142874 h 607218"/>
                <a:gd name="connsiteX18" fmla="*/ 40481 w 731043"/>
                <a:gd name="connsiteY18" fmla="*/ 90487 h 607218"/>
                <a:gd name="connsiteX19" fmla="*/ 42862 w 731043"/>
                <a:gd name="connsiteY19" fmla="*/ 66675 h 607218"/>
                <a:gd name="connsiteX20" fmla="*/ 45243 w 731043"/>
                <a:gd name="connsiteY20" fmla="*/ 59531 h 607218"/>
                <a:gd name="connsiteX21" fmla="*/ 0 w 731043"/>
                <a:gd name="connsiteY21" fmla="*/ 0 h 607218"/>
                <a:gd name="connsiteX0" fmla="*/ 690562 w 690562"/>
                <a:gd name="connsiteY0" fmla="*/ 547687 h 547687"/>
                <a:gd name="connsiteX1" fmla="*/ 602456 w 690562"/>
                <a:gd name="connsiteY1" fmla="*/ 459581 h 547687"/>
                <a:gd name="connsiteX2" fmla="*/ 571500 w 690562"/>
                <a:gd name="connsiteY2" fmla="*/ 459581 h 547687"/>
                <a:gd name="connsiteX3" fmla="*/ 523875 w 690562"/>
                <a:gd name="connsiteY3" fmla="*/ 411956 h 547687"/>
                <a:gd name="connsiteX4" fmla="*/ 488156 w 690562"/>
                <a:gd name="connsiteY4" fmla="*/ 411956 h 547687"/>
                <a:gd name="connsiteX5" fmla="*/ 431006 w 690562"/>
                <a:gd name="connsiteY5" fmla="*/ 354806 h 547687"/>
                <a:gd name="connsiteX6" fmla="*/ 404812 w 690562"/>
                <a:gd name="connsiteY6" fmla="*/ 328612 h 547687"/>
                <a:gd name="connsiteX7" fmla="*/ 359569 w 690562"/>
                <a:gd name="connsiteY7" fmla="*/ 328612 h 547687"/>
                <a:gd name="connsiteX8" fmla="*/ 330994 w 690562"/>
                <a:gd name="connsiteY8" fmla="*/ 300037 h 547687"/>
                <a:gd name="connsiteX9" fmla="*/ 316706 w 690562"/>
                <a:gd name="connsiteY9" fmla="*/ 300037 h 547687"/>
                <a:gd name="connsiteX10" fmla="*/ 295275 w 690562"/>
                <a:gd name="connsiteY10" fmla="*/ 278606 h 547687"/>
                <a:gd name="connsiteX11" fmla="*/ 276225 w 690562"/>
                <a:gd name="connsiteY11" fmla="*/ 278606 h 547687"/>
                <a:gd name="connsiteX12" fmla="*/ 261937 w 690562"/>
                <a:gd name="connsiteY12" fmla="*/ 264318 h 547687"/>
                <a:gd name="connsiteX13" fmla="*/ 230981 w 690562"/>
                <a:gd name="connsiteY13" fmla="*/ 233362 h 547687"/>
                <a:gd name="connsiteX14" fmla="*/ 200025 w 690562"/>
                <a:gd name="connsiteY14" fmla="*/ 202406 h 547687"/>
                <a:gd name="connsiteX15" fmla="*/ 150019 w 690562"/>
                <a:gd name="connsiteY15" fmla="*/ 152400 h 547687"/>
                <a:gd name="connsiteX16" fmla="*/ 80962 w 690562"/>
                <a:gd name="connsiteY16" fmla="*/ 83343 h 547687"/>
                <a:gd name="connsiteX17" fmla="*/ 52387 w 690562"/>
                <a:gd name="connsiteY17" fmla="*/ 83343 h 547687"/>
                <a:gd name="connsiteX18" fmla="*/ 0 w 690562"/>
                <a:gd name="connsiteY18" fmla="*/ 30956 h 547687"/>
                <a:gd name="connsiteX19" fmla="*/ 2381 w 690562"/>
                <a:gd name="connsiteY19" fmla="*/ 7144 h 547687"/>
                <a:gd name="connsiteX20" fmla="*/ 4762 w 690562"/>
                <a:gd name="connsiteY20" fmla="*/ 0 h 547687"/>
                <a:gd name="connsiteX0" fmla="*/ 690562 w 690562"/>
                <a:gd name="connsiteY0" fmla="*/ 540543 h 540543"/>
                <a:gd name="connsiteX1" fmla="*/ 602456 w 690562"/>
                <a:gd name="connsiteY1" fmla="*/ 452437 h 540543"/>
                <a:gd name="connsiteX2" fmla="*/ 571500 w 690562"/>
                <a:gd name="connsiteY2" fmla="*/ 452437 h 540543"/>
                <a:gd name="connsiteX3" fmla="*/ 523875 w 690562"/>
                <a:gd name="connsiteY3" fmla="*/ 404812 h 540543"/>
                <a:gd name="connsiteX4" fmla="*/ 488156 w 690562"/>
                <a:gd name="connsiteY4" fmla="*/ 404812 h 540543"/>
                <a:gd name="connsiteX5" fmla="*/ 431006 w 690562"/>
                <a:gd name="connsiteY5" fmla="*/ 347662 h 540543"/>
                <a:gd name="connsiteX6" fmla="*/ 404812 w 690562"/>
                <a:gd name="connsiteY6" fmla="*/ 321468 h 540543"/>
                <a:gd name="connsiteX7" fmla="*/ 359569 w 690562"/>
                <a:gd name="connsiteY7" fmla="*/ 321468 h 540543"/>
                <a:gd name="connsiteX8" fmla="*/ 330994 w 690562"/>
                <a:gd name="connsiteY8" fmla="*/ 292893 h 540543"/>
                <a:gd name="connsiteX9" fmla="*/ 316706 w 690562"/>
                <a:gd name="connsiteY9" fmla="*/ 292893 h 540543"/>
                <a:gd name="connsiteX10" fmla="*/ 295275 w 690562"/>
                <a:gd name="connsiteY10" fmla="*/ 271462 h 540543"/>
                <a:gd name="connsiteX11" fmla="*/ 276225 w 690562"/>
                <a:gd name="connsiteY11" fmla="*/ 271462 h 540543"/>
                <a:gd name="connsiteX12" fmla="*/ 261937 w 690562"/>
                <a:gd name="connsiteY12" fmla="*/ 257174 h 540543"/>
                <a:gd name="connsiteX13" fmla="*/ 230981 w 690562"/>
                <a:gd name="connsiteY13" fmla="*/ 226218 h 540543"/>
                <a:gd name="connsiteX14" fmla="*/ 200025 w 690562"/>
                <a:gd name="connsiteY14" fmla="*/ 195262 h 540543"/>
                <a:gd name="connsiteX15" fmla="*/ 150019 w 690562"/>
                <a:gd name="connsiteY15" fmla="*/ 145256 h 540543"/>
                <a:gd name="connsiteX16" fmla="*/ 80962 w 690562"/>
                <a:gd name="connsiteY16" fmla="*/ 76199 h 540543"/>
                <a:gd name="connsiteX17" fmla="*/ 52387 w 690562"/>
                <a:gd name="connsiteY17" fmla="*/ 76199 h 540543"/>
                <a:gd name="connsiteX18" fmla="*/ 0 w 690562"/>
                <a:gd name="connsiteY18" fmla="*/ 23812 h 540543"/>
                <a:gd name="connsiteX19" fmla="*/ 2381 w 690562"/>
                <a:gd name="connsiteY19" fmla="*/ 0 h 540543"/>
                <a:gd name="connsiteX0" fmla="*/ 690562 w 690562"/>
                <a:gd name="connsiteY0" fmla="*/ 516731 h 516731"/>
                <a:gd name="connsiteX1" fmla="*/ 602456 w 690562"/>
                <a:gd name="connsiteY1" fmla="*/ 428625 h 516731"/>
                <a:gd name="connsiteX2" fmla="*/ 571500 w 690562"/>
                <a:gd name="connsiteY2" fmla="*/ 428625 h 516731"/>
                <a:gd name="connsiteX3" fmla="*/ 523875 w 690562"/>
                <a:gd name="connsiteY3" fmla="*/ 381000 h 516731"/>
                <a:gd name="connsiteX4" fmla="*/ 488156 w 690562"/>
                <a:gd name="connsiteY4" fmla="*/ 381000 h 516731"/>
                <a:gd name="connsiteX5" fmla="*/ 431006 w 690562"/>
                <a:gd name="connsiteY5" fmla="*/ 323850 h 516731"/>
                <a:gd name="connsiteX6" fmla="*/ 404812 w 690562"/>
                <a:gd name="connsiteY6" fmla="*/ 297656 h 516731"/>
                <a:gd name="connsiteX7" fmla="*/ 359569 w 690562"/>
                <a:gd name="connsiteY7" fmla="*/ 297656 h 516731"/>
                <a:gd name="connsiteX8" fmla="*/ 330994 w 690562"/>
                <a:gd name="connsiteY8" fmla="*/ 269081 h 516731"/>
                <a:gd name="connsiteX9" fmla="*/ 316706 w 690562"/>
                <a:gd name="connsiteY9" fmla="*/ 269081 h 516731"/>
                <a:gd name="connsiteX10" fmla="*/ 295275 w 690562"/>
                <a:gd name="connsiteY10" fmla="*/ 247650 h 516731"/>
                <a:gd name="connsiteX11" fmla="*/ 276225 w 690562"/>
                <a:gd name="connsiteY11" fmla="*/ 247650 h 516731"/>
                <a:gd name="connsiteX12" fmla="*/ 261937 w 690562"/>
                <a:gd name="connsiteY12" fmla="*/ 233362 h 516731"/>
                <a:gd name="connsiteX13" fmla="*/ 230981 w 690562"/>
                <a:gd name="connsiteY13" fmla="*/ 202406 h 516731"/>
                <a:gd name="connsiteX14" fmla="*/ 200025 w 690562"/>
                <a:gd name="connsiteY14" fmla="*/ 171450 h 516731"/>
                <a:gd name="connsiteX15" fmla="*/ 150019 w 690562"/>
                <a:gd name="connsiteY15" fmla="*/ 121444 h 516731"/>
                <a:gd name="connsiteX16" fmla="*/ 80962 w 690562"/>
                <a:gd name="connsiteY16" fmla="*/ 52387 h 516731"/>
                <a:gd name="connsiteX17" fmla="*/ 52387 w 690562"/>
                <a:gd name="connsiteY17" fmla="*/ 52387 h 516731"/>
                <a:gd name="connsiteX18" fmla="*/ 0 w 690562"/>
                <a:gd name="connsiteY18" fmla="*/ 0 h 516731"/>
                <a:gd name="connsiteX0" fmla="*/ 638175 w 638175"/>
                <a:gd name="connsiteY0" fmla="*/ 464344 h 464344"/>
                <a:gd name="connsiteX1" fmla="*/ 550069 w 638175"/>
                <a:gd name="connsiteY1" fmla="*/ 376238 h 464344"/>
                <a:gd name="connsiteX2" fmla="*/ 519113 w 638175"/>
                <a:gd name="connsiteY2" fmla="*/ 376238 h 464344"/>
                <a:gd name="connsiteX3" fmla="*/ 471488 w 638175"/>
                <a:gd name="connsiteY3" fmla="*/ 328613 h 464344"/>
                <a:gd name="connsiteX4" fmla="*/ 435769 w 638175"/>
                <a:gd name="connsiteY4" fmla="*/ 328613 h 464344"/>
                <a:gd name="connsiteX5" fmla="*/ 378619 w 638175"/>
                <a:gd name="connsiteY5" fmla="*/ 271463 h 464344"/>
                <a:gd name="connsiteX6" fmla="*/ 352425 w 638175"/>
                <a:gd name="connsiteY6" fmla="*/ 245269 h 464344"/>
                <a:gd name="connsiteX7" fmla="*/ 307182 w 638175"/>
                <a:gd name="connsiteY7" fmla="*/ 245269 h 464344"/>
                <a:gd name="connsiteX8" fmla="*/ 278607 w 638175"/>
                <a:gd name="connsiteY8" fmla="*/ 216694 h 464344"/>
                <a:gd name="connsiteX9" fmla="*/ 264319 w 638175"/>
                <a:gd name="connsiteY9" fmla="*/ 216694 h 464344"/>
                <a:gd name="connsiteX10" fmla="*/ 242888 w 638175"/>
                <a:gd name="connsiteY10" fmla="*/ 195263 h 464344"/>
                <a:gd name="connsiteX11" fmla="*/ 223838 w 638175"/>
                <a:gd name="connsiteY11" fmla="*/ 195263 h 464344"/>
                <a:gd name="connsiteX12" fmla="*/ 209550 w 638175"/>
                <a:gd name="connsiteY12" fmla="*/ 180975 h 464344"/>
                <a:gd name="connsiteX13" fmla="*/ 178594 w 638175"/>
                <a:gd name="connsiteY13" fmla="*/ 150019 h 464344"/>
                <a:gd name="connsiteX14" fmla="*/ 147638 w 638175"/>
                <a:gd name="connsiteY14" fmla="*/ 119063 h 464344"/>
                <a:gd name="connsiteX15" fmla="*/ 97632 w 638175"/>
                <a:gd name="connsiteY15" fmla="*/ 69057 h 464344"/>
                <a:gd name="connsiteX16" fmla="*/ 28575 w 638175"/>
                <a:gd name="connsiteY16" fmla="*/ 0 h 464344"/>
                <a:gd name="connsiteX17" fmla="*/ 0 w 638175"/>
                <a:gd name="connsiteY17" fmla="*/ 0 h 46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8175" h="464344">
                  <a:moveTo>
                    <a:pt x="638175" y="464344"/>
                  </a:moveTo>
                  <a:lnTo>
                    <a:pt x="550069" y="376238"/>
                  </a:lnTo>
                  <a:lnTo>
                    <a:pt x="519113" y="376238"/>
                  </a:lnTo>
                  <a:lnTo>
                    <a:pt x="471488" y="328613"/>
                  </a:lnTo>
                  <a:lnTo>
                    <a:pt x="435769" y="328613"/>
                  </a:lnTo>
                  <a:lnTo>
                    <a:pt x="378619" y="271463"/>
                  </a:lnTo>
                  <a:lnTo>
                    <a:pt x="352425" y="245269"/>
                  </a:lnTo>
                  <a:lnTo>
                    <a:pt x="307182" y="245269"/>
                  </a:lnTo>
                  <a:lnTo>
                    <a:pt x="278607" y="216694"/>
                  </a:lnTo>
                  <a:lnTo>
                    <a:pt x="264319" y="216694"/>
                  </a:lnTo>
                  <a:lnTo>
                    <a:pt x="242888" y="195263"/>
                  </a:lnTo>
                  <a:lnTo>
                    <a:pt x="223838" y="195263"/>
                  </a:lnTo>
                  <a:lnTo>
                    <a:pt x="209550" y="180975"/>
                  </a:lnTo>
                  <a:lnTo>
                    <a:pt x="178594" y="150019"/>
                  </a:lnTo>
                  <a:lnTo>
                    <a:pt x="147638" y="119063"/>
                  </a:lnTo>
                  <a:lnTo>
                    <a:pt x="97632" y="69057"/>
                  </a:lnTo>
                  <a:lnTo>
                    <a:pt x="28575" y="0"/>
                  </a:lnTo>
                  <a:lnTo>
                    <a:pt x="0" y="0"/>
                  </a:lnTo>
                </a:path>
              </a:pathLst>
            </a:cu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Comic Sans MS"/>
                <a:cs typeface="Comic Sans MS"/>
              </a:endParaRPr>
            </a:p>
          </p:txBody>
        </p:sp>
        <p:sp>
          <p:nvSpPr>
            <p:cNvPr id="12" name="Freeform 11"/>
            <p:cNvSpPr/>
            <p:nvPr/>
          </p:nvSpPr>
          <p:spPr>
            <a:xfrm>
              <a:off x="1565275" y="2142572"/>
              <a:ext cx="363538" cy="1186227"/>
            </a:xfrm>
            <a:custGeom>
              <a:avLst/>
              <a:gdLst>
                <a:gd name="connsiteX0" fmla="*/ 397668 w 397668"/>
                <a:gd name="connsiteY0" fmla="*/ 1188244 h 1188244"/>
                <a:gd name="connsiteX1" fmla="*/ 381000 w 397668"/>
                <a:gd name="connsiteY1" fmla="*/ 1171576 h 1188244"/>
                <a:gd name="connsiteX2" fmla="*/ 381000 w 397668"/>
                <a:gd name="connsiteY2" fmla="*/ 1138237 h 1188244"/>
                <a:gd name="connsiteX3" fmla="*/ 357188 w 397668"/>
                <a:gd name="connsiteY3" fmla="*/ 1114425 h 1188244"/>
                <a:gd name="connsiteX4" fmla="*/ 338138 w 397668"/>
                <a:gd name="connsiteY4" fmla="*/ 1095375 h 1188244"/>
                <a:gd name="connsiteX5" fmla="*/ 323850 w 397668"/>
                <a:gd name="connsiteY5" fmla="*/ 1081087 h 1188244"/>
                <a:gd name="connsiteX6" fmla="*/ 323850 w 397668"/>
                <a:gd name="connsiteY6" fmla="*/ 1066800 h 1188244"/>
                <a:gd name="connsiteX7" fmla="*/ 307181 w 397668"/>
                <a:gd name="connsiteY7" fmla="*/ 1050131 h 1188244"/>
                <a:gd name="connsiteX8" fmla="*/ 307181 w 397668"/>
                <a:gd name="connsiteY8" fmla="*/ 1021556 h 1188244"/>
                <a:gd name="connsiteX9" fmla="*/ 283369 w 397668"/>
                <a:gd name="connsiteY9" fmla="*/ 997744 h 1188244"/>
                <a:gd name="connsiteX10" fmla="*/ 269081 w 397668"/>
                <a:gd name="connsiteY10" fmla="*/ 983456 h 1188244"/>
                <a:gd name="connsiteX11" fmla="*/ 254793 w 397668"/>
                <a:gd name="connsiteY11" fmla="*/ 969168 h 1188244"/>
                <a:gd name="connsiteX12" fmla="*/ 254793 w 397668"/>
                <a:gd name="connsiteY12" fmla="*/ 947737 h 1188244"/>
                <a:gd name="connsiteX13" fmla="*/ 247650 w 397668"/>
                <a:gd name="connsiteY13" fmla="*/ 940594 h 1188244"/>
                <a:gd name="connsiteX14" fmla="*/ 242887 w 397668"/>
                <a:gd name="connsiteY14" fmla="*/ 935831 h 1188244"/>
                <a:gd name="connsiteX15" fmla="*/ 242887 w 397668"/>
                <a:gd name="connsiteY15" fmla="*/ 919162 h 1188244"/>
                <a:gd name="connsiteX16" fmla="*/ 233362 w 397668"/>
                <a:gd name="connsiteY16" fmla="*/ 909637 h 1188244"/>
                <a:gd name="connsiteX17" fmla="*/ 226218 w 397668"/>
                <a:gd name="connsiteY17" fmla="*/ 902493 h 1188244"/>
                <a:gd name="connsiteX18" fmla="*/ 226218 w 397668"/>
                <a:gd name="connsiteY18" fmla="*/ 885825 h 1188244"/>
                <a:gd name="connsiteX19" fmla="*/ 214312 w 397668"/>
                <a:gd name="connsiteY19" fmla="*/ 873919 h 1188244"/>
                <a:gd name="connsiteX20" fmla="*/ 214312 w 397668"/>
                <a:gd name="connsiteY20" fmla="*/ 859631 h 1188244"/>
                <a:gd name="connsiteX21" fmla="*/ 202406 w 397668"/>
                <a:gd name="connsiteY21" fmla="*/ 847725 h 1188244"/>
                <a:gd name="connsiteX22" fmla="*/ 188118 w 397668"/>
                <a:gd name="connsiteY22" fmla="*/ 833437 h 1188244"/>
                <a:gd name="connsiteX23" fmla="*/ 188118 w 397668"/>
                <a:gd name="connsiteY23" fmla="*/ 816769 h 1188244"/>
                <a:gd name="connsiteX24" fmla="*/ 178593 w 397668"/>
                <a:gd name="connsiteY24" fmla="*/ 807244 h 1188244"/>
                <a:gd name="connsiteX25" fmla="*/ 164306 w 397668"/>
                <a:gd name="connsiteY25" fmla="*/ 792957 h 1188244"/>
                <a:gd name="connsiteX26" fmla="*/ 164306 w 397668"/>
                <a:gd name="connsiteY26" fmla="*/ 764381 h 1188244"/>
                <a:gd name="connsiteX27" fmla="*/ 147637 w 397668"/>
                <a:gd name="connsiteY27" fmla="*/ 747712 h 1188244"/>
                <a:gd name="connsiteX28" fmla="*/ 147637 w 397668"/>
                <a:gd name="connsiteY28" fmla="*/ 695325 h 1188244"/>
                <a:gd name="connsiteX29" fmla="*/ 138112 w 397668"/>
                <a:gd name="connsiteY29" fmla="*/ 685800 h 1188244"/>
                <a:gd name="connsiteX30" fmla="*/ 138112 w 397668"/>
                <a:gd name="connsiteY30" fmla="*/ 650081 h 1188244"/>
                <a:gd name="connsiteX31" fmla="*/ 138112 w 397668"/>
                <a:gd name="connsiteY31" fmla="*/ 614362 h 1188244"/>
                <a:gd name="connsiteX32" fmla="*/ 123825 w 397668"/>
                <a:gd name="connsiteY32" fmla="*/ 600075 h 1188244"/>
                <a:gd name="connsiteX33" fmla="*/ 123825 w 397668"/>
                <a:gd name="connsiteY33" fmla="*/ 545306 h 1188244"/>
                <a:gd name="connsiteX34" fmla="*/ 109537 w 397668"/>
                <a:gd name="connsiteY34" fmla="*/ 531018 h 1188244"/>
                <a:gd name="connsiteX35" fmla="*/ 109537 w 397668"/>
                <a:gd name="connsiteY35" fmla="*/ 476250 h 1188244"/>
                <a:gd name="connsiteX36" fmla="*/ 109537 w 397668"/>
                <a:gd name="connsiteY36" fmla="*/ 445294 h 1188244"/>
                <a:gd name="connsiteX37" fmla="*/ 109537 w 397668"/>
                <a:gd name="connsiteY37" fmla="*/ 416719 h 1188244"/>
                <a:gd name="connsiteX38" fmla="*/ 78581 w 397668"/>
                <a:gd name="connsiteY38" fmla="*/ 385763 h 1188244"/>
                <a:gd name="connsiteX39" fmla="*/ 78581 w 397668"/>
                <a:gd name="connsiteY39" fmla="*/ 338137 h 1188244"/>
                <a:gd name="connsiteX40" fmla="*/ 78581 w 397668"/>
                <a:gd name="connsiteY40" fmla="*/ 307181 h 1188244"/>
                <a:gd name="connsiteX41" fmla="*/ 78581 w 397668"/>
                <a:gd name="connsiteY41" fmla="*/ 283369 h 1188244"/>
                <a:gd name="connsiteX42" fmla="*/ 78581 w 397668"/>
                <a:gd name="connsiteY42" fmla="*/ 245269 h 1188244"/>
                <a:gd name="connsiteX43" fmla="*/ 64293 w 397668"/>
                <a:gd name="connsiteY43" fmla="*/ 230981 h 1188244"/>
                <a:gd name="connsiteX44" fmla="*/ 64293 w 397668"/>
                <a:gd name="connsiteY44" fmla="*/ 195262 h 1188244"/>
                <a:gd name="connsiteX45" fmla="*/ 50006 w 397668"/>
                <a:gd name="connsiteY45" fmla="*/ 180975 h 1188244"/>
                <a:gd name="connsiteX46" fmla="*/ 50006 w 397668"/>
                <a:gd name="connsiteY46" fmla="*/ 135731 h 1188244"/>
                <a:gd name="connsiteX47" fmla="*/ 50006 w 397668"/>
                <a:gd name="connsiteY47" fmla="*/ 114300 h 1188244"/>
                <a:gd name="connsiteX48" fmla="*/ 50006 w 397668"/>
                <a:gd name="connsiteY48" fmla="*/ 80962 h 1188244"/>
                <a:gd name="connsiteX49" fmla="*/ 33337 w 397668"/>
                <a:gd name="connsiteY49" fmla="*/ 64293 h 1188244"/>
                <a:gd name="connsiteX50" fmla="*/ 33337 w 397668"/>
                <a:gd name="connsiteY50" fmla="*/ 28575 h 1188244"/>
                <a:gd name="connsiteX51" fmla="*/ 33337 w 397668"/>
                <a:gd name="connsiteY51" fmla="*/ 2381 h 1188244"/>
                <a:gd name="connsiteX52" fmla="*/ 9525 w 397668"/>
                <a:gd name="connsiteY52" fmla="*/ 2381 h 1188244"/>
                <a:gd name="connsiteX53" fmla="*/ 7144 w 397668"/>
                <a:gd name="connsiteY53" fmla="*/ 0 h 1188244"/>
                <a:gd name="connsiteX54" fmla="*/ 4762 w 397668"/>
                <a:gd name="connsiteY54" fmla="*/ 0 h 1188244"/>
                <a:gd name="connsiteX55" fmla="*/ 0 w 397668"/>
                <a:gd name="connsiteY55" fmla="*/ 0 h 1188244"/>
                <a:gd name="connsiteX56" fmla="*/ 4762 w 397668"/>
                <a:gd name="connsiteY56" fmla="*/ 4762 h 1188244"/>
                <a:gd name="connsiteX0" fmla="*/ 397668 w 397668"/>
                <a:gd name="connsiteY0" fmla="*/ 1188244 h 1188244"/>
                <a:gd name="connsiteX1" fmla="*/ 381000 w 397668"/>
                <a:gd name="connsiteY1" fmla="*/ 1171576 h 1188244"/>
                <a:gd name="connsiteX2" fmla="*/ 381000 w 397668"/>
                <a:gd name="connsiteY2" fmla="*/ 1138237 h 1188244"/>
                <a:gd name="connsiteX3" fmla="*/ 357188 w 397668"/>
                <a:gd name="connsiteY3" fmla="*/ 1114425 h 1188244"/>
                <a:gd name="connsiteX4" fmla="*/ 338138 w 397668"/>
                <a:gd name="connsiteY4" fmla="*/ 1095375 h 1188244"/>
                <a:gd name="connsiteX5" fmla="*/ 323850 w 397668"/>
                <a:gd name="connsiteY5" fmla="*/ 1081087 h 1188244"/>
                <a:gd name="connsiteX6" fmla="*/ 323850 w 397668"/>
                <a:gd name="connsiteY6" fmla="*/ 1066800 h 1188244"/>
                <a:gd name="connsiteX7" fmla="*/ 307181 w 397668"/>
                <a:gd name="connsiteY7" fmla="*/ 1050131 h 1188244"/>
                <a:gd name="connsiteX8" fmla="*/ 307181 w 397668"/>
                <a:gd name="connsiteY8" fmla="*/ 1021556 h 1188244"/>
                <a:gd name="connsiteX9" fmla="*/ 283369 w 397668"/>
                <a:gd name="connsiteY9" fmla="*/ 997744 h 1188244"/>
                <a:gd name="connsiteX10" fmla="*/ 269081 w 397668"/>
                <a:gd name="connsiteY10" fmla="*/ 983456 h 1188244"/>
                <a:gd name="connsiteX11" fmla="*/ 254793 w 397668"/>
                <a:gd name="connsiteY11" fmla="*/ 969168 h 1188244"/>
                <a:gd name="connsiteX12" fmla="*/ 254793 w 397668"/>
                <a:gd name="connsiteY12" fmla="*/ 947737 h 1188244"/>
                <a:gd name="connsiteX13" fmla="*/ 247650 w 397668"/>
                <a:gd name="connsiteY13" fmla="*/ 940594 h 1188244"/>
                <a:gd name="connsiteX14" fmla="*/ 242887 w 397668"/>
                <a:gd name="connsiteY14" fmla="*/ 935831 h 1188244"/>
                <a:gd name="connsiteX15" fmla="*/ 242887 w 397668"/>
                <a:gd name="connsiteY15" fmla="*/ 919162 h 1188244"/>
                <a:gd name="connsiteX16" fmla="*/ 233362 w 397668"/>
                <a:gd name="connsiteY16" fmla="*/ 909637 h 1188244"/>
                <a:gd name="connsiteX17" fmla="*/ 226218 w 397668"/>
                <a:gd name="connsiteY17" fmla="*/ 902493 h 1188244"/>
                <a:gd name="connsiteX18" fmla="*/ 226218 w 397668"/>
                <a:gd name="connsiteY18" fmla="*/ 885825 h 1188244"/>
                <a:gd name="connsiteX19" fmla="*/ 214312 w 397668"/>
                <a:gd name="connsiteY19" fmla="*/ 873919 h 1188244"/>
                <a:gd name="connsiteX20" fmla="*/ 214312 w 397668"/>
                <a:gd name="connsiteY20" fmla="*/ 859631 h 1188244"/>
                <a:gd name="connsiteX21" fmla="*/ 202406 w 397668"/>
                <a:gd name="connsiteY21" fmla="*/ 847725 h 1188244"/>
                <a:gd name="connsiteX22" fmla="*/ 188118 w 397668"/>
                <a:gd name="connsiteY22" fmla="*/ 833437 h 1188244"/>
                <a:gd name="connsiteX23" fmla="*/ 188118 w 397668"/>
                <a:gd name="connsiteY23" fmla="*/ 816769 h 1188244"/>
                <a:gd name="connsiteX24" fmla="*/ 178593 w 397668"/>
                <a:gd name="connsiteY24" fmla="*/ 807244 h 1188244"/>
                <a:gd name="connsiteX25" fmla="*/ 164306 w 397668"/>
                <a:gd name="connsiteY25" fmla="*/ 792957 h 1188244"/>
                <a:gd name="connsiteX26" fmla="*/ 164306 w 397668"/>
                <a:gd name="connsiteY26" fmla="*/ 764381 h 1188244"/>
                <a:gd name="connsiteX27" fmla="*/ 147637 w 397668"/>
                <a:gd name="connsiteY27" fmla="*/ 747712 h 1188244"/>
                <a:gd name="connsiteX28" fmla="*/ 147637 w 397668"/>
                <a:gd name="connsiteY28" fmla="*/ 695325 h 1188244"/>
                <a:gd name="connsiteX29" fmla="*/ 138112 w 397668"/>
                <a:gd name="connsiteY29" fmla="*/ 685800 h 1188244"/>
                <a:gd name="connsiteX30" fmla="*/ 138112 w 397668"/>
                <a:gd name="connsiteY30" fmla="*/ 650081 h 1188244"/>
                <a:gd name="connsiteX31" fmla="*/ 138112 w 397668"/>
                <a:gd name="connsiteY31" fmla="*/ 614362 h 1188244"/>
                <a:gd name="connsiteX32" fmla="*/ 123825 w 397668"/>
                <a:gd name="connsiteY32" fmla="*/ 600075 h 1188244"/>
                <a:gd name="connsiteX33" fmla="*/ 123825 w 397668"/>
                <a:gd name="connsiteY33" fmla="*/ 545306 h 1188244"/>
                <a:gd name="connsiteX34" fmla="*/ 109537 w 397668"/>
                <a:gd name="connsiteY34" fmla="*/ 531018 h 1188244"/>
                <a:gd name="connsiteX35" fmla="*/ 109537 w 397668"/>
                <a:gd name="connsiteY35" fmla="*/ 476250 h 1188244"/>
                <a:gd name="connsiteX36" fmla="*/ 109537 w 397668"/>
                <a:gd name="connsiteY36" fmla="*/ 445294 h 1188244"/>
                <a:gd name="connsiteX37" fmla="*/ 109537 w 397668"/>
                <a:gd name="connsiteY37" fmla="*/ 416719 h 1188244"/>
                <a:gd name="connsiteX38" fmla="*/ 78581 w 397668"/>
                <a:gd name="connsiteY38" fmla="*/ 385763 h 1188244"/>
                <a:gd name="connsiteX39" fmla="*/ 78581 w 397668"/>
                <a:gd name="connsiteY39" fmla="*/ 338137 h 1188244"/>
                <a:gd name="connsiteX40" fmla="*/ 78581 w 397668"/>
                <a:gd name="connsiteY40" fmla="*/ 307181 h 1188244"/>
                <a:gd name="connsiteX41" fmla="*/ 78581 w 397668"/>
                <a:gd name="connsiteY41" fmla="*/ 283369 h 1188244"/>
                <a:gd name="connsiteX42" fmla="*/ 78581 w 397668"/>
                <a:gd name="connsiteY42" fmla="*/ 245269 h 1188244"/>
                <a:gd name="connsiteX43" fmla="*/ 64293 w 397668"/>
                <a:gd name="connsiteY43" fmla="*/ 230981 h 1188244"/>
                <a:gd name="connsiteX44" fmla="*/ 64293 w 397668"/>
                <a:gd name="connsiteY44" fmla="*/ 195262 h 1188244"/>
                <a:gd name="connsiteX45" fmla="*/ 50006 w 397668"/>
                <a:gd name="connsiteY45" fmla="*/ 180975 h 1188244"/>
                <a:gd name="connsiteX46" fmla="*/ 50006 w 397668"/>
                <a:gd name="connsiteY46" fmla="*/ 135731 h 1188244"/>
                <a:gd name="connsiteX47" fmla="*/ 50006 w 397668"/>
                <a:gd name="connsiteY47" fmla="*/ 114300 h 1188244"/>
                <a:gd name="connsiteX48" fmla="*/ 50006 w 397668"/>
                <a:gd name="connsiteY48" fmla="*/ 80962 h 1188244"/>
                <a:gd name="connsiteX49" fmla="*/ 33337 w 397668"/>
                <a:gd name="connsiteY49" fmla="*/ 64293 h 1188244"/>
                <a:gd name="connsiteX50" fmla="*/ 33337 w 397668"/>
                <a:gd name="connsiteY50" fmla="*/ 28575 h 1188244"/>
                <a:gd name="connsiteX51" fmla="*/ 33337 w 397668"/>
                <a:gd name="connsiteY51" fmla="*/ 2381 h 1188244"/>
                <a:gd name="connsiteX52" fmla="*/ 9525 w 397668"/>
                <a:gd name="connsiteY52" fmla="*/ 2381 h 1188244"/>
                <a:gd name="connsiteX53" fmla="*/ 7144 w 397668"/>
                <a:gd name="connsiteY53" fmla="*/ 0 h 1188244"/>
                <a:gd name="connsiteX54" fmla="*/ 4762 w 397668"/>
                <a:gd name="connsiteY54" fmla="*/ 0 h 1188244"/>
                <a:gd name="connsiteX55" fmla="*/ 0 w 397668"/>
                <a:gd name="connsiteY55" fmla="*/ 0 h 1188244"/>
                <a:gd name="connsiteX0" fmla="*/ 392906 w 392906"/>
                <a:gd name="connsiteY0" fmla="*/ 1188244 h 1188244"/>
                <a:gd name="connsiteX1" fmla="*/ 376238 w 392906"/>
                <a:gd name="connsiteY1" fmla="*/ 1171576 h 1188244"/>
                <a:gd name="connsiteX2" fmla="*/ 376238 w 392906"/>
                <a:gd name="connsiteY2" fmla="*/ 1138237 h 1188244"/>
                <a:gd name="connsiteX3" fmla="*/ 352426 w 392906"/>
                <a:gd name="connsiteY3" fmla="*/ 1114425 h 1188244"/>
                <a:gd name="connsiteX4" fmla="*/ 333376 w 392906"/>
                <a:gd name="connsiteY4" fmla="*/ 1095375 h 1188244"/>
                <a:gd name="connsiteX5" fmla="*/ 319088 w 392906"/>
                <a:gd name="connsiteY5" fmla="*/ 1081087 h 1188244"/>
                <a:gd name="connsiteX6" fmla="*/ 319088 w 392906"/>
                <a:gd name="connsiteY6" fmla="*/ 1066800 h 1188244"/>
                <a:gd name="connsiteX7" fmla="*/ 302419 w 392906"/>
                <a:gd name="connsiteY7" fmla="*/ 1050131 h 1188244"/>
                <a:gd name="connsiteX8" fmla="*/ 302419 w 392906"/>
                <a:gd name="connsiteY8" fmla="*/ 1021556 h 1188244"/>
                <a:gd name="connsiteX9" fmla="*/ 278607 w 392906"/>
                <a:gd name="connsiteY9" fmla="*/ 997744 h 1188244"/>
                <a:gd name="connsiteX10" fmla="*/ 264319 w 392906"/>
                <a:gd name="connsiteY10" fmla="*/ 983456 h 1188244"/>
                <a:gd name="connsiteX11" fmla="*/ 250031 w 392906"/>
                <a:gd name="connsiteY11" fmla="*/ 969168 h 1188244"/>
                <a:gd name="connsiteX12" fmla="*/ 250031 w 392906"/>
                <a:gd name="connsiteY12" fmla="*/ 947737 h 1188244"/>
                <a:gd name="connsiteX13" fmla="*/ 242888 w 392906"/>
                <a:gd name="connsiteY13" fmla="*/ 940594 h 1188244"/>
                <a:gd name="connsiteX14" fmla="*/ 238125 w 392906"/>
                <a:gd name="connsiteY14" fmla="*/ 935831 h 1188244"/>
                <a:gd name="connsiteX15" fmla="*/ 238125 w 392906"/>
                <a:gd name="connsiteY15" fmla="*/ 919162 h 1188244"/>
                <a:gd name="connsiteX16" fmla="*/ 228600 w 392906"/>
                <a:gd name="connsiteY16" fmla="*/ 909637 h 1188244"/>
                <a:gd name="connsiteX17" fmla="*/ 221456 w 392906"/>
                <a:gd name="connsiteY17" fmla="*/ 902493 h 1188244"/>
                <a:gd name="connsiteX18" fmla="*/ 221456 w 392906"/>
                <a:gd name="connsiteY18" fmla="*/ 885825 h 1188244"/>
                <a:gd name="connsiteX19" fmla="*/ 209550 w 392906"/>
                <a:gd name="connsiteY19" fmla="*/ 873919 h 1188244"/>
                <a:gd name="connsiteX20" fmla="*/ 209550 w 392906"/>
                <a:gd name="connsiteY20" fmla="*/ 859631 h 1188244"/>
                <a:gd name="connsiteX21" fmla="*/ 197644 w 392906"/>
                <a:gd name="connsiteY21" fmla="*/ 847725 h 1188244"/>
                <a:gd name="connsiteX22" fmla="*/ 183356 w 392906"/>
                <a:gd name="connsiteY22" fmla="*/ 833437 h 1188244"/>
                <a:gd name="connsiteX23" fmla="*/ 183356 w 392906"/>
                <a:gd name="connsiteY23" fmla="*/ 816769 h 1188244"/>
                <a:gd name="connsiteX24" fmla="*/ 173831 w 392906"/>
                <a:gd name="connsiteY24" fmla="*/ 807244 h 1188244"/>
                <a:gd name="connsiteX25" fmla="*/ 159544 w 392906"/>
                <a:gd name="connsiteY25" fmla="*/ 792957 h 1188244"/>
                <a:gd name="connsiteX26" fmla="*/ 159544 w 392906"/>
                <a:gd name="connsiteY26" fmla="*/ 764381 h 1188244"/>
                <a:gd name="connsiteX27" fmla="*/ 142875 w 392906"/>
                <a:gd name="connsiteY27" fmla="*/ 747712 h 1188244"/>
                <a:gd name="connsiteX28" fmla="*/ 142875 w 392906"/>
                <a:gd name="connsiteY28" fmla="*/ 695325 h 1188244"/>
                <a:gd name="connsiteX29" fmla="*/ 133350 w 392906"/>
                <a:gd name="connsiteY29" fmla="*/ 685800 h 1188244"/>
                <a:gd name="connsiteX30" fmla="*/ 133350 w 392906"/>
                <a:gd name="connsiteY30" fmla="*/ 650081 h 1188244"/>
                <a:gd name="connsiteX31" fmla="*/ 133350 w 392906"/>
                <a:gd name="connsiteY31" fmla="*/ 614362 h 1188244"/>
                <a:gd name="connsiteX32" fmla="*/ 119063 w 392906"/>
                <a:gd name="connsiteY32" fmla="*/ 600075 h 1188244"/>
                <a:gd name="connsiteX33" fmla="*/ 119063 w 392906"/>
                <a:gd name="connsiteY33" fmla="*/ 545306 h 1188244"/>
                <a:gd name="connsiteX34" fmla="*/ 104775 w 392906"/>
                <a:gd name="connsiteY34" fmla="*/ 531018 h 1188244"/>
                <a:gd name="connsiteX35" fmla="*/ 104775 w 392906"/>
                <a:gd name="connsiteY35" fmla="*/ 476250 h 1188244"/>
                <a:gd name="connsiteX36" fmla="*/ 104775 w 392906"/>
                <a:gd name="connsiteY36" fmla="*/ 445294 h 1188244"/>
                <a:gd name="connsiteX37" fmla="*/ 104775 w 392906"/>
                <a:gd name="connsiteY37" fmla="*/ 416719 h 1188244"/>
                <a:gd name="connsiteX38" fmla="*/ 73819 w 392906"/>
                <a:gd name="connsiteY38" fmla="*/ 385763 h 1188244"/>
                <a:gd name="connsiteX39" fmla="*/ 73819 w 392906"/>
                <a:gd name="connsiteY39" fmla="*/ 338137 h 1188244"/>
                <a:gd name="connsiteX40" fmla="*/ 73819 w 392906"/>
                <a:gd name="connsiteY40" fmla="*/ 307181 h 1188244"/>
                <a:gd name="connsiteX41" fmla="*/ 73819 w 392906"/>
                <a:gd name="connsiteY41" fmla="*/ 283369 h 1188244"/>
                <a:gd name="connsiteX42" fmla="*/ 73819 w 392906"/>
                <a:gd name="connsiteY42" fmla="*/ 245269 h 1188244"/>
                <a:gd name="connsiteX43" fmla="*/ 59531 w 392906"/>
                <a:gd name="connsiteY43" fmla="*/ 230981 h 1188244"/>
                <a:gd name="connsiteX44" fmla="*/ 59531 w 392906"/>
                <a:gd name="connsiteY44" fmla="*/ 195262 h 1188244"/>
                <a:gd name="connsiteX45" fmla="*/ 45244 w 392906"/>
                <a:gd name="connsiteY45" fmla="*/ 180975 h 1188244"/>
                <a:gd name="connsiteX46" fmla="*/ 45244 w 392906"/>
                <a:gd name="connsiteY46" fmla="*/ 135731 h 1188244"/>
                <a:gd name="connsiteX47" fmla="*/ 45244 w 392906"/>
                <a:gd name="connsiteY47" fmla="*/ 114300 h 1188244"/>
                <a:gd name="connsiteX48" fmla="*/ 45244 w 392906"/>
                <a:gd name="connsiteY48" fmla="*/ 80962 h 1188244"/>
                <a:gd name="connsiteX49" fmla="*/ 28575 w 392906"/>
                <a:gd name="connsiteY49" fmla="*/ 64293 h 1188244"/>
                <a:gd name="connsiteX50" fmla="*/ 28575 w 392906"/>
                <a:gd name="connsiteY50" fmla="*/ 28575 h 1188244"/>
                <a:gd name="connsiteX51" fmla="*/ 28575 w 392906"/>
                <a:gd name="connsiteY51" fmla="*/ 2381 h 1188244"/>
                <a:gd name="connsiteX52" fmla="*/ 4763 w 392906"/>
                <a:gd name="connsiteY52" fmla="*/ 2381 h 1188244"/>
                <a:gd name="connsiteX53" fmla="*/ 2382 w 392906"/>
                <a:gd name="connsiteY53" fmla="*/ 0 h 1188244"/>
                <a:gd name="connsiteX54" fmla="*/ 0 w 392906"/>
                <a:gd name="connsiteY54" fmla="*/ 0 h 1188244"/>
                <a:gd name="connsiteX0" fmla="*/ 390524 w 390524"/>
                <a:gd name="connsiteY0" fmla="*/ 1188244 h 1188244"/>
                <a:gd name="connsiteX1" fmla="*/ 373856 w 390524"/>
                <a:gd name="connsiteY1" fmla="*/ 1171576 h 1188244"/>
                <a:gd name="connsiteX2" fmla="*/ 373856 w 390524"/>
                <a:gd name="connsiteY2" fmla="*/ 1138237 h 1188244"/>
                <a:gd name="connsiteX3" fmla="*/ 350044 w 390524"/>
                <a:gd name="connsiteY3" fmla="*/ 1114425 h 1188244"/>
                <a:gd name="connsiteX4" fmla="*/ 330994 w 390524"/>
                <a:gd name="connsiteY4" fmla="*/ 1095375 h 1188244"/>
                <a:gd name="connsiteX5" fmla="*/ 316706 w 390524"/>
                <a:gd name="connsiteY5" fmla="*/ 1081087 h 1188244"/>
                <a:gd name="connsiteX6" fmla="*/ 316706 w 390524"/>
                <a:gd name="connsiteY6" fmla="*/ 1066800 h 1188244"/>
                <a:gd name="connsiteX7" fmla="*/ 300037 w 390524"/>
                <a:gd name="connsiteY7" fmla="*/ 1050131 h 1188244"/>
                <a:gd name="connsiteX8" fmla="*/ 300037 w 390524"/>
                <a:gd name="connsiteY8" fmla="*/ 1021556 h 1188244"/>
                <a:gd name="connsiteX9" fmla="*/ 276225 w 390524"/>
                <a:gd name="connsiteY9" fmla="*/ 997744 h 1188244"/>
                <a:gd name="connsiteX10" fmla="*/ 261937 w 390524"/>
                <a:gd name="connsiteY10" fmla="*/ 983456 h 1188244"/>
                <a:gd name="connsiteX11" fmla="*/ 247649 w 390524"/>
                <a:gd name="connsiteY11" fmla="*/ 969168 h 1188244"/>
                <a:gd name="connsiteX12" fmla="*/ 247649 w 390524"/>
                <a:gd name="connsiteY12" fmla="*/ 947737 h 1188244"/>
                <a:gd name="connsiteX13" fmla="*/ 240506 w 390524"/>
                <a:gd name="connsiteY13" fmla="*/ 940594 h 1188244"/>
                <a:gd name="connsiteX14" fmla="*/ 235743 w 390524"/>
                <a:gd name="connsiteY14" fmla="*/ 935831 h 1188244"/>
                <a:gd name="connsiteX15" fmla="*/ 235743 w 390524"/>
                <a:gd name="connsiteY15" fmla="*/ 919162 h 1188244"/>
                <a:gd name="connsiteX16" fmla="*/ 226218 w 390524"/>
                <a:gd name="connsiteY16" fmla="*/ 909637 h 1188244"/>
                <a:gd name="connsiteX17" fmla="*/ 219074 w 390524"/>
                <a:gd name="connsiteY17" fmla="*/ 902493 h 1188244"/>
                <a:gd name="connsiteX18" fmla="*/ 219074 w 390524"/>
                <a:gd name="connsiteY18" fmla="*/ 885825 h 1188244"/>
                <a:gd name="connsiteX19" fmla="*/ 207168 w 390524"/>
                <a:gd name="connsiteY19" fmla="*/ 873919 h 1188244"/>
                <a:gd name="connsiteX20" fmla="*/ 207168 w 390524"/>
                <a:gd name="connsiteY20" fmla="*/ 859631 h 1188244"/>
                <a:gd name="connsiteX21" fmla="*/ 195262 w 390524"/>
                <a:gd name="connsiteY21" fmla="*/ 847725 h 1188244"/>
                <a:gd name="connsiteX22" fmla="*/ 180974 w 390524"/>
                <a:gd name="connsiteY22" fmla="*/ 833437 h 1188244"/>
                <a:gd name="connsiteX23" fmla="*/ 180974 w 390524"/>
                <a:gd name="connsiteY23" fmla="*/ 816769 h 1188244"/>
                <a:gd name="connsiteX24" fmla="*/ 171449 w 390524"/>
                <a:gd name="connsiteY24" fmla="*/ 807244 h 1188244"/>
                <a:gd name="connsiteX25" fmla="*/ 157162 w 390524"/>
                <a:gd name="connsiteY25" fmla="*/ 792957 h 1188244"/>
                <a:gd name="connsiteX26" fmla="*/ 157162 w 390524"/>
                <a:gd name="connsiteY26" fmla="*/ 764381 h 1188244"/>
                <a:gd name="connsiteX27" fmla="*/ 140493 w 390524"/>
                <a:gd name="connsiteY27" fmla="*/ 747712 h 1188244"/>
                <a:gd name="connsiteX28" fmla="*/ 140493 w 390524"/>
                <a:gd name="connsiteY28" fmla="*/ 695325 h 1188244"/>
                <a:gd name="connsiteX29" fmla="*/ 130968 w 390524"/>
                <a:gd name="connsiteY29" fmla="*/ 685800 h 1188244"/>
                <a:gd name="connsiteX30" fmla="*/ 130968 w 390524"/>
                <a:gd name="connsiteY30" fmla="*/ 650081 h 1188244"/>
                <a:gd name="connsiteX31" fmla="*/ 130968 w 390524"/>
                <a:gd name="connsiteY31" fmla="*/ 614362 h 1188244"/>
                <a:gd name="connsiteX32" fmla="*/ 116681 w 390524"/>
                <a:gd name="connsiteY32" fmla="*/ 600075 h 1188244"/>
                <a:gd name="connsiteX33" fmla="*/ 116681 w 390524"/>
                <a:gd name="connsiteY33" fmla="*/ 545306 h 1188244"/>
                <a:gd name="connsiteX34" fmla="*/ 102393 w 390524"/>
                <a:gd name="connsiteY34" fmla="*/ 531018 h 1188244"/>
                <a:gd name="connsiteX35" fmla="*/ 102393 w 390524"/>
                <a:gd name="connsiteY35" fmla="*/ 476250 h 1188244"/>
                <a:gd name="connsiteX36" fmla="*/ 102393 w 390524"/>
                <a:gd name="connsiteY36" fmla="*/ 445294 h 1188244"/>
                <a:gd name="connsiteX37" fmla="*/ 102393 w 390524"/>
                <a:gd name="connsiteY37" fmla="*/ 416719 h 1188244"/>
                <a:gd name="connsiteX38" fmla="*/ 71437 w 390524"/>
                <a:gd name="connsiteY38" fmla="*/ 385763 h 1188244"/>
                <a:gd name="connsiteX39" fmla="*/ 71437 w 390524"/>
                <a:gd name="connsiteY39" fmla="*/ 338137 h 1188244"/>
                <a:gd name="connsiteX40" fmla="*/ 71437 w 390524"/>
                <a:gd name="connsiteY40" fmla="*/ 307181 h 1188244"/>
                <a:gd name="connsiteX41" fmla="*/ 71437 w 390524"/>
                <a:gd name="connsiteY41" fmla="*/ 283369 h 1188244"/>
                <a:gd name="connsiteX42" fmla="*/ 71437 w 390524"/>
                <a:gd name="connsiteY42" fmla="*/ 245269 h 1188244"/>
                <a:gd name="connsiteX43" fmla="*/ 57149 w 390524"/>
                <a:gd name="connsiteY43" fmla="*/ 230981 h 1188244"/>
                <a:gd name="connsiteX44" fmla="*/ 57149 w 390524"/>
                <a:gd name="connsiteY44" fmla="*/ 195262 h 1188244"/>
                <a:gd name="connsiteX45" fmla="*/ 42862 w 390524"/>
                <a:gd name="connsiteY45" fmla="*/ 180975 h 1188244"/>
                <a:gd name="connsiteX46" fmla="*/ 42862 w 390524"/>
                <a:gd name="connsiteY46" fmla="*/ 135731 h 1188244"/>
                <a:gd name="connsiteX47" fmla="*/ 42862 w 390524"/>
                <a:gd name="connsiteY47" fmla="*/ 114300 h 1188244"/>
                <a:gd name="connsiteX48" fmla="*/ 42862 w 390524"/>
                <a:gd name="connsiteY48" fmla="*/ 80962 h 1188244"/>
                <a:gd name="connsiteX49" fmla="*/ 26193 w 390524"/>
                <a:gd name="connsiteY49" fmla="*/ 64293 h 1188244"/>
                <a:gd name="connsiteX50" fmla="*/ 26193 w 390524"/>
                <a:gd name="connsiteY50" fmla="*/ 28575 h 1188244"/>
                <a:gd name="connsiteX51" fmla="*/ 26193 w 390524"/>
                <a:gd name="connsiteY51" fmla="*/ 2381 h 1188244"/>
                <a:gd name="connsiteX52" fmla="*/ 2381 w 390524"/>
                <a:gd name="connsiteY52" fmla="*/ 2381 h 1188244"/>
                <a:gd name="connsiteX53" fmla="*/ 0 w 390524"/>
                <a:gd name="connsiteY53" fmla="*/ 0 h 1188244"/>
                <a:gd name="connsiteX0" fmla="*/ 388143 w 388143"/>
                <a:gd name="connsiteY0" fmla="*/ 1185863 h 1185863"/>
                <a:gd name="connsiteX1" fmla="*/ 371475 w 388143"/>
                <a:gd name="connsiteY1" fmla="*/ 1169195 h 1185863"/>
                <a:gd name="connsiteX2" fmla="*/ 371475 w 388143"/>
                <a:gd name="connsiteY2" fmla="*/ 1135856 h 1185863"/>
                <a:gd name="connsiteX3" fmla="*/ 347663 w 388143"/>
                <a:gd name="connsiteY3" fmla="*/ 1112044 h 1185863"/>
                <a:gd name="connsiteX4" fmla="*/ 328613 w 388143"/>
                <a:gd name="connsiteY4" fmla="*/ 1092994 h 1185863"/>
                <a:gd name="connsiteX5" fmla="*/ 314325 w 388143"/>
                <a:gd name="connsiteY5" fmla="*/ 1078706 h 1185863"/>
                <a:gd name="connsiteX6" fmla="*/ 314325 w 388143"/>
                <a:gd name="connsiteY6" fmla="*/ 1064419 h 1185863"/>
                <a:gd name="connsiteX7" fmla="*/ 297656 w 388143"/>
                <a:gd name="connsiteY7" fmla="*/ 1047750 h 1185863"/>
                <a:gd name="connsiteX8" fmla="*/ 297656 w 388143"/>
                <a:gd name="connsiteY8" fmla="*/ 1019175 h 1185863"/>
                <a:gd name="connsiteX9" fmla="*/ 273844 w 388143"/>
                <a:gd name="connsiteY9" fmla="*/ 995363 h 1185863"/>
                <a:gd name="connsiteX10" fmla="*/ 259556 w 388143"/>
                <a:gd name="connsiteY10" fmla="*/ 981075 h 1185863"/>
                <a:gd name="connsiteX11" fmla="*/ 245268 w 388143"/>
                <a:gd name="connsiteY11" fmla="*/ 966787 h 1185863"/>
                <a:gd name="connsiteX12" fmla="*/ 245268 w 388143"/>
                <a:gd name="connsiteY12" fmla="*/ 945356 h 1185863"/>
                <a:gd name="connsiteX13" fmla="*/ 238125 w 388143"/>
                <a:gd name="connsiteY13" fmla="*/ 938213 h 1185863"/>
                <a:gd name="connsiteX14" fmla="*/ 233362 w 388143"/>
                <a:gd name="connsiteY14" fmla="*/ 933450 h 1185863"/>
                <a:gd name="connsiteX15" fmla="*/ 233362 w 388143"/>
                <a:gd name="connsiteY15" fmla="*/ 916781 h 1185863"/>
                <a:gd name="connsiteX16" fmla="*/ 223837 w 388143"/>
                <a:gd name="connsiteY16" fmla="*/ 907256 h 1185863"/>
                <a:gd name="connsiteX17" fmla="*/ 216693 w 388143"/>
                <a:gd name="connsiteY17" fmla="*/ 900112 h 1185863"/>
                <a:gd name="connsiteX18" fmla="*/ 216693 w 388143"/>
                <a:gd name="connsiteY18" fmla="*/ 883444 h 1185863"/>
                <a:gd name="connsiteX19" fmla="*/ 204787 w 388143"/>
                <a:gd name="connsiteY19" fmla="*/ 871538 h 1185863"/>
                <a:gd name="connsiteX20" fmla="*/ 204787 w 388143"/>
                <a:gd name="connsiteY20" fmla="*/ 857250 h 1185863"/>
                <a:gd name="connsiteX21" fmla="*/ 192881 w 388143"/>
                <a:gd name="connsiteY21" fmla="*/ 845344 h 1185863"/>
                <a:gd name="connsiteX22" fmla="*/ 178593 w 388143"/>
                <a:gd name="connsiteY22" fmla="*/ 831056 h 1185863"/>
                <a:gd name="connsiteX23" fmla="*/ 178593 w 388143"/>
                <a:gd name="connsiteY23" fmla="*/ 814388 h 1185863"/>
                <a:gd name="connsiteX24" fmla="*/ 169068 w 388143"/>
                <a:gd name="connsiteY24" fmla="*/ 804863 h 1185863"/>
                <a:gd name="connsiteX25" fmla="*/ 154781 w 388143"/>
                <a:gd name="connsiteY25" fmla="*/ 790576 h 1185863"/>
                <a:gd name="connsiteX26" fmla="*/ 154781 w 388143"/>
                <a:gd name="connsiteY26" fmla="*/ 762000 h 1185863"/>
                <a:gd name="connsiteX27" fmla="*/ 138112 w 388143"/>
                <a:gd name="connsiteY27" fmla="*/ 745331 h 1185863"/>
                <a:gd name="connsiteX28" fmla="*/ 138112 w 388143"/>
                <a:gd name="connsiteY28" fmla="*/ 692944 h 1185863"/>
                <a:gd name="connsiteX29" fmla="*/ 128587 w 388143"/>
                <a:gd name="connsiteY29" fmla="*/ 683419 h 1185863"/>
                <a:gd name="connsiteX30" fmla="*/ 128587 w 388143"/>
                <a:gd name="connsiteY30" fmla="*/ 647700 h 1185863"/>
                <a:gd name="connsiteX31" fmla="*/ 128587 w 388143"/>
                <a:gd name="connsiteY31" fmla="*/ 611981 h 1185863"/>
                <a:gd name="connsiteX32" fmla="*/ 114300 w 388143"/>
                <a:gd name="connsiteY32" fmla="*/ 597694 h 1185863"/>
                <a:gd name="connsiteX33" fmla="*/ 114300 w 388143"/>
                <a:gd name="connsiteY33" fmla="*/ 542925 h 1185863"/>
                <a:gd name="connsiteX34" fmla="*/ 100012 w 388143"/>
                <a:gd name="connsiteY34" fmla="*/ 528637 h 1185863"/>
                <a:gd name="connsiteX35" fmla="*/ 100012 w 388143"/>
                <a:gd name="connsiteY35" fmla="*/ 473869 h 1185863"/>
                <a:gd name="connsiteX36" fmla="*/ 100012 w 388143"/>
                <a:gd name="connsiteY36" fmla="*/ 442913 h 1185863"/>
                <a:gd name="connsiteX37" fmla="*/ 100012 w 388143"/>
                <a:gd name="connsiteY37" fmla="*/ 414338 h 1185863"/>
                <a:gd name="connsiteX38" fmla="*/ 69056 w 388143"/>
                <a:gd name="connsiteY38" fmla="*/ 383382 h 1185863"/>
                <a:gd name="connsiteX39" fmla="*/ 69056 w 388143"/>
                <a:gd name="connsiteY39" fmla="*/ 335756 h 1185863"/>
                <a:gd name="connsiteX40" fmla="*/ 69056 w 388143"/>
                <a:gd name="connsiteY40" fmla="*/ 304800 h 1185863"/>
                <a:gd name="connsiteX41" fmla="*/ 69056 w 388143"/>
                <a:gd name="connsiteY41" fmla="*/ 280988 h 1185863"/>
                <a:gd name="connsiteX42" fmla="*/ 69056 w 388143"/>
                <a:gd name="connsiteY42" fmla="*/ 242888 h 1185863"/>
                <a:gd name="connsiteX43" fmla="*/ 54768 w 388143"/>
                <a:gd name="connsiteY43" fmla="*/ 228600 h 1185863"/>
                <a:gd name="connsiteX44" fmla="*/ 54768 w 388143"/>
                <a:gd name="connsiteY44" fmla="*/ 192881 h 1185863"/>
                <a:gd name="connsiteX45" fmla="*/ 40481 w 388143"/>
                <a:gd name="connsiteY45" fmla="*/ 178594 h 1185863"/>
                <a:gd name="connsiteX46" fmla="*/ 40481 w 388143"/>
                <a:gd name="connsiteY46" fmla="*/ 133350 h 1185863"/>
                <a:gd name="connsiteX47" fmla="*/ 40481 w 388143"/>
                <a:gd name="connsiteY47" fmla="*/ 111919 h 1185863"/>
                <a:gd name="connsiteX48" fmla="*/ 40481 w 388143"/>
                <a:gd name="connsiteY48" fmla="*/ 78581 h 1185863"/>
                <a:gd name="connsiteX49" fmla="*/ 23812 w 388143"/>
                <a:gd name="connsiteY49" fmla="*/ 61912 h 1185863"/>
                <a:gd name="connsiteX50" fmla="*/ 23812 w 388143"/>
                <a:gd name="connsiteY50" fmla="*/ 26194 h 1185863"/>
                <a:gd name="connsiteX51" fmla="*/ 23812 w 388143"/>
                <a:gd name="connsiteY51" fmla="*/ 0 h 1185863"/>
                <a:gd name="connsiteX52" fmla="*/ 0 w 388143"/>
                <a:gd name="connsiteY52" fmla="*/ 0 h 1185863"/>
                <a:gd name="connsiteX0" fmla="*/ 364331 w 364331"/>
                <a:gd name="connsiteY0" fmla="*/ 1185863 h 1185863"/>
                <a:gd name="connsiteX1" fmla="*/ 347663 w 364331"/>
                <a:gd name="connsiteY1" fmla="*/ 1169195 h 1185863"/>
                <a:gd name="connsiteX2" fmla="*/ 347663 w 364331"/>
                <a:gd name="connsiteY2" fmla="*/ 1135856 h 1185863"/>
                <a:gd name="connsiteX3" fmla="*/ 323851 w 364331"/>
                <a:gd name="connsiteY3" fmla="*/ 1112044 h 1185863"/>
                <a:gd name="connsiteX4" fmla="*/ 304801 w 364331"/>
                <a:gd name="connsiteY4" fmla="*/ 1092994 h 1185863"/>
                <a:gd name="connsiteX5" fmla="*/ 290513 w 364331"/>
                <a:gd name="connsiteY5" fmla="*/ 1078706 h 1185863"/>
                <a:gd name="connsiteX6" fmla="*/ 290513 w 364331"/>
                <a:gd name="connsiteY6" fmla="*/ 1064419 h 1185863"/>
                <a:gd name="connsiteX7" fmla="*/ 273844 w 364331"/>
                <a:gd name="connsiteY7" fmla="*/ 1047750 h 1185863"/>
                <a:gd name="connsiteX8" fmla="*/ 273844 w 364331"/>
                <a:gd name="connsiteY8" fmla="*/ 1019175 h 1185863"/>
                <a:gd name="connsiteX9" fmla="*/ 250032 w 364331"/>
                <a:gd name="connsiteY9" fmla="*/ 995363 h 1185863"/>
                <a:gd name="connsiteX10" fmla="*/ 235744 w 364331"/>
                <a:gd name="connsiteY10" fmla="*/ 981075 h 1185863"/>
                <a:gd name="connsiteX11" fmla="*/ 221456 w 364331"/>
                <a:gd name="connsiteY11" fmla="*/ 966787 h 1185863"/>
                <a:gd name="connsiteX12" fmla="*/ 221456 w 364331"/>
                <a:gd name="connsiteY12" fmla="*/ 945356 h 1185863"/>
                <a:gd name="connsiteX13" fmla="*/ 214313 w 364331"/>
                <a:gd name="connsiteY13" fmla="*/ 938213 h 1185863"/>
                <a:gd name="connsiteX14" fmla="*/ 209550 w 364331"/>
                <a:gd name="connsiteY14" fmla="*/ 933450 h 1185863"/>
                <a:gd name="connsiteX15" fmla="*/ 209550 w 364331"/>
                <a:gd name="connsiteY15" fmla="*/ 916781 h 1185863"/>
                <a:gd name="connsiteX16" fmla="*/ 200025 w 364331"/>
                <a:gd name="connsiteY16" fmla="*/ 907256 h 1185863"/>
                <a:gd name="connsiteX17" fmla="*/ 192881 w 364331"/>
                <a:gd name="connsiteY17" fmla="*/ 900112 h 1185863"/>
                <a:gd name="connsiteX18" fmla="*/ 192881 w 364331"/>
                <a:gd name="connsiteY18" fmla="*/ 883444 h 1185863"/>
                <a:gd name="connsiteX19" fmla="*/ 180975 w 364331"/>
                <a:gd name="connsiteY19" fmla="*/ 871538 h 1185863"/>
                <a:gd name="connsiteX20" fmla="*/ 180975 w 364331"/>
                <a:gd name="connsiteY20" fmla="*/ 857250 h 1185863"/>
                <a:gd name="connsiteX21" fmla="*/ 169069 w 364331"/>
                <a:gd name="connsiteY21" fmla="*/ 845344 h 1185863"/>
                <a:gd name="connsiteX22" fmla="*/ 154781 w 364331"/>
                <a:gd name="connsiteY22" fmla="*/ 831056 h 1185863"/>
                <a:gd name="connsiteX23" fmla="*/ 154781 w 364331"/>
                <a:gd name="connsiteY23" fmla="*/ 814388 h 1185863"/>
                <a:gd name="connsiteX24" fmla="*/ 145256 w 364331"/>
                <a:gd name="connsiteY24" fmla="*/ 804863 h 1185863"/>
                <a:gd name="connsiteX25" fmla="*/ 130969 w 364331"/>
                <a:gd name="connsiteY25" fmla="*/ 790576 h 1185863"/>
                <a:gd name="connsiteX26" fmla="*/ 130969 w 364331"/>
                <a:gd name="connsiteY26" fmla="*/ 762000 h 1185863"/>
                <a:gd name="connsiteX27" fmla="*/ 114300 w 364331"/>
                <a:gd name="connsiteY27" fmla="*/ 745331 h 1185863"/>
                <a:gd name="connsiteX28" fmla="*/ 114300 w 364331"/>
                <a:gd name="connsiteY28" fmla="*/ 692944 h 1185863"/>
                <a:gd name="connsiteX29" fmla="*/ 104775 w 364331"/>
                <a:gd name="connsiteY29" fmla="*/ 683419 h 1185863"/>
                <a:gd name="connsiteX30" fmla="*/ 104775 w 364331"/>
                <a:gd name="connsiteY30" fmla="*/ 647700 h 1185863"/>
                <a:gd name="connsiteX31" fmla="*/ 104775 w 364331"/>
                <a:gd name="connsiteY31" fmla="*/ 611981 h 1185863"/>
                <a:gd name="connsiteX32" fmla="*/ 90488 w 364331"/>
                <a:gd name="connsiteY32" fmla="*/ 597694 h 1185863"/>
                <a:gd name="connsiteX33" fmla="*/ 90488 w 364331"/>
                <a:gd name="connsiteY33" fmla="*/ 542925 h 1185863"/>
                <a:gd name="connsiteX34" fmla="*/ 76200 w 364331"/>
                <a:gd name="connsiteY34" fmla="*/ 528637 h 1185863"/>
                <a:gd name="connsiteX35" fmla="*/ 76200 w 364331"/>
                <a:gd name="connsiteY35" fmla="*/ 473869 h 1185863"/>
                <a:gd name="connsiteX36" fmla="*/ 76200 w 364331"/>
                <a:gd name="connsiteY36" fmla="*/ 442913 h 1185863"/>
                <a:gd name="connsiteX37" fmla="*/ 76200 w 364331"/>
                <a:gd name="connsiteY37" fmla="*/ 414338 h 1185863"/>
                <a:gd name="connsiteX38" fmla="*/ 45244 w 364331"/>
                <a:gd name="connsiteY38" fmla="*/ 383382 h 1185863"/>
                <a:gd name="connsiteX39" fmla="*/ 45244 w 364331"/>
                <a:gd name="connsiteY39" fmla="*/ 335756 h 1185863"/>
                <a:gd name="connsiteX40" fmla="*/ 45244 w 364331"/>
                <a:gd name="connsiteY40" fmla="*/ 304800 h 1185863"/>
                <a:gd name="connsiteX41" fmla="*/ 45244 w 364331"/>
                <a:gd name="connsiteY41" fmla="*/ 280988 h 1185863"/>
                <a:gd name="connsiteX42" fmla="*/ 45244 w 364331"/>
                <a:gd name="connsiteY42" fmla="*/ 242888 h 1185863"/>
                <a:gd name="connsiteX43" fmla="*/ 30956 w 364331"/>
                <a:gd name="connsiteY43" fmla="*/ 228600 h 1185863"/>
                <a:gd name="connsiteX44" fmla="*/ 30956 w 364331"/>
                <a:gd name="connsiteY44" fmla="*/ 192881 h 1185863"/>
                <a:gd name="connsiteX45" fmla="*/ 16669 w 364331"/>
                <a:gd name="connsiteY45" fmla="*/ 178594 h 1185863"/>
                <a:gd name="connsiteX46" fmla="*/ 16669 w 364331"/>
                <a:gd name="connsiteY46" fmla="*/ 133350 h 1185863"/>
                <a:gd name="connsiteX47" fmla="*/ 16669 w 364331"/>
                <a:gd name="connsiteY47" fmla="*/ 111919 h 1185863"/>
                <a:gd name="connsiteX48" fmla="*/ 16669 w 364331"/>
                <a:gd name="connsiteY48" fmla="*/ 78581 h 1185863"/>
                <a:gd name="connsiteX49" fmla="*/ 0 w 364331"/>
                <a:gd name="connsiteY49" fmla="*/ 61912 h 1185863"/>
                <a:gd name="connsiteX50" fmla="*/ 0 w 364331"/>
                <a:gd name="connsiteY50" fmla="*/ 26194 h 1185863"/>
                <a:gd name="connsiteX51" fmla="*/ 0 w 364331"/>
                <a:gd name="connsiteY51" fmla="*/ 0 h 118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64331" h="1185863">
                  <a:moveTo>
                    <a:pt x="364331" y="1185863"/>
                  </a:moveTo>
                  <a:lnTo>
                    <a:pt x="347663" y="1169195"/>
                  </a:lnTo>
                  <a:lnTo>
                    <a:pt x="347663" y="1135856"/>
                  </a:lnTo>
                  <a:lnTo>
                    <a:pt x="323851" y="1112044"/>
                  </a:lnTo>
                  <a:lnTo>
                    <a:pt x="304801" y="1092994"/>
                  </a:lnTo>
                  <a:lnTo>
                    <a:pt x="290513" y="1078706"/>
                  </a:lnTo>
                  <a:lnTo>
                    <a:pt x="290513" y="1064419"/>
                  </a:lnTo>
                  <a:lnTo>
                    <a:pt x="273844" y="1047750"/>
                  </a:lnTo>
                  <a:lnTo>
                    <a:pt x="273844" y="1019175"/>
                  </a:lnTo>
                  <a:lnTo>
                    <a:pt x="250032" y="995363"/>
                  </a:lnTo>
                  <a:lnTo>
                    <a:pt x="235744" y="981075"/>
                  </a:lnTo>
                  <a:lnTo>
                    <a:pt x="221456" y="966787"/>
                  </a:lnTo>
                  <a:lnTo>
                    <a:pt x="221456" y="945356"/>
                  </a:lnTo>
                  <a:lnTo>
                    <a:pt x="214313" y="938213"/>
                  </a:lnTo>
                  <a:lnTo>
                    <a:pt x="209550" y="933450"/>
                  </a:lnTo>
                  <a:lnTo>
                    <a:pt x="209550" y="916781"/>
                  </a:lnTo>
                  <a:lnTo>
                    <a:pt x="200025" y="907256"/>
                  </a:lnTo>
                  <a:lnTo>
                    <a:pt x="192881" y="900112"/>
                  </a:lnTo>
                  <a:lnTo>
                    <a:pt x="192881" y="883444"/>
                  </a:lnTo>
                  <a:lnTo>
                    <a:pt x="180975" y="871538"/>
                  </a:lnTo>
                  <a:lnTo>
                    <a:pt x="180975" y="857250"/>
                  </a:lnTo>
                  <a:lnTo>
                    <a:pt x="169069" y="845344"/>
                  </a:lnTo>
                  <a:lnTo>
                    <a:pt x="154781" y="831056"/>
                  </a:lnTo>
                  <a:lnTo>
                    <a:pt x="154781" y="814388"/>
                  </a:lnTo>
                  <a:lnTo>
                    <a:pt x="145256" y="804863"/>
                  </a:lnTo>
                  <a:lnTo>
                    <a:pt x="130969" y="790576"/>
                  </a:lnTo>
                  <a:lnTo>
                    <a:pt x="130969" y="762000"/>
                  </a:lnTo>
                  <a:lnTo>
                    <a:pt x="114300" y="745331"/>
                  </a:lnTo>
                  <a:lnTo>
                    <a:pt x="114300" y="692944"/>
                  </a:lnTo>
                  <a:lnTo>
                    <a:pt x="104775" y="683419"/>
                  </a:lnTo>
                  <a:lnTo>
                    <a:pt x="104775" y="647700"/>
                  </a:lnTo>
                  <a:lnTo>
                    <a:pt x="104775" y="611981"/>
                  </a:lnTo>
                  <a:lnTo>
                    <a:pt x="90488" y="597694"/>
                  </a:lnTo>
                  <a:lnTo>
                    <a:pt x="90488" y="542925"/>
                  </a:lnTo>
                  <a:lnTo>
                    <a:pt x="76200" y="528637"/>
                  </a:lnTo>
                  <a:lnTo>
                    <a:pt x="76200" y="473869"/>
                  </a:lnTo>
                  <a:lnTo>
                    <a:pt x="76200" y="442913"/>
                  </a:lnTo>
                  <a:lnTo>
                    <a:pt x="76200" y="414338"/>
                  </a:lnTo>
                  <a:lnTo>
                    <a:pt x="45244" y="383382"/>
                  </a:lnTo>
                  <a:lnTo>
                    <a:pt x="45244" y="335756"/>
                  </a:lnTo>
                  <a:lnTo>
                    <a:pt x="45244" y="304800"/>
                  </a:lnTo>
                  <a:lnTo>
                    <a:pt x="45244" y="280988"/>
                  </a:lnTo>
                  <a:lnTo>
                    <a:pt x="45244" y="242888"/>
                  </a:lnTo>
                  <a:lnTo>
                    <a:pt x="30956" y="228600"/>
                  </a:lnTo>
                  <a:lnTo>
                    <a:pt x="30956" y="192881"/>
                  </a:lnTo>
                  <a:lnTo>
                    <a:pt x="16669" y="178594"/>
                  </a:lnTo>
                  <a:lnTo>
                    <a:pt x="16669" y="133350"/>
                  </a:lnTo>
                  <a:lnTo>
                    <a:pt x="16669" y="111919"/>
                  </a:lnTo>
                  <a:lnTo>
                    <a:pt x="16669" y="78581"/>
                  </a:lnTo>
                  <a:lnTo>
                    <a:pt x="0" y="61912"/>
                  </a:lnTo>
                  <a:lnTo>
                    <a:pt x="0" y="26194"/>
                  </a:lnTo>
                  <a:lnTo>
                    <a:pt x="0" y="0"/>
                  </a:lnTo>
                </a:path>
              </a:pathLst>
            </a:cu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Comic Sans MS"/>
                <a:cs typeface="Comic Sans MS"/>
              </a:endParaRPr>
            </a:p>
          </p:txBody>
        </p:sp>
        <p:sp>
          <p:nvSpPr>
            <p:cNvPr id="18" name="Freeform 17"/>
            <p:cNvSpPr/>
            <p:nvPr/>
          </p:nvSpPr>
          <p:spPr>
            <a:xfrm>
              <a:off x="5634037" y="5116873"/>
              <a:ext cx="711200" cy="33347"/>
            </a:xfrm>
            <a:custGeom>
              <a:avLst/>
              <a:gdLst>
                <a:gd name="connsiteX0" fmla="*/ 711994 w 711994"/>
                <a:gd name="connsiteY0" fmla="*/ 33337 h 33337"/>
                <a:gd name="connsiteX1" fmla="*/ 645319 w 711994"/>
                <a:gd name="connsiteY1" fmla="*/ 33337 h 33337"/>
                <a:gd name="connsiteX2" fmla="*/ 616744 w 711994"/>
                <a:gd name="connsiteY2" fmla="*/ 33337 h 33337"/>
                <a:gd name="connsiteX3" fmla="*/ 588169 w 711994"/>
                <a:gd name="connsiteY3" fmla="*/ 33337 h 33337"/>
                <a:gd name="connsiteX4" fmla="*/ 554832 w 711994"/>
                <a:gd name="connsiteY4" fmla="*/ 33337 h 33337"/>
                <a:gd name="connsiteX5" fmla="*/ 542926 w 711994"/>
                <a:gd name="connsiteY5" fmla="*/ 21431 h 33337"/>
                <a:gd name="connsiteX6" fmla="*/ 519113 w 711994"/>
                <a:gd name="connsiteY6" fmla="*/ 21431 h 33337"/>
                <a:gd name="connsiteX7" fmla="*/ 502444 w 711994"/>
                <a:gd name="connsiteY7" fmla="*/ 21431 h 33337"/>
                <a:gd name="connsiteX8" fmla="*/ 485775 w 711994"/>
                <a:gd name="connsiteY8" fmla="*/ 21431 h 33337"/>
                <a:gd name="connsiteX9" fmla="*/ 442913 w 711994"/>
                <a:gd name="connsiteY9" fmla="*/ 21431 h 33337"/>
                <a:gd name="connsiteX10" fmla="*/ 423863 w 711994"/>
                <a:gd name="connsiteY10" fmla="*/ 21431 h 33337"/>
                <a:gd name="connsiteX11" fmla="*/ 407194 w 711994"/>
                <a:gd name="connsiteY11" fmla="*/ 21431 h 33337"/>
                <a:gd name="connsiteX12" fmla="*/ 376238 w 711994"/>
                <a:gd name="connsiteY12" fmla="*/ 21431 h 33337"/>
                <a:gd name="connsiteX13" fmla="*/ 364332 w 711994"/>
                <a:gd name="connsiteY13" fmla="*/ 21431 h 33337"/>
                <a:gd name="connsiteX14" fmla="*/ 321469 w 711994"/>
                <a:gd name="connsiteY14" fmla="*/ 21431 h 33337"/>
                <a:gd name="connsiteX15" fmla="*/ 292894 w 711994"/>
                <a:gd name="connsiteY15" fmla="*/ 21431 h 33337"/>
                <a:gd name="connsiteX16" fmla="*/ 283369 w 711994"/>
                <a:gd name="connsiteY16" fmla="*/ 11906 h 33337"/>
                <a:gd name="connsiteX17" fmla="*/ 254794 w 711994"/>
                <a:gd name="connsiteY17" fmla="*/ 11906 h 33337"/>
                <a:gd name="connsiteX18" fmla="*/ 235744 w 711994"/>
                <a:gd name="connsiteY18" fmla="*/ 11906 h 33337"/>
                <a:gd name="connsiteX19" fmla="*/ 211932 w 711994"/>
                <a:gd name="connsiteY19" fmla="*/ 11906 h 33337"/>
                <a:gd name="connsiteX20" fmla="*/ 185738 w 711994"/>
                <a:gd name="connsiteY20" fmla="*/ 11906 h 33337"/>
                <a:gd name="connsiteX21" fmla="*/ 159544 w 711994"/>
                <a:gd name="connsiteY21" fmla="*/ 11906 h 33337"/>
                <a:gd name="connsiteX22" fmla="*/ 130969 w 711994"/>
                <a:gd name="connsiteY22" fmla="*/ 11906 h 33337"/>
                <a:gd name="connsiteX23" fmla="*/ 119063 w 711994"/>
                <a:gd name="connsiteY23" fmla="*/ 0 h 33337"/>
                <a:gd name="connsiteX24" fmla="*/ 85725 w 711994"/>
                <a:gd name="connsiteY24" fmla="*/ 0 h 33337"/>
                <a:gd name="connsiteX25" fmla="*/ 71438 w 711994"/>
                <a:gd name="connsiteY25" fmla="*/ 0 h 33337"/>
                <a:gd name="connsiteX26" fmla="*/ 45244 w 711994"/>
                <a:gd name="connsiteY26" fmla="*/ 0 h 33337"/>
                <a:gd name="connsiteX27" fmla="*/ 0 w 711994"/>
                <a:gd name="connsiteY27" fmla="*/ 0 h 33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11994" h="33337">
                  <a:moveTo>
                    <a:pt x="711994" y="33337"/>
                  </a:moveTo>
                  <a:lnTo>
                    <a:pt x="645319" y="33337"/>
                  </a:lnTo>
                  <a:lnTo>
                    <a:pt x="616744" y="33337"/>
                  </a:lnTo>
                  <a:lnTo>
                    <a:pt x="588169" y="33337"/>
                  </a:lnTo>
                  <a:lnTo>
                    <a:pt x="554832" y="33337"/>
                  </a:lnTo>
                  <a:lnTo>
                    <a:pt x="542926" y="21431"/>
                  </a:lnTo>
                  <a:lnTo>
                    <a:pt x="519113" y="21431"/>
                  </a:lnTo>
                  <a:lnTo>
                    <a:pt x="502444" y="21431"/>
                  </a:lnTo>
                  <a:lnTo>
                    <a:pt x="485775" y="21431"/>
                  </a:lnTo>
                  <a:lnTo>
                    <a:pt x="442913" y="21431"/>
                  </a:lnTo>
                  <a:lnTo>
                    <a:pt x="423863" y="21431"/>
                  </a:lnTo>
                  <a:lnTo>
                    <a:pt x="407194" y="21431"/>
                  </a:lnTo>
                  <a:lnTo>
                    <a:pt x="376238" y="21431"/>
                  </a:lnTo>
                  <a:lnTo>
                    <a:pt x="364332" y="21431"/>
                  </a:lnTo>
                  <a:lnTo>
                    <a:pt x="321469" y="21431"/>
                  </a:lnTo>
                  <a:lnTo>
                    <a:pt x="292894" y="21431"/>
                  </a:lnTo>
                  <a:lnTo>
                    <a:pt x="283369" y="11906"/>
                  </a:lnTo>
                  <a:lnTo>
                    <a:pt x="254794" y="11906"/>
                  </a:lnTo>
                  <a:lnTo>
                    <a:pt x="235744" y="11906"/>
                  </a:lnTo>
                  <a:lnTo>
                    <a:pt x="211932" y="11906"/>
                  </a:lnTo>
                  <a:lnTo>
                    <a:pt x="185738" y="11906"/>
                  </a:lnTo>
                  <a:lnTo>
                    <a:pt x="159544" y="11906"/>
                  </a:lnTo>
                  <a:lnTo>
                    <a:pt x="130969" y="11906"/>
                  </a:lnTo>
                  <a:lnTo>
                    <a:pt x="119063" y="0"/>
                  </a:lnTo>
                  <a:lnTo>
                    <a:pt x="85725" y="0"/>
                  </a:lnTo>
                  <a:lnTo>
                    <a:pt x="71438" y="0"/>
                  </a:lnTo>
                  <a:lnTo>
                    <a:pt x="45244" y="0"/>
                  </a:lnTo>
                  <a:lnTo>
                    <a:pt x="0" y="0"/>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Comic Sans MS"/>
                <a:cs typeface="Comic Sans MS"/>
              </a:endParaRPr>
            </a:p>
          </p:txBody>
        </p:sp>
        <p:sp>
          <p:nvSpPr>
            <p:cNvPr id="21" name="Freeform 20"/>
            <p:cNvSpPr/>
            <p:nvPr/>
          </p:nvSpPr>
          <p:spPr>
            <a:xfrm>
              <a:off x="4276725" y="4977130"/>
              <a:ext cx="1357313" cy="141330"/>
            </a:xfrm>
            <a:custGeom>
              <a:avLst/>
              <a:gdLst>
                <a:gd name="connsiteX0" fmla="*/ 2128838 w 2128838"/>
                <a:gd name="connsiteY0" fmla="*/ 314325 h 314325"/>
                <a:gd name="connsiteX1" fmla="*/ 2071688 w 2128838"/>
                <a:gd name="connsiteY1" fmla="*/ 314325 h 314325"/>
                <a:gd name="connsiteX2" fmla="*/ 2031206 w 2128838"/>
                <a:gd name="connsiteY2" fmla="*/ 314325 h 314325"/>
                <a:gd name="connsiteX3" fmla="*/ 2007394 w 2128838"/>
                <a:gd name="connsiteY3" fmla="*/ 314325 h 314325"/>
                <a:gd name="connsiteX4" fmla="*/ 1981200 w 2128838"/>
                <a:gd name="connsiteY4" fmla="*/ 314325 h 314325"/>
                <a:gd name="connsiteX5" fmla="*/ 1966913 w 2128838"/>
                <a:gd name="connsiteY5" fmla="*/ 314325 h 314325"/>
                <a:gd name="connsiteX6" fmla="*/ 1933575 w 2128838"/>
                <a:gd name="connsiteY6" fmla="*/ 314325 h 314325"/>
                <a:gd name="connsiteX7" fmla="*/ 1902619 w 2128838"/>
                <a:gd name="connsiteY7" fmla="*/ 314325 h 314325"/>
                <a:gd name="connsiteX8" fmla="*/ 1854994 w 2128838"/>
                <a:gd name="connsiteY8" fmla="*/ 314325 h 314325"/>
                <a:gd name="connsiteX9" fmla="*/ 1824038 w 2128838"/>
                <a:gd name="connsiteY9" fmla="*/ 314325 h 314325"/>
                <a:gd name="connsiteX10" fmla="*/ 1807370 w 2128838"/>
                <a:gd name="connsiteY10" fmla="*/ 297657 h 314325"/>
                <a:gd name="connsiteX11" fmla="*/ 1774031 w 2128838"/>
                <a:gd name="connsiteY11" fmla="*/ 297657 h 314325"/>
                <a:gd name="connsiteX12" fmla="*/ 1740694 w 2128838"/>
                <a:gd name="connsiteY12" fmla="*/ 297657 h 314325"/>
                <a:gd name="connsiteX13" fmla="*/ 1709738 w 2128838"/>
                <a:gd name="connsiteY13" fmla="*/ 297657 h 314325"/>
                <a:gd name="connsiteX14" fmla="*/ 1678781 w 2128838"/>
                <a:gd name="connsiteY14" fmla="*/ 297657 h 314325"/>
                <a:gd name="connsiteX15" fmla="*/ 1654969 w 2128838"/>
                <a:gd name="connsiteY15" fmla="*/ 297657 h 314325"/>
                <a:gd name="connsiteX16" fmla="*/ 1609725 w 2128838"/>
                <a:gd name="connsiteY16" fmla="*/ 297657 h 314325"/>
                <a:gd name="connsiteX17" fmla="*/ 1585913 w 2128838"/>
                <a:gd name="connsiteY17" fmla="*/ 297657 h 314325"/>
                <a:gd name="connsiteX18" fmla="*/ 1552575 w 2128838"/>
                <a:gd name="connsiteY18" fmla="*/ 297657 h 314325"/>
                <a:gd name="connsiteX19" fmla="*/ 1509713 w 2128838"/>
                <a:gd name="connsiteY19" fmla="*/ 297657 h 314325"/>
                <a:gd name="connsiteX20" fmla="*/ 1464469 w 2128838"/>
                <a:gd name="connsiteY20" fmla="*/ 297657 h 314325"/>
                <a:gd name="connsiteX21" fmla="*/ 1450181 w 2128838"/>
                <a:gd name="connsiteY21" fmla="*/ 283369 h 314325"/>
                <a:gd name="connsiteX22" fmla="*/ 1407319 w 2128838"/>
                <a:gd name="connsiteY22" fmla="*/ 283369 h 314325"/>
                <a:gd name="connsiteX23" fmla="*/ 1390650 w 2128838"/>
                <a:gd name="connsiteY23" fmla="*/ 266700 h 314325"/>
                <a:gd name="connsiteX24" fmla="*/ 1347788 w 2128838"/>
                <a:gd name="connsiteY24" fmla="*/ 266700 h 314325"/>
                <a:gd name="connsiteX25" fmla="*/ 1304925 w 2128838"/>
                <a:gd name="connsiteY25" fmla="*/ 266700 h 314325"/>
                <a:gd name="connsiteX26" fmla="*/ 1293019 w 2128838"/>
                <a:gd name="connsiteY26" fmla="*/ 254794 h 314325"/>
                <a:gd name="connsiteX27" fmla="*/ 1273969 w 2128838"/>
                <a:gd name="connsiteY27" fmla="*/ 254794 h 314325"/>
                <a:gd name="connsiteX28" fmla="*/ 1252538 w 2128838"/>
                <a:gd name="connsiteY28" fmla="*/ 254794 h 314325"/>
                <a:gd name="connsiteX29" fmla="*/ 1238251 w 2128838"/>
                <a:gd name="connsiteY29" fmla="*/ 240507 h 314325"/>
                <a:gd name="connsiteX30" fmla="*/ 1202531 w 2128838"/>
                <a:gd name="connsiteY30" fmla="*/ 240507 h 314325"/>
                <a:gd name="connsiteX31" fmla="*/ 1173956 w 2128838"/>
                <a:gd name="connsiteY31" fmla="*/ 240507 h 314325"/>
                <a:gd name="connsiteX32" fmla="*/ 1157288 w 2128838"/>
                <a:gd name="connsiteY32" fmla="*/ 240507 h 314325"/>
                <a:gd name="connsiteX33" fmla="*/ 1133475 w 2128838"/>
                <a:gd name="connsiteY33" fmla="*/ 240507 h 314325"/>
                <a:gd name="connsiteX34" fmla="*/ 1090613 w 2128838"/>
                <a:gd name="connsiteY34" fmla="*/ 240507 h 314325"/>
                <a:gd name="connsiteX35" fmla="*/ 1054894 w 2128838"/>
                <a:gd name="connsiteY35" fmla="*/ 240507 h 314325"/>
                <a:gd name="connsiteX36" fmla="*/ 1038225 w 2128838"/>
                <a:gd name="connsiteY36" fmla="*/ 223838 h 314325"/>
                <a:gd name="connsiteX37" fmla="*/ 997744 w 2128838"/>
                <a:gd name="connsiteY37" fmla="*/ 223838 h 314325"/>
                <a:gd name="connsiteX38" fmla="*/ 978694 w 2128838"/>
                <a:gd name="connsiteY38" fmla="*/ 223838 h 314325"/>
                <a:gd name="connsiteX39" fmla="*/ 964406 w 2128838"/>
                <a:gd name="connsiteY39" fmla="*/ 209550 h 314325"/>
                <a:gd name="connsiteX40" fmla="*/ 945356 w 2128838"/>
                <a:gd name="connsiteY40" fmla="*/ 209550 h 314325"/>
                <a:gd name="connsiteX41" fmla="*/ 935831 w 2128838"/>
                <a:gd name="connsiteY41" fmla="*/ 209550 h 314325"/>
                <a:gd name="connsiteX42" fmla="*/ 897731 w 2128838"/>
                <a:gd name="connsiteY42" fmla="*/ 209550 h 314325"/>
                <a:gd name="connsiteX43" fmla="*/ 885825 w 2128838"/>
                <a:gd name="connsiteY43" fmla="*/ 197644 h 314325"/>
                <a:gd name="connsiteX44" fmla="*/ 866775 w 2128838"/>
                <a:gd name="connsiteY44" fmla="*/ 197644 h 314325"/>
                <a:gd name="connsiteX45" fmla="*/ 866775 w 2128838"/>
                <a:gd name="connsiteY45" fmla="*/ 180975 h 314325"/>
                <a:gd name="connsiteX46" fmla="*/ 847725 w 2128838"/>
                <a:gd name="connsiteY46" fmla="*/ 180975 h 314325"/>
                <a:gd name="connsiteX47" fmla="*/ 819150 w 2128838"/>
                <a:gd name="connsiteY47" fmla="*/ 180975 h 314325"/>
                <a:gd name="connsiteX48" fmla="*/ 797719 w 2128838"/>
                <a:gd name="connsiteY48" fmla="*/ 159544 h 314325"/>
                <a:gd name="connsiteX49" fmla="*/ 771525 w 2128838"/>
                <a:gd name="connsiteY49" fmla="*/ 159544 h 314325"/>
                <a:gd name="connsiteX50" fmla="*/ 742950 w 2128838"/>
                <a:gd name="connsiteY50" fmla="*/ 159544 h 314325"/>
                <a:gd name="connsiteX51" fmla="*/ 695325 w 2128838"/>
                <a:gd name="connsiteY51" fmla="*/ 159544 h 314325"/>
                <a:gd name="connsiteX52" fmla="*/ 673894 w 2128838"/>
                <a:gd name="connsiteY52" fmla="*/ 138113 h 314325"/>
                <a:gd name="connsiteX53" fmla="*/ 652463 w 2128838"/>
                <a:gd name="connsiteY53" fmla="*/ 138113 h 314325"/>
                <a:gd name="connsiteX54" fmla="*/ 638175 w 2128838"/>
                <a:gd name="connsiteY54" fmla="*/ 123825 h 314325"/>
                <a:gd name="connsiteX55" fmla="*/ 611981 w 2128838"/>
                <a:gd name="connsiteY55" fmla="*/ 123825 h 314325"/>
                <a:gd name="connsiteX56" fmla="*/ 588169 w 2128838"/>
                <a:gd name="connsiteY56" fmla="*/ 123825 h 314325"/>
                <a:gd name="connsiteX57" fmla="*/ 571501 w 2128838"/>
                <a:gd name="connsiteY57" fmla="*/ 107157 h 314325"/>
                <a:gd name="connsiteX58" fmla="*/ 538163 w 2128838"/>
                <a:gd name="connsiteY58" fmla="*/ 107157 h 314325"/>
                <a:gd name="connsiteX59" fmla="*/ 519113 w 2128838"/>
                <a:gd name="connsiteY59" fmla="*/ 107157 h 314325"/>
                <a:gd name="connsiteX60" fmla="*/ 509588 w 2128838"/>
                <a:gd name="connsiteY60" fmla="*/ 97632 h 314325"/>
                <a:gd name="connsiteX61" fmla="*/ 488156 w 2128838"/>
                <a:gd name="connsiteY61" fmla="*/ 97632 h 314325"/>
                <a:gd name="connsiteX62" fmla="*/ 469106 w 2128838"/>
                <a:gd name="connsiteY62" fmla="*/ 97632 h 314325"/>
                <a:gd name="connsiteX63" fmla="*/ 454818 w 2128838"/>
                <a:gd name="connsiteY63" fmla="*/ 83344 h 314325"/>
                <a:gd name="connsiteX64" fmla="*/ 419100 w 2128838"/>
                <a:gd name="connsiteY64" fmla="*/ 83344 h 314325"/>
                <a:gd name="connsiteX65" fmla="*/ 404813 w 2128838"/>
                <a:gd name="connsiteY65" fmla="*/ 83344 h 314325"/>
                <a:gd name="connsiteX66" fmla="*/ 373856 w 2128838"/>
                <a:gd name="connsiteY66" fmla="*/ 83344 h 314325"/>
                <a:gd name="connsiteX67" fmla="*/ 361950 w 2128838"/>
                <a:gd name="connsiteY67" fmla="*/ 71438 h 314325"/>
                <a:gd name="connsiteX68" fmla="*/ 326231 w 2128838"/>
                <a:gd name="connsiteY68" fmla="*/ 71438 h 314325"/>
                <a:gd name="connsiteX69" fmla="*/ 309562 w 2128838"/>
                <a:gd name="connsiteY69" fmla="*/ 54769 h 314325"/>
                <a:gd name="connsiteX70" fmla="*/ 264319 w 2128838"/>
                <a:gd name="connsiteY70" fmla="*/ 54769 h 314325"/>
                <a:gd name="connsiteX71" fmla="*/ 233363 w 2128838"/>
                <a:gd name="connsiteY71" fmla="*/ 54769 h 314325"/>
                <a:gd name="connsiteX72" fmla="*/ 216694 w 2128838"/>
                <a:gd name="connsiteY72" fmla="*/ 38100 h 314325"/>
                <a:gd name="connsiteX73" fmla="*/ 183356 w 2128838"/>
                <a:gd name="connsiteY73" fmla="*/ 38100 h 314325"/>
                <a:gd name="connsiteX74" fmla="*/ 145256 w 2128838"/>
                <a:gd name="connsiteY74" fmla="*/ 38100 h 314325"/>
                <a:gd name="connsiteX75" fmla="*/ 119063 w 2128838"/>
                <a:gd name="connsiteY75" fmla="*/ 38100 h 314325"/>
                <a:gd name="connsiteX76" fmla="*/ 107157 w 2128838"/>
                <a:gd name="connsiteY76" fmla="*/ 26194 h 314325"/>
                <a:gd name="connsiteX77" fmla="*/ 78581 w 2128838"/>
                <a:gd name="connsiteY77" fmla="*/ 26194 h 314325"/>
                <a:gd name="connsiteX78" fmla="*/ 66675 w 2128838"/>
                <a:gd name="connsiteY78" fmla="*/ 14288 h 314325"/>
                <a:gd name="connsiteX79" fmla="*/ 30956 w 2128838"/>
                <a:gd name="connsiteY79" fmla="*/ 14288 h 314325"/>
                <a:gd name="connsiteX80" fmla="*/ 16668 w 2128838"/>
                <a:gd name="connsiteY80" fmla="*/ 0 h 314325"/>
                <a:gd name="connsiteX81" fmla="*/ 0 w 2128838"/>
                <a:gd name="connsiteY81" fmla="*/ 0 h 314325"/>
                <a:gd name="connsiteX82" fmla="*/ 0 w 2128838"/>
                <a:gd name="connsiteY82" fmla="*/ 0 h 314325"/>
                <a:gd name="connsiteX0" fmla="*/ 2128838 w 2128838"/>
                <a:gd name="connsiteY0" fmla="*/ 314325 h 314325"/>
                <a:gd name="connsiteX1" fmla="*/ 2071688 w 2128838"/>
                <a:gd name="connsiteY1" fmla="*/ 314325 h 314325"/>
                <a:gd name="connsiteX2" fmla="*/ 2031206 w 2128838"/>
                <a:gd name="connsiteY2" fmla="*/ 314325 h 314325"/>
                <a:gd name="connsiteX3" fmla="*/ 2007394 w 2128838"/>
                <a:gd name="connsiteY3" fmla="*/ 314325 h 314325"/>
                <a:gd name="connsiteX4" fmla="*/ 1981200 w 2128838"/>
                <a:gd name="connsiteY4" fmla="*/ 314325 h 314325"/>
                <a:gd name="connsiteX5" fmla="*/ 1966913 w 2128838"/>
                <a:gd name="connsiteY5" fmla="*/ 314325 h 314325"/>
                <a:gd name="connsiteX6" fmla="*/ 1933575 w 2128838"/>
                <a:gd name="connsiteY6" fmla="*/ 314325 h 314325"/>
                <a:gd name="connsiteX7" fmla="*/ 1902619 w 2128838"/>
                <a:gd name="connsiteY7" fmla="*/ 314325 h 314325"/>
                <a:gd name="connsiteX8" fmla="*/ 1854994 w 2128838"/>
                <a:gd name="connsiteY8" fmla="*/ 314325 h 314325"/>
                <a:gd name="connsiteX9" fmla="*/ 1824038 w 2128838"/>
                <a:gd name="connsiteY9" fmla="*/ 314325 h 314325"/>
                <a:gd name="connsiteX10" fmla="*/ 1807370 w 2128838"/>
                <a:gd name="connsiteY10" fmla="*/ 297657 h 314325"/>
                <a:gd name="connsiteX11" fmla="*/ 1774031 w 2128838"/>
                <a:gd name="connsiteY11" fmla="*/ 297657 h 314325"/>
                <a:gd name="connsiteX12" fmla="*/ 1740694 w 2128838"/>
                <a:gd name="connsiteY12" fmla="*/ 297657 h 314325"/>
                <a:gd name="connsiteX13" fmla="*/ 1709738 w 2128838"/>
                <a:gd name="connsiteY13" fmla="*/ 297657 h 314325"/>
                <a:gd name="connsiteX14" fmla="*/ 1678781 w 2128838"/>
                <a:gd name="connsiteY14" fmla="*/ 297657 h 314325"/>
                <a:gd name="connsiteX15" fmla="*/ 1654969 w 2128838"/>
                <a:gd name="connsiteY15" fmla="*/ 297657 h 314325"/>
                <a:gd name="connsiteX16" fmla="*/ 1609725 w 2128838"/>
                <a:gd name="connsiteY16" fmla="*/ 297657 h 314325"/>
                <a:gd name="connsiteX17" fmla="*/ 1585913 w 2128838"/>
                <a:gd name="connsiteY17" fmla="*/ 297657 h 314325"/>
                <a:gd name="connsiteX18" fmla="*/ 1552575 w 2128838"/>
                <a:gd name="connsiteY18" fmla="*/ 297657 h 314325"/>
                <a:gd name="connsiteX19" fmla="*/ 1509713 w 2128838"/>
                <a:gd name="connsiteY19" fmla="*/ 297657 h 314325"/>
                <a:gd name="connsiteX20" fmla="*/ 1464469 w 2128838"/>
                <a:gd name="connsiteY20" fmla="*/ 297657 h 314325"/>
                <a:gd name="connsiteX21" fmla="*/ 1450181 w 2128838"/>
                <a:gd name="connsiteY21" fmla="*/ 283369 h 314325"/>
                <a:gd name="connsiteX22" fmla="*/ 1407319 w 2128838"/>
                <a:gd name="connsiteY22" fmla="*/ 283369 h 314325"/>
                <a:gd name="connsiteX23" fmla="*/ 1390650 w 2128838"/>
                <a:gd name="connsiteY23" fmla="*/ 266700 h 314325"/>
                <a:gd name="connsiteX24" fmla="*/ 1347788 w 2128838"/>
                <a:gd name="connsiteY24" fmla="*/ 266700 h 314325"/>
                <a:gd name="connsiteX25" fmla="*/ 1304925 w 2128838"/>
                <a:gd name="connsiteY25" fmla="*/ 266700 h 314325"/>
                <a:gd name="connsiteX26" fmla="*/ 1293019 w 2128838"/>
                <a:gd name="connsiteY26" fmla="*/ 254794 h 314325"/>
                <a:gd name="connsiteX27" fmla="*/ 1273969 w 2128838"/>
                <a:gd name="connsiteY27" fmla="*/ 254794 h 314325"/>
                <a:gd name="connsiteX28" fmla="*/ 1252538 w 2128838"/>
                <a:gd name="connsiteY28" fmla="*/ 254794 h 314325"/>
                <a:gd name="connsiteX29" fmla="*/ 1238251 w 2128838"/>
                <a:gd name="connsiteY29" fmla="*/ 240507 h 314325"/>
                <a:gd name="connsiteX30" fmla="*/ 1202531 w 2128838"/>
                <a:gd name="connsiteY30" fmla="*/ 240507 h 314325"/>
                <a:gd name="connsiteX31" fmla="*/ 1173956 w 2128838"/>
                <a:gd name="connsiteY31" fmla="*/ 240507 h 314325"/>
                <a:gd name="connsiteX32" fmla="*/ 1157288 w 2128838"/>
                <a:gd name="connsiteY32" fmla="*/ 240507 h 314325"/>
                <a:gd name="connsiteX33" fmla="*/ 1133475 w 2128838"/>
                <a:gd name="connsiteY33" fmla="*/ 240507 h 314325"/>
                <a:gd name="connsiteX34" fmla="*/ 1090613 w 2128838"/>
                <a:gd name="connsiteY34" fmla="*/ 240507 h 314325"/>
                <a:gd name="connsiteX35" fmla="*/ 1054894 w 2128838"/>
                <a:gd name="connsiteY35" fmla="*/ 240507 h 314325"/>
                <a:gd name="connsiteX36" fmla="*/ 1038225 w 2128838"/>
                <a:gd name="connsiteY36" fmla="*/ 223838 h 314325"/>
                <a:gd name="connsiteX37" fmla="*/ 997744 w 2128838"/>
                <a:gd name="connsiteY37" fmla="*/ 223838 h 314325"/>
                <a:gd name="connsiteX38" fmla="*/ 978694 w 2128838"/>
                <a:gd name="connsiteY38" fmla="*/ 223838 h 314325"/>
                <a:gd name="connsiteX39" fmla="*/ 964406 w 2128838"/>
                <a:gd name="connsiteY39" fmla="*/ 209550 h 314325"/>
                <a:gd name="connsiteX40" fmla="*/ 945356 w 2128838"/>
                <a:gd name="connsiteY40" fmla="*/ 209550 h 314325"/>
                <a:gd name="connsiteX41" fmla="*/ 935831 w 2128838"/>
                <a:gd name="connsiteY41" fmla="*/ 209550 h 314325"/>
                <a:gd name="connsiteX42" fmla="*/ 897731 w 2128838"/>
                <a:gd name="connsiteY42" fmla="*/ 209550 h 314325"/>
                <a:gd name="connsiteX43" fmla="*/ 885825 w 2128838"/>
                <a:gd name="connsiteY43" fmla="*/ 197644 h 314325"/>
                <a:gd name="connsiteX44" fmla="*/ 866775 w 2128838"/>
                <a:gd name="connsiteY44" fmla="*/ 197644 h 314325"/>
                <a:gd name="connsiteX45" fmla="*/ 866775 w 2128838"/>
                <a:gd name="connsiteY45" fmla="*/ 180975 h 314325"/>
                <a:gd name="connsiteX46" fmla="*/ 847725 w 2128838"/>
                <a:gd name="connsiteY46" fmla="*/ 180975 h 314325"/>
                <a:gd name="connsiteX47" fmla="*/ 819150 w 2128838"/>
                <a:gd name="connsiteY47" fmla="*/ 180975 h 314325"/>
                <a:gd name="connsiteX48" fmla="*/ 797719 w 2128838"/>
                <a:gd name="connsiteY48" fmla="*/ 159544 h 314325"/>
                <a:gd name="connsiteX49" fmla="*/ 771525 w 2128838"/>
                <a:gd name="connsiteY49" fmla="*/ 159544 h 314325"/>
                <a:gd name="connsiteX50" fmla="*/ 742950 w 2128838"/>
                <a:gd name="connsiteY50" fmla="*/ 159544 h 314325"/>
                <a:gd name="connsiteX51" fmla="*/ 695325 w 2128838"/>
                <a:gd name="connsiteY51" fmla="*/ 159544 h 314325"/>
                <a:gd name="connsiteX52" fmla="*/ 673894 w 2128838"/>
                <a:gd name="connsiteY52" fmla="*/ 138113 h 314325"/>
                <a:gd name="connsiteX53" fmla="*/ 652463 w 2128838"/>
                <a:gd name="connsiteY53" fmla="*/ 138113 h 314325"/>
                <a:gd name="connsiteX54" fmla="*/ 638175 w 2128838"/>
                <a:gd name="connsiteY54" fmla="*/ 123825 h 314325"/>
                <a:gd name="connsiteX55" fmla="*/ 611981 w 2128838"/>
                <a:gd name="connsiteY55" fmla="*/ 123825 h 314325"/>
                <a:gd name="connsiteX56" fmla="*/ 588169 w 2128838"/>
                <a:gd name="connsiteY56" fmla="*/ 123825 h 314325"/>
                <a:gd name="connsiteX57" fmla="*/ 571501 w 2128838"/>
                <a:gd name="connsiteY57" fmla="*/ 107157 h 314325"/>
                <a:gd name="connsiteX58" fmla="*/ 538163 w 2128838"/>
                <a:gd name="connsiteY58" fmla="*/ 107157 h 314325"/>
                <a:gd name="connsiteX59" fmla="*/ 519113 w 2128838"/>
                <a:gd name="connsiteY59" fmla="*/ 107157 h 314325"/>
                <a:gd name="connsiteX60" fmla="*/ 509588 w 2128838"/>
                <a:gd name="connsiteY60" fmla="*/ 97632 h 314325"/>
                <a:gd name="connsiteX61" fmla="*/ 488156 w 2128838"/>
                <a:gd name="connsiteY61" fmla="*/ 97632 h 314325"/>
                <a:gd name="connsiteX62" fmla="*/ 469106 w 2128838"/>
                <a:gd name="connsiteY62" fmla="*/ 97632 h 314325"/>
                <a:gd name="connsiteX63" fmla="*/ 454818 w 2128838"/>
                <a:gd name="connsiteY63" fmla="*/ 83344 h 314325"/>
                <a:gd name="connsiteX64" fmla="*/ 419100 w 2128838"/>
                <a:gd name="connsiteY64" fmla="*/ 83344 h 314325"/>
                <a:gd name="connsiteX65" fmla="*/ 404813 w 2128838"/>
                <a:gd name="connsiteY65" fmla="*/ 83344 h 314325"/>
                <a:gd name="connsiteX66" fmla="*/ 373856 w 2128838"/>
                <a:gd name="connsiteY66" fmla="*/ 83344 h 314325"/>
                <a:gd name="connsiteX67" fmla="*/ 361950 w 2128838"/>
                <a:gd name="connsiteY67" fmla="*/ 71438 h 314325"/>
                <a:gd name="connsiteX68" fmla="*/ 326231 w 2128838"/>
                <a:gd name="connsiteY68" fmla="*/ 71438 h 314325"/>
                <a:gd name="connsiteX69" fmla="*/ 309562 w 2128838"/>
                <a:gd name="connsiteY69" fmla="*/ 54769 h 314325"/>
                <a:gd name="connsiteX70" fmla="*/ 264319 w 2128838"/>
                <a:gd name="connsiteY70" fmla="*/ 54769 h 314325"/>
                <a:gd name="connsiteX71" fmla="*/ 233363 w 2128838"/>
                <a:gd name="connsiteY71" fmla="*/ 54769 h 314325"/>
                <a:gd name="connsiteX72" fmla="*/ 216694 w 2128838"/>
                <a:gd name="connsiteY72" fmla="*/ 38100 h 314325"/>
                <a:gd name="connsiteX73" fmla="*/ 183356 w 2128838"/>
                <a:gd name="connsiteY73" fmla="*/ 38100 h 314325"/>
                <a:gd name="connsiteX74" fmla="*/ 145256 w 2128838"/>
                <a:gd name="connsiteY74" fmla="*/ 38100 h 314325"/>
                <a:gd name="connsiteX75" fmla="*/ 119063 w 2128838"/>
                <a:gd name="connsiteY75" fmla="*/ 38100 h 314325"/>
                <a:gd name="connsiteX76" fmla="*/ 107157 w 2128838"/>
                <a:gd name="connsiteY76" fmla="*/ 26194 h 314325"/>
                <a:gd name="connsiteX77" fmla="*/ 78581 w 2128838"/>
                <a:gd name="connsiteY77" fmla="*/ 26194 h 314325"/>
                <a:gd name="connsiteX78" fmla="*/ 66675 w 2128838"/>
                <a:gd name="connsiteY78" fmla="*/ 14288 h 314325"/>
                <a:gd name="connsiteX79" fmla="*/ 30956 w 2128838"/>
                <a:gd name="connsiteY79" fmla="*/ 14288 h 314325"/>
                <a:gd name="connsiteX80" fmla="*/ 16668 w 2128838"/>
                <a:gd name="connsiteY80" fmla="*/ 0 h 314325"/>
                <a:gd name="connsiteX81" fmla="*/ 0 w 2128838"/>
                <a:gd name="connsiteY81" fmla="*/ 0 h 314325"/>
                <a:gd name="connsiteX0" fmla="*/ 2112170 w 2112170"/>
                <a:gd name="connsiteY0" fmla="*/ 314325 h 314325"/>
                <a:gd name="connsiteX1" fmla="*/ 2055020 w 2112170"/>
                <a:gd name="connsiteY1" fmla="*/ 314325 h 314325"/>
                <a:gd name="connsiteX2" fmla="*/ 2014538 w 2112170"/>
                <a:gd name="connsiteY2" fmla="*/ 314325 h 314325"/>
                <a:gd name="connsiteX3" fmla="*/ 1990726 w 2112170"/>
                <a:gd name="connsiteY3" fmla="*/ 314325 h 314325"/>
                <a:gd name="connsiteX4" fmla="*/ 1964532 w 2112170"/>
                <a:gd name="connsiteY4" fmla="*/ 314325 h 314325"/>
                <a:gd name="connsiteX5" fmla="*/ 1950245 w 2112170"/>
                <a:gd name="connsiteY5" fmla="*/ 314325 h 314325"/>
                <a:gd name="connsiteX6" fmla="*/ 1916907 w 2112170"/>
                <a:gd name="connsiteY6" fmla="*/ 314325 h 314325"/>
                <a:gd name="connsiteX7" fmla="*/ 1885951 w 2112170"/>
                <a:gd name="connsiteY7" fmla="*/ 314325 h 314325"/>
                <a:gd name="connsiteX8" fmla="*/ 1838326 w 2112170"/>
                <a:gd name="connsiteY8" fmla="*/ 314325 h 314325"/>
                <a:gd name="connsiteX9" fmla="*/ 1807370 w 2112170"/>
                <a:gd name="connsiteY9" fmla="*/ 314325 h 314325"/>
                <a:gd name="connsiteX10" fmla="*/ 1790702 w 2112170"/>
                <a:gd name="connsiteY10" fmla="*/ 297657 h 314325"/>
                <a:gd name="connsiteX11" fmla="*/ 1757363 w 2112170"/>
                <a:gd name="connsiteY11" fmla="*/ 297657 h 314325"/>
                <a:gd name="connsiteX12" fmla="*/ 1724026 w 2112170"/>
                <a:gd name="connsiteY12" fmla="*/ 297657 h 314325"/>
                <a:gd name="connsiteX13" fmla="*/ 1693070 w 2112170"/>
                <a:gd name="connsiteY13" fmla="*/ 297657 h 314325"/>
                <a:gd name="connsiteX14" fmla="*/ 1662113 w 2112170"/>
                <a:gd name="connsiteY14" fmla="*/ 297657 h 314325"/>
                <a:gd name="connsiteX15" fmla="*/ 1638301 w 2112170"/>
                <a:gd name="connsiteY15" fmla="*/ 297657 h 314325"/>
                <a:gd name="connsiteX16" fmla="*/ 1593057 w 2112170"/>
                <a:gd name="connsiteY16" fmla="*/ 297657 h 314325"/>
                <a:gd name="connsiteX17" fmla="*/ 1569245 w 2112170"/>
                <a:gd name="connsiteY17" fmla="*/ 297657 h 314325"/>
                <a:gd name="connsiteX18" fmla="*/ 1535907 w 2112170"/>
                <a:gd name="connsiteY18" fmla="*/ 297657 h 314325"/>
                <a:gd name="connsiteX19" fmla="*/ 1493045 w 2112170"/>
                <a:gd name="connsiteY19" fmla="*/ 297657 h 314325"/>
                <a:gd name="connsiteX20" fmla="*/ 1447801 w 2112170"/>
                <a:gd name="connsiteY20" fmla="*/ 297657 h 314325"/>
                <a:gd name="connsiteX21" fmla="*/ 1433513 w 2112170"/>
                <a:gd name="connsiteY21" fmla="*/ 283369 h 314325"/>
                <a:gd name="connsiteX22" fmla="*/ 1390651 w 2112170"/>
                <a:gd name="connsiteY22" fmla="*/ 283369 h 314325"/>
                <a:gd name="connsiteX23" fmla="*/ 1373982 w 2112170"/>
                <a:gd name="connsiteY23" fmla="*/ 266700 h 314325"/>
                <a:gd name="connsiteX24" fmla="*/ 1331120 w 2112170"/>
                <a:gd name="connsiteY24" fmla="*/ 266700 h 314325"/>
                <a:gd name="connsiteX25" fmla="*/ 1288257 w 2112170"/>
                <a:gd name="connsiteY25" fmla="*/ 266700 h 314325"/>
                <a:gd name="connsiteX26" fmla="*/ 1276351 w 2112170"/>
                <a:gd name="connsiteY26" fmla="*/ 254794 h 314325"/>
                <a:gd name="connsiteX27" fmla="*/ 1257301 w 2112170"/>
                <a:gd name="connsiteY27" fmla="*/ 254794 h 314325"/>
                <a:gd name="connsiteX28" fmla="*/ 1235870 w 2112170"/>
                <a:gd name="connsiteY28" fmla="*/ 254794 h 314325"/>
                <a:gd name="connsiteX29" fmla="*/ 1221583 w 2112170"/>
                <a:gd name="connsiteY29" fmla="*/ 240507 h 314325"/>
                <a:gd name="connsiteX30" fmla="*/ 1185863 w 2112170"/>
                <a:gd name="connsiteY30" fmla="*/ 240507 h 314325"/>
                <a:gd name="connsiteX31" fmla="*/ 1157288 w 2112170"/>
                <a:gd name="connsiteY31" fmla="*/ 240507 h 314325"/>
                <a:gd name="connsiteX32" fmla="*/ 1140620 w 2112170"/>
                <a:gd name="connsiteY32" fmla="*/ 240507 h 314325"/>
                <a:gd name="connsiteX33" fmla="*/ 1116807 w 2112170"/>
                <a:gd name="connsiteY33" fmla="*/ 240507 h 314325"/>
                <a:gd name="connsiteX34" fmla="*/ 1073945 w 2112170"/>
                <a:gd name="connsiteY34" fmla="*/ 240507 h 314325"/>
                <a:gd name="connsiteX35" fmla="*/ 1038226 w 2112170"/>
                <a:gd name="connsiteY35" fmla="*/ 240507 h 314325"/>
                <a:gd name="connsiteX36" fmla="*/ 1021557 w 2112170"/>
                <a:gd name="connsiteY36" fmla="*/ 223838 h 314325"/>
                <a:gd name="connsiteX37" fmla="*/ 981076 w 2112170"/>
                <a:gd name="connsiteY37" fmla="*/ 223838 h 314325"/>
                <a:gd name="connsiteX38" fmla="*/ 962026 w 2112170"/>
                <a:gd name="connsiteY38" fmla="*/ 223838 h 314325"/>
                <a:gd name="connsiteX39" fmla="*/ 947738 w 2112170"/>
                <a:gd name="connsiteY39" fmla="*/ 209550 h 314325"/>
                <a:gd name="connsiteX40" fmla="*/ 928688 w 2112170"/>
                <a:gd name="connsiteY40" fmla="*/ 209550 h 314325"/>
                <a:gd name="connsiteX41" fmla="*/ 919163 w 2112170"/>
                <a:gd name="connsiteY41" fmla="*/ 209550 h 314325"/>
                <a:gd name="connsiteX42" fmla="*/ 881063 w 2112170"/>
                <a:gd name="connsiteY42" fmla="*/ 209550 h 314325"/>
                <a:gd name="connsiteX43" fmla="*/ 869157 w 2112170"/>
                <a:gd name="connsiteY43" fmla="*/ 197644 h 314325"/>
                <a:gd name="connsiteX44" fmla="*/ 850107 w 2112170"/>
                <a:gd name="connsiteY44" fmla="*/ 197644 h 314325"/>
                <a:gd name="connsiteX45" fmla="*/ 850107 w 2112170"/>
                <a:gd name="connsiteY45" fmla="*/ 180975 h 314325"/>
                <a:gd name="connsiteX46" fmla="*/ 831057 w 2112170"/>
                <a:gd name="connsiteY46" fmla="*/ 180975 h 314325"/>
                <a:gd name="connsiteX47" fmla="*/ 802482 w 2112170"/>
                <a:gd name="connsiteY47" fmla="*/ 180975 h 314325"/>
                <a:gd name="connsiteX48" fmla="*/ 781051 w 2112170"/>
                <a:gd name="connsiteY48" fmla="*/ 159544 h 314325"/>
                <a:gd name="connsiteX49" fmla="*/ 754857 w 2112170"/>
                <a:gd name="connsiteY49" fmla="*/ 159544 h 314325"/>
                <a:gd name="connsiteX50" fmla="*/ 726282 w 2112170"/>
                <a:gd name="connsiteY50" fmla="*/ 159544 h 314325"/>
                <a:gd name="connsiteX51" fmla="*/ 678657 w 2112170"/>
                <a:gd name="connsiteY51" fmla="*/ 159544 h 314325"/>
                <a:gd name="connsiteX52" fmla="*/ 657226 w 2112170"/>
                <a:gd name="connsiteY52" fmla="*/ 138113 h 314325"/>
                <a:gd name="connsiteX53" fmla="*/ 635795 w 2112170"/>
                <a:gd name="connsiteY53" fmla="*/ 138113 h 314325"/>
                <a:gd name="connsiteX54" fmla="*/ 621507 w 2112170"/>
                <a:gd name="connsiteY54" fmla="*/ 123825 h 314325"/>
                <a:gd name="connsiteX55" fmla="*/ 595313 w 2112170"/>
                <a:gd name="connsiteY55" fmla="*/ 123825 h 314325"/>
                <a:gd name="connsiteX56" fmla="*/ 571501 w 2112170"/>
                <a:gd name="connsiteY56" fmla="*/ 123825 h 314325"/>
                <a:gd name="connsiteX57" fmla="*/ 554833 w 2112170"/>
                <a:gd name="connsiteY57" fmla="*/ 107157 h 314325"/>
                <a:gd name="connsiteX58" fmla="*/ 521495 w 2112170"/>
                <a:gd name="connsiteY58" fmla="*/ 107157 h 314325"/>
                <a:gd name="connsiteX59" fmla="*/ 502445 w 2112170"/>
                <a:gd name="connsiteY59" fmla="*/ 107157 h 314325"/>
                <a:gd name="connsiteX60" fmla="*/ 492920 w 2112170"/>
                <a:gd name="connsiteY60" fmla="*/ 97632 h 314325"/>
                <a:gd name="connsiteX61" fmla="*/ 471488 w 2112170"/>
                <a:gd name="connsiteY61" fmla="*/ 97632 h 314325"/>
                <a:gd name="connsiteX62" fmla="*/ 452438 w 2112170"/>
                <a:gd name="connsiteY62" fmla="*/ 97632 h 314325"/>
                <a:gd name="connsiteX63" fmla="*/ 438150 w 2112170"/>
                <a:gd name="connsiteY63" fmla="*/ 83344 h 314325"/>
                <a:gd name="connsiteX64" fmla="*/ 402432 w 2112170"/>
                <a:gd name="connsiteY64" fmla="*/ 83344 h 314325"/>
                <a:gd name="connsiteX65" fmla="*/ 388145 w 2112170"/>
                <a:gd name="connsiteY65" fmla="*/ 83344 h 314325"/>
                <a:gd name="connsiteX66" fmla="*/ 357188 w 2112170"/>
                <a:gd name="connsiteY66" fmla="*/ 83344 h 314325"/>
                <a:gd name="connsiteX67" fmla="*/ 345282 w 2112170"/>
                <a:gd name="connsiteY67" fmla="*/ 71438 h 314325"/>
                <a:gd name="connsiteX68" fmla="*/ 309563 w 2112170"/>
                <a:gd name="connsiteY68" fmla="*/ 71438 h 314325"/>
                <a:gd name="connsiteX69" fmla="*/ 292894 w 2112170"/>
                <a:gd name="connsiteY69" fmla="*/ 54769 h 314325"/>
                <a:gd name="connsiteX70" fmla="*/ 247651 w 2112170"/>
                <a:gd name="connsiteY70" fmla="*/ 54769 h 314325"/>
                <a:gd name="connsiteX71" fmla="*/ 216695 w 2112170"/>
                <a:gd name="connsiteY71" fmla="*/ 54769 h 314325"/>
                <a:gd name="connsiteX72" fmla="*/ 200026 w 2112170"/>
                <a:gd name="connsiteY72" fmla="*/ 38100 h 314325"/>
                <a:gd name="connsiteX73" fmla="*/ 166688 w 2112170"/>
                <a:gd name="connsiteY73" fmla="*/ 38100 h 314325"/>
                <a:gd name="connsiteX74" fmla="*/ 128588 w 2112170"/>
                <a:gd name="connsiteY74" fmla="*/ 38100 h 314325"/>
                <a:gd name="connsiteX75" fmla="*/ 102395 w 2112170"/>
                <a:gd name="connsiteY75" fmla="*/ 38100 h 314325"/>
                <a:gd name="connsiteX76" fmla="*/ 90489 w 2112170"/>
                <a:gd name="connsiteY76" fmla="*/ 26194 h 314325"/>
                <a:gd name="connsiteX77" fmla="*/ 61913 w 2112170"/>
                <a:gd name="connsiteY77" fmla="*/ 26194 h 314325"/>
                <a:gd name="connsiteX78" fmla="*/ 50007 w 2112170"/>
                <a:gd name="connsiteY78" fmla="*/ 14288 h 314325"/>
                <a:gd name="connsiteX79" fmla="*/ 14288 w 2112170"/>
                <a:gd name="connsiteY79" fmla="*/ 14288 h 314325"/>
                <a:gd name="connsiteX80" fmla="*/ 0 w 2112170"/>
                <a:gd name="connsiteY80" fmla="*/ 0 h 314325"/>
                <a:gd name="connsiteX0" fmla="*/ 2097882 w 2097882"/>
                <a:gd name="connsiteY0" fmla="*/ 300037 h 300037"/>
                <a:gd name="connsiteX1" fmla="*/ 2040732 w 2097882"/>
                <a:gd name="connsiteY1" fmla="*/ 300037 h 300037"/>
                <a:gd name="connsiteX2" fmla="*/ 2000250 w 2097882"/>
                <a:gd name="connsiteY2" fmla="*/ 300037 h 300037"/>
                <a:gd name="connsiteX3" fmla="*/ 1976438 w 2097882"/>
                <a:gd name="connsiteY3" fmla="*/ 300037 h 300037"/>
                <a:gd name="connsiteX4" fmla="*/ 1950244 w 2097882"/>
                <a:gd name="connsiteY4" fmla="*/ 300037 h 300037"/>
                <a:gd name="connsiteX5" fmla="*/ 1935957 w 2097882"/>
                <a:gd name="connsiteY5" fmla="*/ 300037 h 300037"/>
                <a:gd name="connsiteX6" fmla="*/ 1902619 w 2097882"/>
                <a:gd name="connsiteY6" fmla="*/ 300037 h 300037"/>
                <a:gd name="connsiteX7" fmla="*/ 1871663 w 2097882"/>
                <a:gd name="connsiteY7" fmla="*/ 300037 h 300037"/>
                <a:gd name="connsiteX8" fmla="*/ 1824038 w 2097882"/>
                <a:gd name="connsiteY8" fmla="*/ 300037 h 300037"/>
                <a:gd name="connsiteX9" fmla="*/ 1793082 w 2097882"/>
                <a:gd name="connsiteY9" fmla="*/ 300037 h 300037"/>
                <a:gd name="connsiteX10" fmla="*/ 1776414 w 2097882"/>
                <a:gd name="connsiteY10" fmla="*/ 283369 h 300037"/>
                <a:gd name="connsiteX11" fmla="*/ 1743075 w 2097882"/>
                <a:gd name="connsiteY11" fmla="*/ 283369 h 300037"/>
                <a:gd name="connsiteX12" fmla="*/ 1709738 w 2097882"/>
                <a:gd name="connsiteY12" fmla="*/ 283369 h 300037"/>
                <a:gd name="connsiteX13" fmla="*/ 1678782 w 2097882"/>
                <a:gd name="connsiteY13" fmla="*/ 283369 h 300037"/>
                <a:gd name="connsiteX14" fmla="*/ 1647825 w 2097882"/>
                <a:gd name="connsiteY14" fmla="*/ 283369 h 300037"/>
                <a:gd name="connsiteX15" fmla="*/ 1624013 w 2097882"/>
                <a:gd name="connsiteY15" fmla="*/ 283369 h 300037"/>
                <a:gd name="connsiteX16" fmla="*/ 1578769 w 2097882"/>
                <a:gd name="connsiteY16" fmla="*/ 283369 h 300037"/>
                <a:gd name="connsiteX17" fmla="*/ 1554957 w 2097882"/>
                <a:gd name="connsiteY17" fmla="*/ 283369 h 300037"/>
                <a:gd name="connsiteX18" fmla="*/ 1521619 w 2097882"/>
                <a:gd name="connsiteY18" fmla="*/ 283369 h 300037"/>
                <a:gd name="connsiteX19" fmla="*/ 1478757 w 2097882"/>
                <a:gd name="connsiteY19" fmla="*/ 283369 h 300037"/>
                <a:gd name="connsiteX20" fmla="*/ 1433513 w 2097882"/>
                <a:gd name="connsiteY20" fmla="*/ 283369 h 300037"/>
                <a:gd name="connsiteX21" fmla="*/ 1419225 w 2097882"/>
                <a:gd name="connsiteY21" fmla="*/ 269081 h 300037"/>
                <a:gd name="connsiteX22" fmla="*/ 1376363 w 2097882"/>
                <a:gd name="connsiteY22" fmla="*/ 269081 h 300037"/>
                <a:gd name="connsiteX23" fmla="*/ 1359694 w 2097882"/>
                <a:gd name="connsiteY23" fmla="*/ 252412 h 300037"/>
                <a:gd name="connsiteX24" fmla="*/ 1316832 w 2097882"/>
                <a:gd name="connsiteY24" fmla="*/ 252412 h 300037"/>
                <a:gd name="connsiteX25" fmla="*/ 1273969 w 2097882"/>
                <a:gd name="connsiteY25" fmla="*/ 252412 h 300037"/>
                <a:gd name="connsiteX26" fmla="*/ 1262063 w 2097882"/>
                <a:gd name="connsiteY26" fmla="*/ 240506 h 300037"/>
                <a:gd name="connsiteX27" fmla="*/ 1243013 w 2097882"/>
                <a:gd name="connsiteY27" fmla="*/ 240506 h 300037"/>
                <a:gd name="connsiteX28" fmla="*/ 1221582 w 2097882"/>
                <a:gd name="connsiteY28" fmla="*/ 240506 h 300037"/>
                <a:gd name="connsiteX29" fmla="*/ 1207295 w 2097882"/>
                <a:gd name="connsiteY29" fmla="*/ 226219 h 300037"/>
                <a:gd name="connsiteX30" fmla="*/ 1171575 w 2097882"/>
                <a:gd name="connsiteY30" fmla="*/ 226219 h 300037"/>
                <a:gd name="connsiteX31" fmla="*/ 1143000 w 2097882"/>
                <a:gd name="connsiteY31" fmla="*/ 226219 h 300037"/>
                <a:gd name="connsiteX32" fmla="*/ 1126332 w 2097882"/>
                <a:gd name="connsiteY32" fmla="*/ 226219 h 300037"/>
                <a:gd name="connsiteX33" fmla="*/ 1102519 w 2097882"/>
                <a:gd name="connsiteY33" fmla="*/ 226219 h 300037"/>
                <a:gd name="connsiteX34" fmla="*/ 1059657 w 2097882"/>
                <a:gd name="connsiteY34" fmla="*/ 226219 h 300037"/>
                <a:gd name="connsiteX35" fmla="*/ 1023938 w 2097882"/>
                <a:gd name="connsiteY35" fmla="*/ 226219 h 300037"/>
                <a:gd name="connsiteX36" fmla="*/ 1007269 w 2097882"/>
                <a:gd name="connsiteY36" fmla="*/ 209550 h 300037"/>
                <a:gd name="connsiteX37" fmla="*/ 966788 w 2097882"/>
                <a:gd name="connsiteY37" fmla="*/ 209550 h 300037"/>
                <a:gd name="connsiteX38" fmla="*/ 947738 w 2097882"/>
                <a:gd name="connsiteY38" fmla="*/ 209550 h 300037"/>
                <a:gd name="connsiteX39" fmla="*/ 933450 w 2097882"/>
                <a:gd name="connsiteY39" fmla="*/ 195262 h 300037"/>
                <a:gd name="connsiteX40" fmla="*/ 914400 w 2097882"/>
                <a:gd name="connsiteY40" fmla="*/ 195262 h 300037"/>
                <a:gd name="connsiteX41" fmla="*/ 904875 w 2097882"/>
                <a:gd name="connsiteY41" fmla="*/ 195262 h 300037"/>
                <a:gd name="connsiteX42" fmla="*/ 866775 w 2097882"/>
                <a:gd name="connsiteY42" fmla="*/ 195262 h 300037"/>
                <a:gd name="connsiteX43" fmla="*/ 854869 w 2097882"/>
                <a:gd name="connsiteY43" fmla="*/ 183356 h 300037"/>
                <a:gd name="connsiteX44" fmla="*/ 835819 w 2097882"/>
                <a:gd name="connsiteY44" fmla="*/ 183356 h 300037"/>
                <a:gd name="connsiteX45" fmla="*/ 835819 w 2097882"/>
                <a:gd name="connsiteY45" fmla="*/ 166687 h 300037"/>
                <a:gd name="connsiteX46" fmla="*/ 816769 w 2097882"/>
                <a:gd name="connsiteY46" fmla="*/ 166687 h 300037"/>
                <a:gd name="connsiteX47" fmla="*/ 788194 w 2097882"/>
                <a:gd name="connsiteY47" fmla="*/ 166687 h 300037"/>
                <a:gd name="connsiteX48" fmla="*/ 766763 w 2097882"/>
                <a:gd name="connsiteY48" fmla="*/ 145256 h 300037"/>
                <a:gd name="connsiteX49" fmla="*/ 740569 w 2097882"/>
                <a:gd name="connsiteY49" fmla="*/ 145256 h 300037"/>
                <a:gd name="connsiteX50" fmla="*/ 711994 w 2097882"/>
                <a:gd name="connsiteY50" fmla="*/ 145256 h 300037"/>
                <a:gd name="connsiteX51" fmla="*/ 664369 w 2097882"/>
                <a:gd name="connsiteY51" fmla="*/ 145256 h 300037"/>
                <a:gd name="connsiteX52" fmla="*/ 642938 w 2097882"/>
                <a:gd name="connsiteY52" fmla="*/ 123825 h 300037"/>
                <a:gd name="connsiteX53" fmla="*/ 621507 w 2097882"/>
                <a:gd name="connsiteY53" fmla="*/ 123825 h 300037"/>
                <a:gd name="connsiteX54" fmla="*/ 607219 w 2097882"/>
                <a:gd name="connsiteY54" fmla="*/ 109537 h 300037"/>
                <a:gd name="connsiteX55" fmla="*/ 581025 w 2097882"/>
                <a:gd name="connsiteY55" fmla="*/ 109537 h 300037"/>
                <a:gd name="connsiteX56" fmla="*/ 557213 w 2097882"/>
                <a:gd name="connsiteY56" fmla="*/ 109537 h 300037"/>
                <a:gd name="connsiteX57" fmla="*/ 540545 w 2097882"/>
                <a:gd name="connsiteY57" fmla="*/ 92869 h 300037"/>
                <a:gd name="connsiteX58" fmla="*/ 507207 w 2097882"/>
                <a:gd name="connsiteY58" fmla="*/ 92869 h 300037"/>
                <a:gd name="connsiteX59" fmla="*/ 488157 w 2097882"/>
                <a:gd name="connsiteY59" fmla="*/ 92869 h 300037"/>
                <a:gd name="connsiteX60" fmla="*/ 478632 w 2097882"/>
                <a:gd name="connsiteY60" fmla="*/ 83344 h 300037"/>
                <a:gd name="connsiteX61" fmla="*/ 457200 w 2097882"/>
                <a:gd name="connsiteY61" fmla="*/ 83344 h 300037"/>
                <a:gd name="connsiteX62" fmla="*/ 438150 w 2097882"/>
                <a:gd name="connsiteY62" fmla="*/ 83344 h 300037"/>
                <a:gd name="connsiteX63" fmla="*/ 423862 w 2097882"/>
                <a:gd name="connsiteY63" fmla="*/ 69056 h 300037"/>
                <a:gd name="connsiteX64" fmla="*/ 388144 w 2097882"/>
                <a:gd name="connsiteY64" fmla="*/ 69056 h 300037"/>
                <a:gd name="connsiteX65" fmla="*/ 373857 w 2097882"/>
                <a:gd name="connsiteY65" fmla="*/ 69056 h 300037"/>
                <a:gd name="connsiteX66" fmla="*/ 342900 w 2097882"/>
                <a:gd name="connsiteY66" fmla="*/ 69056 h 300037"/>
                <a:gd name="connsiteX67" fmla="*/ 330994 w 2097882"/>
                <a:gd name="connsiteY67" fmla="*/ 57150 h 300037"/>
                <a:gd name="connsiteX68" fmla="*/ 295275 w 2097882"/>
                <a:gd name="connsiteY68" fmla="*/ 57150 h 300037"/>
                <a:gd name="connsiteX69" fmla="*/ 278606 w 2097882"/>
                <a:gd name="connsiteY69" fmla="*/ 40481 h 300037"/>
                <a:gd name="connsiteX70" fmla="*/ 233363 w 2097882"/>
                <a:gd name="connsiteY70" fmla="*/ 40481 h 300037"/>
                <a:gd name="connsiteX71" fmla="*/ 202407 w 2097882"/>
                <a:gd name="connsiteY71" fmla="*/ 40481 h 300037"/>
                <a:gd name="connsiteX72" fmla="*/ 185738 w 2097882"/>
                <a:gd name="connsiteY72" fmla="*/ 23812 h 300037"/>
                <a:gd name="connsiteX73" fmla="*/ 152400 w 2097882"/>
                <a:gd name="connsiteY73" fmla="*/ 23812 h 300037"/>
                <a:gd name="connsiteX74" fmla="*/ 114300 w 2097882"/>
                <a:gd name="connsiteY74" fmla="*/ 23812 h 300037"/>
                <a:gd name="connsiteX75" fmla="*/ 88107 w 2097882"/>
                <a:gd name="connsiteY75" fmla="*/ 23812 h 300037"/>
                <a:gd name="connsiteX76" fmla="*/ 76201 w 2097882"/>
                <a:gd name="connsiteY76" fmla="*/ 11906 h 300037"/>
                <a:gd name="connsiteX77" fmla="*/ 47625 w 2097882"/>
                <a:gd name="connsiteY77" fmla="*/ 11906 h 300037"/>
                <a:gd name="connsiteX78" fmla="*/ 35719 w 2097882"/>
                <a:gd name="connsiteY78" fmla="*/ 0 h 300037"/>
                <a:gd name="connsiteX79" fmla="*/ 0 w 2097882"/>
                <a:gd name="connsiteY79" fmla="*/ 0 h 300037"/>
                <a:gd name="connsiteX0" fmla="*/ 2062163 w 2062163"/>
                <a:gd name="connsiteY0" fmla="*/ 300037 h 300037"/>
                <a:gd name="connsiteX1" fmla="*/ 2005013 w 2062163"/>
                <a:gd name="connsiteY1" fmla="*/ 300037 h 300037"/>
                <a:gd name="connsiteX2" fmla="*/ 1964531 w 2062163"/>
                <a:gd name="connsiteY2" fmla="*/ 300037 h 300037"/>
                <a:gd name="connsiteX3" fmla="*/ 1940719 w 2062163"/>
                <a:gd name="connsiteY3" fmla="*/ 300037 h 300037"/>
                <a:gd name="connsiteX4" fmla="*/ 1914525 w 2062163"/>
                <a:gd name="connsiteY4" fmla="*/ 300037 h 300037"/>
                <a:gd name="connsiteX5" fmla="*/ 1900238 w 2062163"/>
                <a:gd name="connsiteY5" fmla="*/ 300037 h 300037"/>
                <a:gd name="connsiteX6" fmla="*/ 1866900 w 2062163"/>
                <a:gd name="connsiteY6" fmla="*/ 300037 h 300037"/>
                <a:gd name="connsiteX7" fmla="*/ 1835944 w 2062163"/>
                <a:gd name="connsiteY7" fmla="*/ 300037 h 300037"/>
                <a:gd name="connsiteX8" fmla="*/ 1788319 w 2062163"/>
                <a:gd name="connsiteY8" fmla="*/ 300037 h 300037"/>
                <a:gd name="connsiteX9" fmla="*/ 1757363 w 2062163"/>
                <a:gd name="connsiteY9" fmla="*/ 300037 h 300037"/>
                <a:gd name="connsiteX10" fmla="*/ 1740695 w 2062163"/>
                <a:gd name="connsiteY10" fmla="*/ 283369 h 300037"/>
                <a:gd name="connsiteX11" fmla="*/ 1707356 w 2062163"/>
                <a:gd name="connsiteY11" fmla="*/ 283369 h 300037"/>
                <a:gd name="connsiteX12" fmla="*/ 1674019 w 2062163"/>
                <a:gd name="connsiteY12" fmla="*/ 283369 h 300037"/>
                <a:gd name="connsiteX13" fmla="*/ 1643063 w 2062163"/>
                <a:gd name="connsiteY13" fmla="*/ 283369 h 300037"/>
                <a:gd name="connsiteX14" fmla="*/ 1612106 w 2062163"/>
                <a:gd name="connsiteY14" fmla="*/ 283369 h 300037"/>
                <a:gd name="connsiteX15" fmla="*/ 1588294 w 2062163"/>
                <a:gd name="connsiteY15" fmla="*/ 283369 h 300037"/>
                <a:gd name="connsiteX16" fmla="*/ 1543050 w 2062163"/>
                <a:gd name="connsiteY16" fmla="*/ 283369 h 300037"/>
                <a:gd name="connsiteX17" fmla="*/ 1519238 w 2062163"/>
                <a:gd name="connsiteY17" fmla="*/ 283369 h 300037"/>
                <a:gd name="connsiteX18" fmla="*/ 1485900 w 2062163"/>
                <a:gd name="connsiteY18" fmla="*/ 283369 h 300037"/>
                <a:gd name="connsiteX19" fmla="*/ 1443038 w 2062163"/>
                <a:gd name="connsiteY19" fmla="*/ 283369 h 300037"/>
                <a:gd name="connsiteX20" fmla="*/ 1397794 w 2062163"/>
                <a:gd name="connsiteY20" fmla="*/ 283369 h 300037"/>
                <a:gd name="connsiteX21" fmla="*/ 1383506 w 2062163"/>
                <a:gd name="connsiteY21" fmla="*/ 269081 h 300037"/>
                <a:gd name="connsiteX22" fmla="*/ 1340644 w 2062163"/>
                <a:gd name="connsiteY22" fmla="*/ 269081 h 300037"/>
                <a:gd name="connsiteX23" fmla="*/ 1323975 w 2062163"/>
                <a:gd name="connsiteY23" fmla="*/ 252412 h 300037"/>
                <a:gd name="connsiteX24" fmla="*/ 1281113 w 2062163"/>
                <a:gd name="connsiteY24" fmla="*/ 252412 h 300037"/>
                <a:gd name="connsiteX25" fmla="*/ 1238250 w 2062163"/>
                <a:gd name="connsiteY25" fmla="*/ 252412 h 300037"/>
                <a:gd name="connsiteX26" fmla="*/ 1226344 w 2062163"/>
                <a:gd name="connsiteY26" fmla="*/ 240506 h 300037"/>
                <a:gd name="connsiteX27" fmla="*/ 1207294 w 2062163"/>
                <a:gd name="connsiteY27" fmla="*/ 240506 h 300037"/>
                <a:gd name="connsiteX28" fmla="*/ 1185863 w 2062163"/>
                <a:gd name="connsiteY28" fmla="*/ 240506 h 300037"/>
                <a:gd name="connsiteX29" fmla="*/ 1171576 w 2062163"/>
                <a:gd name="connsiteY29" fmla="*/ 226219 h 300037"/>
                <a:gd name="connsiteX30" fmla="*/ 1135856 w 2062163"/>
                <a:gd name="connsiteY30" fmla="*/ 226219 h 300037"/>
                <a:gd name="connsiteX31" fmla="*/ 1107281 w 2062163"/>
                <a:gd name="connsiteY31" fmla="*/ 226219 h 300037"/>
                <a:gd name="connsiteX32" fmla="*/ 1090613 w 2062163"/>
                <a:gd name="connsiteY32" fmla="*/ 226219 h 300037"/>
                <a:gd name="connsiteX33" fmla="*/ 1066800 w 2062163"/>
                <a:gd name="connsiteY33" fmla="*/ 226219 h 300037"/>
                <a:gd name="connsiteX34" fmla="*/ 1023938 w 2062163"/>
                <a:gd name="connsiteY34" fmla="*/ 226219 h 300037"/>
                <a:gd name="connsiteX35" fmla="*/ 988219 w 2062163"/>
                <a:gd name="connsiteY35" fmla="*/ 226219 h 300037"/>
                <a:gd name="connsiteX36" fmla="*/ 971550 w 2062163"/>
                <a:gd name="connsiteY36" fmla="*/ 209550 h 300037"/>
                <a:gd name="connsiteX37" fmla="*/ 931069 w 2062163"/>
                <a:gd name="connsiteY37" fmla="*/ 209550 h 300037"/>
                <a:gd name="connsiteX38" fmla="*/ 912019 w 2062163"/>
                <a:gd name="connsiteY38" fmla="*/ 209550 h 300037"/>
                <a:gd name="connsiteX39" fmla="*/ 897731 w 2062163"/>
                <a:gd name="connsiteY39" fmla="*/ 195262 h 300037"/>
                <a:gd name="connsiteX40" fmla="*/ 878681 w 2062163"/>
                <a:gd name="connsiteY40" fmla="*/ 195262 h 300037"/>
                <a:gd name="connsiteX41" fmla="*/ 869156 w 2062163"/>
                <a:gd name="connsiteY41" fmla="*/ 195262 h 300037"/>
                <a:gd name="connsiteX42" fmla="*/ 831056 w 2062163"/>
                <a:gd name="connsiteY42" fmla="*/ 195262 h 300037"/>
                <a:gd name="connsiteX43" fmla="*/ 819150 w 2062163"/>
                <a:gd name="connsiteY43" fmla="*/ 183356 h 300037"/>
                <a:gd name="connsiteX44" fmla="*/ 800100 w 2062163"/>
                <a:gd name="connsiteY44" fmla="*/ 183356 h 300037"/>
                <a:gd name="connsiteX45" fmla="*/ 800100 w 2062163"/>
                <a:gd name="connsiteY45" fmla="*/ 166687 h 300037"/>
                <a:gd name="connsiteX46" fmla="*/ 781050 w 2062163"/>
                <a:gd name="connsiteY46" fmla="*/ 166687 h 300037"/>
                <a:gd name="connsiteX47" fmla="*/ 752475 w 2062163"/>
                <a:gd name="connsiteY47" fmla="*/ 166687 h 300037"/>
                <a:gd name="connsiteX48" fmla="*/ 731044 w 2062163"/>
                <a:gd name="connsiteY48" fmla="*/ 145256 h 300037"/>
                <a:gd name="connsiteX49" fmla="*/ 704850 w 2062163"/>
                <a:gd name="connsiteY49" fmla="*/ 145256 h 300037"/>
                <a:gd name="connsiteX50" fmla="*/ 676275 w 2062163"/>
                <a:gd name="connsiteY50" fmla="*/ 145256 h 300037"/>
                <a:gd name="connsiteX51" fmla="*/ 628650 w 2062163"/>
                <a:gd name="connsiteY51" fmla="*/ 145256 h 300037"/>
                <a:gd name="connsiteX52" fmla="*/ 607219 w 2062163"/>
                <a:gd name="connsiteY52" fmla="*/ 123825 h 300037"/>
                <a:gd name="connsiteX53" fmla="*/ 585788 w 2062163"/>
                <a:gd name="connsiteY53" fmla="*/ 123825 h 300037"/>
                <a:gd name="connsiteX54" fmla="*/ 571500 w 2062163"/>
                <a:gd name="connsiteY54" fmla="*/ 109537 h 300037"/>
                <a:gd name="connsiteX55" fmla="*/ 545306 w 2062163"/>
                <a:gd name="connsiteY55" fmla="*/ 109537 h 300037"/>
                <a:gd name="connsiteX56" fmla="*/ 521494 w 2062163"/>
                <a:gd name="connsiteY56" fmla="*/ 109537 h 300037"/>
                <a:gd name="connsiteX57" fmla="*/ 504826 w 2062163"/>
                <a:gd name="connsiteY57" fmla="*/ 92869 h 300037"/>
                <a:gd name="connsiteX58" fmla="*/ 471488 w 2062163"/>
                <a:gd name="connsiteY58" fmla="*/ 92869 h 300037"/>
                <a:gd name="connsiteX59" fmla="*/ 452438 w 2062163"/>
                <a:gd name="connsiteY59" fmla="*/ 92869 h 300037"/>
                <a:gd name="connsiteX60" fmla="*/ 442913 w 2062163"/>
                <a:gd name="connsiteY60" fmla="*/ 83344 h 300037"/>
                <a:gd name="connsiteX61" fmla="*/ 421481 w 2062163"/>
                <a:gd name="connsiteY61" fmla="*/ 83344 h 300037"/>
                <a:gd name="connsiteX62" fmla="*/ 402431 w 2062163"/>
                <a:gd name="connsiteY62" fmla="*/ 83344 h 300037"/>
                <a:gd name="connsiteX63" fmla="*/ 388143 w 2062163"/>
                <a:gd name="connsiteY63" fmla="*/ 69056 h 300037"/>
                <a:gd name="connsiteX64" fmla="*/ 352425 w 2062163"/>
                <a:gd name="connsiteY64" fmla="*/ 69056 h 300037"/>
                <a:gd name="connsiteX65" fmla="*/ 338138 w 2062163"/>
                <a:gd name="connsiteY65" fmla="*/ 69056 h 300037"/>
                <a:gd name="connsiteX66" fmla="*/ 307181 w 2062163"/>
                <a:gd name="connsiteY66" fmla="*/ 69056 h 300037"/>
                <a:gd name="connsiteX67" fmla="*/ 295275 w 2062163"/>
                <a:gd name="connsiteY67" fmla="*/ 57150 h 300037"/>
                <a:gd name="connsiteX68" fmla="*/ 259556 w 2062163"/>
                <a:gd name="connsiteY68" fmla="*/ 57150 h 300037"/>
                <a:gd name="connsiteX69" fmla="*/ 242887 w 2062163"/>
                <a:gd name="connsiteY69" fmla="*/ 40481 h 300037"/>
                <a:gd name="connsiteX70" fmla="*/ 197644 w 2062163"/>
                <a:gd name="connsiteY70" fmla="*/ 40481 h 300037"/>
                <a:gd name="connsiteX71" fmla="*/ 166688 w 2062163"/>
                <a:gd name="connsiteY71" fmla="*/ 40481 h 300037"/>
                <a:gd name="connsiteX72" fmla="*/ 150019 w 2062163"/>
                <a:gd name="connsiteY72" fmla="*/ 23812 h 300037"/>
                <a:gd name="connsiteX73" fmla="*/ 116681 w 2062163"/>
                <a:gd name="connsiteY73" fmla="*/ 23812 h 300037"/>
                <a:gd name="connsiteX74" fmla="*/ 78581 w 2062163"/>
                <a:gd name="connsiteY74" fmla="*/ 23812 h 300037"/>
                <a:gd name="connsiteX75" fmla="*/ 52388 w 2062163"/>
                <a:gd name="connsiteY75" fmla="*/ 23812 h 300037"/>
                <a:gd name="connsiteX76" fmla="*/ 40482 w 2062163"/>
                <a:gd name="connsiteY76" fmla="*/ 11906 h 300037"/>
                <a:gd name="connsiteX77" fmla="*/ 11906 w 2062163"/>
                <a:gd name="connsiteY77" fmla="*/ 11906 h 300037"/>
                <a:gd name="connsiteX78" fmla="*/ 0 w 2062163"/>
                <a:gd name="connsiteY78" fmla="*/ 0 h 300037"/>
                <a:gd name="connsiteX0" fmla="*/ 2050257 w 2050257"/>
                <a:gd name="connsiteY0" fmla="*/ 288131 h 288131"/>
                <a:gd name="connsiteX1" fmla="*/ 1993107 w 2050257"/>
                <a:gd name="connsiteY1" fmla="*/ 288131 h 288131"/>
                <a:gd name="connsiteX2" fmla="*/ 1952625 w 2050257"/>
                <a:gd name="connsiteY2" fmla="*/ 288131 h 288131"/>
                <a:gd name="connsiteX3" fmla="*/ 1928813 w 2050257"/>
                <a:gd name="connsiteY3" fmla="*/ 288131 h 288131"/>
                <a:gd name="connsiteX4" fmla="*/ 1902619 w 2050257"/>
                <a:gd name="connsiteY4" fmla="*/ 288131 h 288131"/>
                <a:gd name="connsiteX5" fmla="*/ 1888332 w 2050257"/>
                <a:gd name="connsiteY5" fmla="*/ 288131 h 288131"/>
                <a:gd name="connsiteX6" fmla="*/ 1854994 w 2050257"/>
                <a:gd name="connsiteY6" fmla="*/ 288131 h 288131"/>
                <a:gd name="connsiteX7" fmla="*/ 1824038 w 2050257"/>
                <a:gd name="connsiteY7" fmla="*/ 288131 h 288131"/>
                <a:gd name="connsiteX8" fmla="*/ 1776413 w 2050257"/>
                <a:gd name="connsiteY8" fmla="*/ 288131 h 288131"/>
                <a:gd name="connsiteX9" fmla="*/ 1745457 w 2050257"/>
                <a:gd name="connsiteY9" fmla="*/ 288131 h 288131"/>
                <a:gd name="connsiteX10" fmla="*/ 1728789 w 2050257"/>
                <a:gd name="connsiteY10" fmla="*/ 271463 h 288131"/>
                <a:gd name="connsiteX11" fmla="*/ 1695450 w 2050257"/>
                <a:gd name="connsiteY11" fmla="*/ 271463 h 288131"/>
                <a:gd name="connsiteX12" fmla="*/ 1662113 w 2050257"/>
                <a:gd name="connsiteY12" fmla="*/ 271463 h 288131"/>
                <a:gd name="connsiteX13" fmla="*/ 1631157 w 2050257"/>
                <a:gd name="connsiteY13" fmla="*/ 271463 h 288131"/>
                <a:gd name="connsiteX14" fmla="*/ 1600200 w 2050257"/>
                <a:gd name="connsiteY14" fmla="*/ 271463 h 288131"/>
                <a:gd name="connsiteX15" fmla="*/ 1576388 w 2050257"/>
                <a:gd name="connsiteY15" fmla="*/ 271463 h 288131"/>
                <a:gd name="connsiteX16" fmla="*/ 1531144 w 2050257"/>
                <a:gd name="connsiteY16" fmla="*/ 271463 h 288131"/>
                <a:gd name="connsiteX17" fmla="*/ 1507332 w 2050257"/>
                <a:gd name="connsiteY17" fmla="*/ 271463 h 288131"/>
                <a:gd name="connsiteX18" fmla="*/ 1473994 w 2050257"/>
                <a:gd name="connsiteY18" fmla="*/ 271463 h 288131"/>
                <a:gd name="connsiteX19" fmla="*/ 1431132 w 2050257"/>
                <a:gd name="connsiteY19" fmla="*/ 271463 h 288131"/>
                <a:gd name="connsiteX20" fmla="*/ 1385888 w 2050257"/>
                <a:gd name="connsiteY20" fmla="*/ 271463 h 288131"/>
                <a:gd name="connsiteX21" fmla="*/ 1371600 w 2050257"/>
                <a:gd name="connsiteY21" fmla="*/ 257175 h 288131"/>
                <a:gd name="connsiteX22" fmla="*/ 1328738 w 2050257"/>
                <a:gd name="connsiteY22" fmla="*/ 257175 h 288131"/>
                <a:gd name="connsiteX23" fmla="*/ 1312069 w 2050257"/>
                <a:gd name="connsiteY23" fmla="*/ 240506 h 288131"/>
                <a:gd name="connsiteX24" fmla="*/ 1269207 w 2050257"/>
                <a:gd name="connsiteY24" fmla="*/ 240506 h 288131"/>
                <a:gd name="connsiteX25" fmla="*/ 1226344 w 2050257"/>
                <a:gd name="connsiteY25" fmla="*/ 240506 h 288131"/>
                <a:gd name="connsiteX26" fmla="*/ 1214438 w 2050257"/>
                <a:gd name="connsiteY26" fmla="*/ 228600 h 288131"/>
                <a:gd name="connsiteX27" fmla="*/ 1195388 w 2050257"/>
                <a:gd name="connsiteY27" fmla="*/ 228600 h 288131"/>
                <a:gd name="connsiteX28" fmla="*/ 1173957 w 2050257"/>
                <a:gd name="connsiteY28" fmla="*/ 228600 h 288131"/>
                <a:gd name="connsiteX29" fmla="*/ 1159670 w 2050257"/>
                <a:gd name="connsiteY29" fmla="*/ 214313 h 288131"/>
                <a:gd name="connsiteX30" fmla="*/ 1123950 w 2050257"/>
                <a:gd name="connsiteY30" fmla="*/ 214313 h 288131"/>
                <a:gd name="connsiteX31" fmla="*/ 1095375 w 2050257"/>
                <a:gd name="connsiteY31" fmla="*/ 214313 h 288131"/>
                <a:gd name="connsiteX32" fmla="*/ 1078707 w 2050257"/>
                <a:gd name="connsiteY32" fmla="*/ 214313 h 288131"/>
                <a:gd name="connsiteX33" fmla="*/ 1054894 w 2050257"/>
                <a:gd name="connsiteY33" fmla="*/ 214313 h 288131"/>
                <a:gd name="connsiteX34" fmla="*/ 1012032 w 2050257"/>
                <a:gd name="connsiteY34" fmla="*/ 214313 h 288131"/>
                <a:gd name="connsiteX35" fmla="*/ 976313 w 2050257"/>
                <a:gd name="connsiteY35" fmla="*/ 214313 h 288131"/>
                <a:gd name="connsiteX36" fmla="*/ 959644 w 2050257"/>
                <a:gd name="connsiteY36" fmla="*/ 197644 h 288131"/>
                <a:gd name="connsiteX37" fmla="*/ 919163 w 2050257"/>
                <a:gd name="connsiteY37" fmla="*/ 197644 h 288131"/>
                <a:gd name="connsiteX38" fmla="*/ 900113 w 2050257"/>
                <a:gd name="connsiteY38" fmla="*/ 197644 h 288131"/>
                <a:gd name="connsiteX39" fmla="*/ 885825 w 2050257"/>
                <a:gd name="connsiteY39" fmla="*/ 183356 h 288131"/>
                <a:gd name="connsiteX40" fmla="*/ 866775 w 2050257"/>
                <a:gd name="connsiteY40" fmla="*/ 183356 h 288131"/>
                <a:gd name="connsiteX41" fmla="*/ 857250 w 2050257"/>
                <a:gd name="connsiteY41" fmla="*/ 183356 h 288131"/>
                <a:gd name="connsiteX42" fmla="*/ 819150 w 2050257"/>
                <a:gd name="connsiteY42" fmla="*/ 183356 h 288131"/>
                <a:gd name="connsiteX43" fmla="*/ 807244 w 2050257"/>
                <a:gd name="connsiteY43" fmla="*/ 171450 h 288131"/>
                <a:gd name="connsiteX44" fmla="*/ 788194 w 2050257"/>
                <a:gd name="connsiteY44" fmla="*/ 171450 h 288131"/>
                <a:gd name="connsiteX45" fmla="*/ 788194 w 2050257"/>
                <a:gd name="connsiteY45" fmla="*/ 154781 h 288131"/>
                <a:gd name="connsiteX46" fmla="*/ 769144 w 2050257"/>
                <a:gd name="connsiteY46" fmla="*/ 154781 h 288131"/>
                <a:gd name="connsiteX47" fmla="*/ 740569 w 2050257"/>
                <a:gd name="connsiteY47" fmla="*/ 154781 h 288131"/>
                <a:gd name="connsiteX48" fmla="*/ 719138 w 2050257"/>
                <a:gd name="connsiteY48" fmla="*/ 133350 h 288131"/>
                <a:gd name="connsiteX49" fmla="*/ 692944 w 2050257"/>
                <a:gd name="connsiteY49" fmla="*/ 133350 h 288131"/>
                <a:gd name="connsiteX50" fmla="*/ 664369 w 2050257"/>
                <a:gd name="connsiteY50" fmla="*/ 133350 h 288131"/>
                <a:gd name="connsiteX51" fmla="*/ 616744 w 2050257"/>
                <a:gd name="connsiteY51" fmla="*/ 133350 h 288131"/>
                <a:gd name="connsiteX52" fmla="*/ 595313 w 2050257"/>
                <a:gd name="connsiteY52" fmla="*/ 111919 h 288131"/>
                <a:gd name="connsiteX53" fmla="*/ 573882 w 2050257"/>
                <a:gd name="connsiteY53" fmla="*/ 111919 h 288131"/>
                <a:gd name="connsiteX54" fmla="*/ 559594 w 2050257"/>
                <a:gd name="connsiteY54" fmla="*/ 97631 h 288131"/>
                <a:gd name="connsiteX55" fmla="*/ 533400 w 2050257"/>
                <a:gd name="connsiteY55" fmla="*/ 97631 h 288131"/>
                <a:gd name="connsiteX56" fmla="*/ 509588 w 2050257"/>
                <a:gd name="connsiteY56" fmla="*/ 97631 h 288131"/>
                <a:gd name="connsiteX57" fmla="*/ 492920 w 2050257"/>
                <a:gd name="connsiteY57" fmla="*/ 80963 h 288131"/>
                <a:gd name="connsiteX58" fmla="*/ 459582 w 2050257"/>
                <a:gd name="connsiteY58" fmla="*/ 80963 h 288131"/>
                <a:gd name="connsiteX59" fmla="*/ 440532 w 2050257"/>
                <a:gd name="connsiteY59" fmla="*/ 80963 h 288131"/>
                <a:gd name="connsiteX60" fmla="*/ 431007 w 2050257"/>
                <a:gd name="connsiteY60" fmla="*/ 71438 h 288131"/>
                <a:gd name="connsiteX61" fmla="*/ 409575 w 2050257"/>
                <a:gd name="connsiteY61" fmla="*/ 71438 h 288131"/>
                <a:gd name="connsiteX62" fmla="*/ 390525 w 2050257"/>
                <a:gd name="connsiteY62" fmla="*/ 71438 h 288131"/>
                <a:gd name="connsiteX63" fmla="*/ 376237 w 2050257"/>
                <a:gd name="connsiteY63" fmla="*/ 57150 h 288131"/>
                <a:gd name="connsiteX64" fmla="*/ 340519 w 2050257"/>
                <a:gd name="connsiteY64" fmla="*/ 57150 h 288131"/>
                <a:gd name="connsiteX65" fmla="*/ 326232 w 2050257"/>
                <a:gd name="connsiteY65" fmla="*/ 57150 h 288131"/>
                <a:gd name="connsiteX66" fmla="*/ 295275 w 2050257"/>
                <a:gd name="connsiteY66" fmla="*/ 57150 h 288131"/>
                <a:gd name="connsiteX67" fmla="*/ 283369 w 2050257"/>
                <a:gd name="connsiteY67" fmla="*/ 45244 h 288131"/>
                <a:gd name="connsiteX68" fmla="*/ 247650 w 2050257"/>
                <a:gd name="connsiteY68" fmla="*/ 45244 h 288131"/>
                <a:gd name="connsiteX69" fmla="*/ 230981 w 2050257"/>
                <a:gd name="connsiteY69" fmla="*/ 28575 h 288131"/>
                <a:gd name="connsiteX70" fmla="*/ 185738 w 2050257"/>
                <a:gd name="connsiteY70" fmla="*/ 28575 h 288131"/>
                <a:gd name="connsiteX71" fmla="*/ 154782 w 2050257"/>
                <a:gd name="connsiteY71" fmla="*/ 28575 h 288131"/>
                <a:gd name="connsiteX72" fmla="*/ 138113 w 2050257"/>
                <a:gd name="connsiteY72" fmla="*/ 11906 h 288131"/>
                <a:gd name="connsiteX73" fmla="*/ 104775 w 2050257"/>
                <a:gd name="connsiteY73" fmla="*/ 11906 h 288131"/>
                <a:gd name="connsiteX74" fmla="*/ 66675 w 2050257"/>
                <a:gd name="connsiteY74" fmla="*/ 11906 h 288131"/>
                <a:gd name="connsiteX75" fmla="*/ 40482 w 2050257"/>
                <a:gd name="connsiteY75" fmla="*/ 11906 h 288131"/>
                <a:gd name="connsiteX76" fmla="*/ 28576 w 2050257"/>
                <a:gd name="connsiteY76" fmla="*/ 0 h 288131"/>
                <a:gd name="connsiteX77" fmla="*/ 0 w 2050257"/>
                <a:gd name="connsiteY77" fmla="*/ 0 h 288131"/>
                <a:gd name="connsiteX0" fmla="*/ 2021681 w 2021681"/>
                <a:gd name="connsiteY0" fmla="*/ 288131 h 288131"/>
                <a:gd name="connsiteX1" fmla="*/ 1964531 w 2021681"/>
                <a:gd name="connsiteY1" fmla="*/ 288131 h 288131"/>
                <a:gd name="connsiteX2" fmla="*/ 1924049 w 2021681"/>
                <a:gd name="connsiteY2" fmla="*/ 288131 h 288131"/>
                <a:gd name="connsiteX3" fmla="*/ 1900237 w 2021681"/>
                <a:gd name="connsiteY3" fmla="*/ 288131 h 288131"/>
                <a:gd name="connsiteX4" fmla="*/ 1874043 w 2021681"/>
                <a:gd name="connsiteY4" fmla="*/ 288131 h 288131"/>
                <a:gd name="connsiteX5" fmla="*/ 1859756 w 2021681"/>
                <a:gd name="connsiteY5" fmla="*/ 288131 h 288131"/>
                <a:gd name="connsiteX6" fmla="*/ 1826418 w 2021681"/>
                <a:gd name="connsiteY6" fmla="*/ 288131 h 288131"/>
                <a:gd name="connsiteX7" fmla="*/ 1795462 w 2021681"/>
                <a:gd name="connsiteY7" fmla="*/ 288131 h 288131"/>
                <a:gd name="connsiteX8" fmla="*/ 1747837 w 2021681"/>
                <a:gd name="connsiteY8" fmla="*/ 288131 h 288131"/>
                <a:gd name="connsiteX9" fmla="*/ 1716881 w 2021681"/>
                <a:gd name="connsiteY9" fmla="*/ 288131 h 288131"/>
                <a:gd name="connsiteX10" fmla="*/ 1700213 w 2021681"/>
                <a:gd name="connsiteY10" fmla="*/ 271463 h 288131"/>
                <a:gd name="connsiteX11" fmla="*/ 1666874 w 2021681"/>
                <a:gd name="connsiteY11" fmla="*/ 271463 h 288131"/>
                <a:gd name="connsiteX12" fmla="*/ 1633537 w 2021681"/>
                <a:gd name="connsiteY12" fmla="*/ 271463 h 288131"/>
                <a:gd name="connsiteX13" fmla="*/ 1602581 w 2021681"/>
                <a:gd name="connsiteY13" fmla="*/ 271463 h 288131"/>
                <a:gd name="connsiteX14" fmla="*/ 1571624 w 2021681"/>
                <a:gd name="connsiteY14" fmla="*/ 271463 h 288131"/>
                <a:gd name="connsiteX15" fmla="*/ 1547812 w 2021681"/>
                <a:gd name="connsiteY15" fmla="*/ 271463 h 288131"/>
                <a:gd name="connsiteX16" fmla="*/ 1502568 w 2021681"/>
                <a:gd name="connsiteY16" fmla="*/ 271463 h 288131"/>
                <a:gd name="connsiteX17" fmla="*/ 1478756 w 2021681"/>
                <a:gd name="connsiteY17" fmla="*/ 271463 h 288131"/>
                <a:gd name="connsiteX18" fmla="*/ 1445418 w 2021681"/>
                <a:gd name="connsiteY18" fmla="*/ 271463 h 288131"/>
                <a:gd name="connsiteX19" fmla="*/ 1402556 w 2021681"/>
                <a:gd name="connsiteY19" fmla="*/ 271463 h 288131"/>
                <a:gd name="connsiteX20" fmla="*/ 1357312 w 2021681"/>
                <a:gd name="connsiteY20" fmla="*/ 271463 h 288131"/>
                <a:gd name="connsiteX21" fmla="*/ 1343024 w 2021681"/>
                <a:gd name="connsiteY21" fmla="*/ 257175 h 288131"/>
                <a:gd name="connsiteX22" fmla="*/ 1300162 w 2021681"/>
                <a:gd name="connsiteY22" fmla="*/ 257175 h 288131"/>
                <a:gd name="connsiteX23" fmla="*/ 1283493 w 2021681"/>
                <a:gd name="connsiteY23" fmla="*/ 240506 h 288131"/>
                <a:gd name="connsiteX24" fmla="*/ 1240631 w 2021681"/>
                <a:gd name="connsiteY24" fmla="*/ 240506 h 288131"/>
                <a:gd name="connsiteX25" fmla="*/ 1197768 w 2021681"/>
                <a:gd name="connsiteY25" fmla="*/ 240506 h 288131"/>
                <a:gd name="connsiteX26" fmla="*/ 1185862 w 2021681"/>
                <a:gd name="connsiteY26" fmla="*/ 228600 h 288131"/>
                <a:gd name="connsiteX27" fmla="*/ 1166812 w 2021681"/>
                <a:gd name="connsiteY27" fmla="*/ 228600 h 288131"/>
                <a:gd name="connsiteX28" fmla="*/ 1145381 w 2021681"/>
                <a:gd name="connsiteY28" fmla="*/ 228600 h 288131"/>
                <a:gd name="connsiteX29" fmla="*/ 1131094 w 2021681"/>
                <a:gd name="connsiteY29" fmla="*/ 214313 h 288131"/>
                <a:gd name="connsiteX30" fmla="*/ 1095374 w 2021681"/>
                <a:gd name="connsiteY30" fmla="*/ 214313 h 288131"/>
                <a:gd name="connsiteX31" fmla="*/ 1066799 w 2021681"/>
                <a:gd name="connsiteY31" fmla="*/ 214313 h 288131"/>
                <a:gd name="connsiteX32" fmla="*/ 1050131 w 2021681"/>
                <a:gd name="connsiteY32" fmla="*/ 214313 h 288131"/>
                <a:gd name="connsiteX33" fmla="*/ 1026318 w 2021681"/>
                <a:gd name="connsiteY33" fmla="*/ 214313 h 288131"/>
                <a:gd name="connsiteX34" fmla="*/ 983456 w 2021681"/>
                <a:gd name="connsiteY34" fmla="*/ 214313 h 288131"/>
                <a:gd name="connsiteX35" fmla="*/ 947737 w 2021681"/>
                <a:gd name="connsiteY35" fmla="*/ 214313 h 288131"/>
                <a:gd name="connsiteX36" fmla="*/ 931068 w 2021681"/>
                <a:gd name="connsiteY36" fmla="*/ 197644 h 288131"/>
                <a:gd name="connsiteX37" fmla="*/ 890587 w 2021681"/>
                <a:gd name="connsiteY37" fmla="*/ 197644 h 288131"/>
                <a:gd name="connsiteX38" fmla="*/ 871537 w 2021681"/>
                <a:gd name="connsiteY38" fmla="*/ 197644 h 288131"/>
                <a:gd name="connsiteX39" fmla="*/ 857249 w 2021681"/>
                <a:gd name="connsiteY39" fmla="*/ 183356 h 288131"/>
                <a:gd name="connsiteX40" fmla="*/ 838199 w 2021681"/>
                <a:gd name="connsiteY40" fmla="*/ 183356 h 288131"/>
                <a:gd name="connsiteX41" fmla="*/ 828674 w 2021681"/>
                <a:gd name="connsiteY41" fmla="*/ 183356 h 288131"/>
                <a:gd name="connsiteX42" fmla="*/ 790574 w 2021681"/>
                <a:gd name="connsiteY42" fmla="*/ 183356 h 288131"/>
                <a:gd name="connsiteX43" fmla="*/ 778668 w 2021681"/>
                <a:gd name="connsiteY43" fmla="*/ 171450 h 288131"/>
                <a:gd name="connsiteX44" fmla="*/ 759618 w 2021681"/>
                <a:gd name="connsiteY44" fmla="*/ 171450 h 288131"/>
                <a:gd name="connsiteX45" fmla="*/ 759618 w 2021681"/>
                <a:gd name="connsiteY45" fmla="*/ 154781 h 288131"/>
                <a:gd name="connsiteX46" fmla="*/ 740568 w 2021681"/>
                <a:gd name="connsiteY46" fmla="*/ 154781 h 288131"/>
                <a:gd name="connsiteX47" fmla="*/ 711993 w 2021681"/>
                <a:gd name="connsiteY47" fmla="*/ 154781 h 288131"/>
                <a:gd name="connsiteX48" fmla="*/ 690562 w 2021681"/>
                <a:gd name="connsiteY48" fmla="*/ 133350 h 288131"/>
                <a:gd name="connsiteX49" fmla="*/ 664368 w 2021681"/>
                <a:gd name="connsiteY49" fmla="*/ 133350 h 288131"/>
                <a:gd name="connsiteX50" fmla="*/ 635793 w 2021681"/>
                <a:gd name="connsiteY50" fmla="*/ 133350 h 288131"/>
                <a:gd name="connsiteX51" fmla="*/ 588168 w 2021681"/>
                <a:gd name="connsiteY51" fmla="*/ 133350 h 288131"/>
                <a:gd name="connsiteX52" fmla="*/ 566737 w 2021681"/>
                <a:gd name="connsiteY52" fmla="*/ 111919 h 288131"/>
                <a:gd name="connsiteX53" fmla="*/ 545306 w 2021681"/>
                <a:gd name="connsiteY53" fmla="*/ 111919 h 288131"/>
                <a:gd name="connsiteX54" fmla="*/ 531018 w 2021681"/>
                <a:gd name="connsiteY54" fmla="*/ 97631 h 288131"/>
                <a:gd name="connsiteX55" fmla="*/ 504824 w 2021681"/>
                <a:gd name="connsiteY55" fmla="*/ 97631 h 288131"/>
                <a:gd name="connsiteX56" fmla="*/ 481012 w 2021681"/>
                <a:gd name="connsiteY56" fmla="*/ 97631 h 288131"/>
                <a:gd name="connsiteX57" fmla="*/ 464344 w 2021681"/>
                <a:gd name="connsiteY57" fmla="*/ 80963 h 288131"/>
                <a:gd name="connsiteX58" fmla="*/ 431006 w 2021681"/>
                <a:gd name="connsiteY58" fmla="*/ 80963 h 288131"/>
                <a:gd name="connsiteX59" fmla="*/ 411956 w 2021681"/>
                <a:gd name="connsiteY59" fmla="*/ 80963 h 288131"/>
                <a:gd name="connsiteX60" fmla="*/ 402431 w 2021681"/>
                <a:gd name="connsiteY60" fmla="*/ 71438 h 288131"/>
                <a:gd name="connsiteX61" fmla="*/ 380999 w 2021681"/>
                <a:gd name="connsiteY61" fmla="*/ 71438 h 288131"/>
                <a:gd name="connsiteX62" fmla="*/ 361949 w 2021681"/>
                <a:gd name="connsiteY62" fmla="*/ 71438 h 288131"/>
                <a:gd name="connsiteX63" fmla="*/ 347661 w 2021681"/>
                <a:gd name="connsiteY63" fmla="*/ 57150 h 288131"/>
                <a:gd name="connsiteX64" fmla="*/ 311943 w 2021681"/>
                <a:gd name="connsiteY64" fmla="*/ 57150 h 288131"/>
                <a:gd name="connsiteX65" fmla="*/ 297656 w 2021681"/>
                <a:gd name="connsiteY65" fmla="*/ 57150 h 288131"/>
                <a:gd name="connsiteX66" fmla="*/ 266699 w 2021681"/>
                <a:gd name="connsiteY66" fmla="*/ 57150 h 288131"/>
                <a:gd name="connsiteX67" fmla="*/ 254793 w 2021681"/>
                <a:gd name="connsiteY67" fmla="*/ 45244 h 288131"/>
                <a:gd name="connsiteX68" fmla="*/ 219074 w 2021681"/>
                <a:gd name="connsiteY68" fmla="*/ 45244 h 288131"/>
                <a:gd name="connsiteX69" fmla="*/ 202405 w 2021681"/>
                <a:gd name="connsiteY69" fmla="*/ 28575 h 288131"/>
                <a:gd name="connsiteX70" fmla="*/ 157162 w 2021681"/>
                <a:gd name="connsiteY70" fmla="*/ 28575 h 288131"/>
                <a:gd name="connsiteX71" fmla="*/ 126206 w 2021681"/>
                <a:gd name="connsiteY71" fmla="*/ 28575 h 288131"/>
                <a:gd name="connsiteX72" fmla="*/ 109537 w 2021681"/>
                <a:gd name="connsiteY72" fmla="*/ 11906 h 288131"/>
                <a:gd name="connsiteX73" fmla="*/ 76199 w 2021681"/>
                <a:gd name="connsiteY73" fmla="*/ 11906 h 288131"/>
                <a:gd name="connsiteX74" fmla="*/ 38099 w 2021681"/>
                <a:gd name="connsiteY74" fmla="*/ 11906 h 288131"/>
                <a:gd name="connsiteX75" fmla="*/ 11906 w 2021681"/>
                <a:gd name="connsiteY75" fmla="*/ 11906 h 288131"/>
                <a:gd name="connsiteX76" fmla="*/ 0 w 2021681"/>
                <a:gd name="connsiteY76" fmla="*/ 0 h 288131"/>
                <a:gd name="connsiteX0" fmla="*/ 2009775 w 2009775"/>
                <a:gd name="connsiteY0" fmla="*/ 276225 h 276225"/>
                <a:gd name="connsiteX1" fmla="*/ 1952625 w 2009775"/>
                <a:gd name="connsiteY1" fmla="*/ 276225 h 276225"/>
                <a:gd name="connsiteX2" fmla="*/ 1912143 w 2009775"/>
                <a:gd name="connsiteY2" fmla="*/ 276225 h 276225"/>
                <a:gd name="connsiteX3" fmla="*/ 1888331 w 2009775"/>
                <a:gd name="connsiteY3" fmla="*/ 276225 h 276225"/>
                <a:gd name="connsiteX4" fmla="*/ 1862137 w 2009775"/>
                <a:gd name="connsiteY4" fmla="*/ 276225 h 276225"/>
                <a:gd name="connsiteX5" fmla="*/ 1847850 w 2009775"/>
                <a:gd name="connsiteY5" fmla="*/ 276225 h 276225"/>
                <a:gd name="connsiteX6" fmla="*/ 1814512 w 2009775"/>
                <a:gd name="connsiteY6" fmla="*/ 276225 h 276225"/>
                <a:gd name="connsiteX7" fmla="*/ 1783556 w 2009775"/>
                <a:gd name="connsiteY7" fmla="*/ 276225 h 276225"/>
                <a:gd name="connsiteX8" fmla="*/ 1735931 w 2009775"/>
                <a:gd name="connsiteY8" fmla="*/ 276225 h 276225"/>
                <a:gd name="connsiteX9" fmla="*/ 1704975 w 2009775"/>
                <a:gd name="connsiteY9" fmla="*/ 276225 h 276225"/>
                <a:gd name="connsiteX10" fmla="*/ 1688307 w 2009775"/>
                <a:gd name="connsiteY10" fmla="*/ 259557 h 276225"/>
                <a:gd name="connsiteX11" fmla="*/ 1654968 w 2009775"/>
                <a:gd name="connsiteY11" fmla="*/ 259557 h 276225"/>
                <a:gd name="connsiteX12" fmla="*/ 1621631 w 2009775"/>
                <a:gd name="connsiteY12" fmla="*/ 259557 h 276225"/>
                <a:gd name="connsiteX13" fmla="*/ 1590675 w 2009775"/>
                <a:gd name="connsiteY13" fmla="*/ 259557 h 276225"/>
                <a:gd name="connsiteX14" fmla="*/ 1559718 w 2009775"/>
                <a:gd name="connsiteY14" fmla="*/ 259557 h 276225"/>
                <a:gd name="connsiteX15" fmla="*/ 1535906 w 2009775"/>
                <a:gd name="connsiteY15" fmla="*/ 259557 h 276225"/>
                <a:gd name="connsiteX16" fmla="*/ 1490662 w 2009775"/>
                <a:gd name="connsiteY16" fmla="*/ 259557 h 276225"/>
                <a:gd name="connsiteX17" fmla="*/ 1466850 w 2009775"/>
                <a:gd name="connsiteY17" fmla="*/ 259557 h 276225"/>
                <a:gd name="connsiteX18" fmla="*/ 1433512 w 2009775"/>
                <a:gd name="connsiteY18" fmla="*/ 259557 h 276225"/>
                <a:gd name="connsiteX19" fmla="*/ 1390650 w 2009775"/>
                <a:gd name="connsiteY19" fmla="*/ 259557 h 276225"/>
                <a:gd name="connsiteX20" fmla="*/ 1345406 w 2009775"/>
                <a:gd name="connsiteY20" fmla="*/ 259557 h 276225"/>
                <a:gd name="connsiteX21" fmla="*/ 1331118 w 2009775"/>
                <a:gd name="connsiteY21" fmla="*/ 245269 h 276225"/>
                <a:gd name="connsiteX22" fmla="*/ 1288256 w 2009775"/>
                <a:gd name="connsiteY22" fmla="*/ 245269 h 276225"/>
                <a:gd name="connsiteX23" fmla="*/ 1271587 w 2009775"/>
                <a:gd name="connsiteY23" fmla="*/ 228600 h 276225"/>
                <a:gd name="connsiteX24" fmla="*/ 1228725 w 2009775"/>
                <a:gd name="connsiteY24" fmla="*/ 228600 h 276225"/>
                <a:gd name="connsiteX25" fmla="*/ 1185862 w 2009775"/>
                <a:gd name="connsiteY25" fmla="*/ 228600 h 276225"/>
                <a:gd name="connsiteX26" fmla="*/ 1173956 w 2009775"/>
                <a:gd name="connsiteY26" fmla="*/ 216694 h 276225"/>
                <a:gd name="connsiteX27" fmla="*/ 1154906 w 2009775"/>
                <a:gd name="connsiteY27" fmla="*/ 216694 h 276225"/>
                <a:gd name="connsiteX28" fmla="*/ 1133475 w 2009775"/>
                <a:gd name="connsiteY28" fmla="*/ 216694 h 276225"/>
                <a:gd name="connsiteX29" fmla="*/ 1119188 w 2009775"/>
                <a:gd name="connsiteY29" fmla="*/ 202407 h 276225"/>
                <a:gd name="connsiteX30" fmla="*/ 1083468 w 2009775"/>
                <a:gd name="connsiteY30" fmla="*/ 202407 h 276225"/>
                <a:gd name="connsiteX31" fmla="*/ 1054893 w 2009775"/>
                <a:gd name="connsiteY31" fmla="*/ 202407 h 276225"/>
                <a:gd name="connsiteX32" fmla="*/ 1038225 w 2009775"/>
                <a:gd name="connsiteY32" fmla="*/ 202407 h 276225"/>
                <a:gd name="connsiteX33" fmla="*/ 1014412 w 2009775"/>
                <a:gd name="connsiteY33" fmla="*/ 202407 h 276225"/>
                <a:gd name="connsiteX34" fmla="*/ 971550 w 2009775"/>
                <a:gd name="connsiteY34" fmla="*/ 202407 h 276225"/>
                <a:gd name="connsiteX35" fmla="*/ 935831 w 2009775"/>
                <a:gd name="connsiteY35" fmla="*/ 202407 h 276225"/>
                <a:gd name="connsiteX36" fmla="*/ 919162 w 2009775"/>
                <a:gd name="connsiteY36" fmla="*/ 185738 h 276225"/>
                <a:gd name="connsiteX37" fmla="*/ 878681 w 2009775"/>
                <a:gd name="connsiteY37" fmla="*/ 185738 h 276225"/>
                <a:gd name="connsiteX38" fmla="*/ 859631 w 2009775"/>
                <a:gd name="connsiteY38" fmla="*/ 185738 h 276225"/>
                <a:gd name="connsiteX39" fmla="*/ 845343 w 2009775"/>
                <a:gd name="connsiteY39" fmla="*/ 171450 h 276225"/>
                <a:gd name="connsiteX40" fmla="*/ 826293 w 2009775"/>
                <a:gd name="connsiteY40" fmla="*/ 171450 h 276225"/>
                <a:gd name="connsiteX41" fmla="*/ 816768 w 2009775"/>
                <a:gd name="connsiteY41" fmla="*/ 171450 h 276225"/>
                <a:gd name="connsiteX42" fmla="*/ 778668 w 2009775"/>
                <a:gd name="connsiteY42" fmla="*/ 171450 h 276225"/>
                <a:gd name="connsiteX43" fmla="*/ 766762 w 2009775"/>
                <a:gd name="connsiteY43" fmla="*/ 159544 h 276225"/>
                <a:gd name="connsiteX44" fmla="*/ 747712 w 2009775"/>
                <a:gd name="connsiteY44" fmla="*/ 159544 h 276225"/>
                <a:gd name="connsiteX45" fmla="*/ 747712 w 2009775"/>
                <a:gd name="connsiteY45" fmla="*/ 142875 h 276225"/>
                <a:gd name="connsiteX46" fmla="*/ 728662 w 2009775"/>
                <a:gd name="connsiteY46" fmla="*/ 142875 h 276225"/>
                <a:gd name="connsiteX47" fmla="*/ 700087 w 2009775"/>
                <a:gd name="connsiteY47" fmla="*/ 142875 h 276225"/>
                <a:gd name="connsiteX48" fmla="*/ 678656 w 2009775"/>
                <a:gd name="connsiteY48" fmla="*/ 121444 h 276225"/>
                <a:gd name="connsiteX49" fmla="*/ 652462 w 2009775"/>
                <a:gd name="connsiteY49" fmla="*/ 121444 h 276225"/>
                <a:gd name="connsiteX50" fmla="*/ 623887 w 2009775"/>
                <a:gd name="connsiteY50" fmla="*/ 121444 h 276225"/>
                <a:gd name="connsiteX51" fmla="*/ 576262 w 2009775"/>
                <a:gd name="connsiteY51" fmla="*/ 121444 h 276225"/>
                <a:gd name="connsiteX52" fmla="*/ 554831 w 2009775"/>
                <a:gd name="connsiteY52" fmla="*/ 100013 h 276225"/>
                <a:gd name="connsiteX53" fmla="*/ 533400 w 2009775"/>
                <a:gd name="connsiteY53" fmla="*/ 100013 h 276225"/>
                <a:gd name="connsiteX54" fmla="*/ 519112 w 2009775"/>
                <a:gd name="connsiteY54" fmla="*/ 85725 h 276225"/>
                <a:gd name="connsiteX55" fmla="*/ 492918 w 2009775"/>
                <a:gd name="connsiteY55" fmla="*/ 85725 h 276225"/>
                <a:gd name="connsiteX56" fmla="*/ 469106 w 2009775"/>
                <a:gd name="connsiteY56" fmla="*/ 85725 h 276225"/>
                <a:gd name="connsiteX57" fmla="*/ 452438 w 2009775"/>
                <a:gd name="connsiteY57" fmla="*/ 69057 h 276225"/>
                <a:gd name="connsiteX58" fmla="*/ 419100 w 2009775"/>
                <a:gd name="connsiteY58" fmla="*/ 69057 h 276225"/>
                <a:gd name="connsiteX59" fmla="*/ 400050 w 2009775"/>
                <a:gd name="connsiteY59" fmla="*/ 69057 h 276225"/>
                <a:gd name="connsiteX60" fmla="*/ 390525 w 2009775"/>
                <a:gd name="connsiteY60" fmla="*/ 59532 h 276225"/>
                <a:gd name="connsiteX61" fmla="*/ 369093 w 2009775"/>
                <a:gd name="connsiteY61" fmla="*/ 59532 h 276225"/>
                <a:gd name="connsiteX62" fmla="*/ 350043 w 2009775"/>
                <a:gd name="connsiteY62" fmla="*/ 59532 h 276225"/>
                <a:gd name="connsiteX63" fmla="*/ 335755 w 2009775"/>
                <a:gd name="connsiteY63" fmla="*/ 45244 h 276225"/>
                <a:gd name="connsiteX64" fmla="*/ 300037 w 2009775"/>
                <a:gd name="connsiteY64" fmla="*/ 45244 h 276225"/>
                <a:gd name="connsiteX65" fmla="*/ 285750 w 2009775"/>
                <a:gd name="connsiteY65" fmla="*/ 45244 h 276225"/>
                <a:gd name="connsiteX66" fmla="*/ 254793 w 2009775"/>
                <a:gd name="connsiteY66" fmla="*/ 45244 h 276225"/>
                <a:gd name="connsiteX67" fmla="*/ 242887 w 2009775"/>
                <a:gd name="connsiteY67" fmla="*/ 33338 h 276225"/>
                <a:gd name="connsiteX68" fmla="*/ 207168 w 2009775"/>
                <a:gd name="connsiteY68" fmla="*/ 33338 h 276225"/>
                <a:gd name="connsiteX69" fmla="*/ 190499 w 2009775"/>
                <a:gd name="connsiteY69" fmla="*/ 16669 h 276225"/>
                <a:gd name="connsiteX70" fmla="*/ 145256 w 2009775"/>
                <a:gd name="connsiteY70" fmla="*/ 16669 h 276225"/>
                <a:gd name="connsiteX71" fmla="*/ 114300 w 2009775"/>
                <a:gd name="connsiteY71" fmla="*/ 16669 h 276225"/>
                <a:gd name="connsiteX72" fmla="*/ 97631 w 2009775"/>
                <a:gd name="connsiteY72" fmla="*/ 0 h 276225"/>
                <a:gd name="connsiteX73" fmla="*/ 64293 w 2009775"/>
                <a:gd name="connsiteY73" fmla="*/ 0 h 276225"/>
                <a:gd name="connsiteX74" fmla="*/ 26193 w 2009775"/>
                <a:gd name="connsiteY74" fmla="*/ 0 h 276225"/>
                <a:gd name="connsiteX75" fmla="*/ 0 w 2009775"/>
                <a:gd name="connsiteY75" fmla="*/ 0 h 276225"/>
                <a:gd name="connsiteX0" fmla="*/ 1983582 w 1983582"/>
                <a:gd name="connsiteY0" fmla="*/ 276225 h 276225"/>
                <a:gd name="connsiteX1" fmla="*/ 1926432 w 1983582"/>
                <a:gd name="connsiteY1" fmla="*/ 276225 h 276225"/>
                <a:gd name="connsiteX2" fmla="*/ 1885950 w 1983582"/>
                <a:gd name="connsiteY2" fmla="*/ 276225 h 276225"/>
                <a:gd name="connsiteX3" fmla="*/ 1862138 w 1983582"/>
                <a:gd name="connsiteY3" fmla="*/ 276225 h 276225"/>
                <a:gd name="connsiteX4" fmla="*/ 1835944 w 1983582"/>
                <a:gd name="connsiteY4" fmla="*/ 276225 h 276225"/>
                <a:gd name="connsiteX5" fmla="*/ 1821657 w 1983582"/>
                <a:gd name="connsiteY5" fmla="*/ 276225 h 276225"/>
                <a:gd name="connsiteX6" fmla="*/ 1788319 w 1983582"/>
                <a:gd name="connsiteY6" fmla="*/ 276225 h 276225"/>
                <a:gd name="connsiteX7" fmla="*/ 1757363 w 1983582"/>
                <a:gd name="connsiteY7" fmla="*/ 276225 h 276225"/>
                <a:gd name="connsiteX8" fmla="*/ 1709738 w 1983582"/>
                <a:gd name="connsiteY8" fmla="*/ 276225 h 276225"/>
                <a:gd name="connsiteX9" fmla="*/ 1678782 w 1983582"/>
                <a:gd name="connsiteY9" fmla="*/ 276225 h 276225"/>
                <a:gd name="connsiteX10" fmla="*/ 1662114 w 1983582"/>
                <a:gd name="connsiteY10" fmla="*/ 259557 h 276225"/>
                <a:gd name="connsiteX11" fmla="*/ 1628775 w 1983582"/>
                <a:gd name="connsiteY11" fmla="*/ 259557 h 276225"/>
                <a:gd name="connsiteX12" fmla="*/ 1595438 w 1983582"/>
                <a:gd name="connsiteY12" fmla="*/ 259557 h 276225"/>
                <a:gd name="connsiteX13" fmla="*/ 1564482 w 1983582"/>
                <a:gd name="connsiteY13" fmla="*/ 259557 h 276225"/>
                <a:gd name="connsiteX14" fmla="*/ 1533525 w 1983582"/>
                <a:gd name="connsiteY14" fmla="*/ 259557 h 276225"/>
                <a:gd name="connsiteX15" fmla="*/ 1509713 w 1983582"/>
                <a:gd name="connsiteY15" fmla="*/ 259557 h 276225"/>
                <a:gd name="connsiteX16" fmla="*/ 1464469 w 1983582"/>
                <a:gd name="connsiteY16" fmla="*/ 259557 h 276225"/>
                <a:gd name="connsiteX17" fmla="*/ 1440657 w 1983582"/>
                <a:gd name="connsiteY17" fmla="*/ 259557 h 276225"/>
                <a:gd name="connsiteX18" fmla="*/ 1407319 w 1983582"/>
                <a:gd name="connsiteY18" fmla="*/ 259557 h 276225"/>
                <a:gd name="connsiteX19" fmla="*/ 1364457 w 1983582"/>
                <a:gd name="connsiteY19" fmla="*/ 259557 h 276225"/>
                <a:gd name="connsiteX20" fmla="*/ 1319213 w 1983582"/>
                <a:gd name="connsiteY20" fmla="*/ 259557 h 276225"/>
                <a:gd name="connsiteX21" fmla="*/ 1304925 w 1983582"/>
                <a:gd name="connsiteY21" fmla="*/ 245269 h 276225"/>
                <a:gd name="connsiteX22" fmla="*/ 1262063 w 1983582"/>
                <a:gd name="connsiteY22" fmla="*/ 245269 h 276225"/>
                <a:gd name="connsiteX23" fmla="*/ 1245394 w 1983582"/>
                <a:gd name="connsiteY23" fmla="*/ 228600 h 276225"/>
                <a:gd name="connsiteX24" fmla="*/ 1202532 w 1983582"/>
                <a:gd name="connsiteY24" fmla="*/ 228600 h 276225"/>
                <a:gd name="connsiteX25" fmla="*/ 1159669 w 1983582"/>
                <a:gd name="connsiteY25" fmla="*/ 228600 h 276225"/>
                <a:gd name="connsiteX26" fmla="*/ 1147763 w 1983582"/>
                <a:gd name="connsiteY26" fmla="*/ 216694 h 276225"/>
                <a:gd name="connsiteX27" fmla="*/ 1128713 w 1983582"/>
                <a:gd name="connsiteY27" fmla="*/ 216694 h 276225"/>
                <a:gd name="connsiteX28" fmla="*/ 1107282 w 1983582"/>
                <a:gd name="connsiteY28" fmla="*/ 216694 h 276225"/>
                <a:gd name="connsiteX29" fmla="*/ 1092995 w 1983582"/>
                <a:gd name="connsiteY29" fmla="*/ 202407 h 276225"/>
                <a:gd name="connsiteX30" fmla="*/ 1057275 w 1983582"/>
                <a:gd name="connsiteY30" fmla="*/ 202407 h 276225"/>
                <a:gd name="connsiteX31" fmla="*/ 1028700 w 1983582"/>
                <a:gd name="connsiteY31" fmla="*/ 202407 h 276225"/>
                <a:gd name="connsiteX32" fmla="*/ 1012032 w 1983582"/>
                <a:gd name="connsiteY32" fmla="*/ 202407 h 276225"/>
                <a:gd name="connsiteX33" fmla="*/ 988219 w 1983582"/>
                <a:gd name="connsiteY33" fmla="*/ 202407 h 276225"/>
                <a:gd name="connsiteX34" fmla="*/ 945357 w 1983582"/>
                <a:gd name="connsiteY34" fmla="*/ 202407 h 276225"/>
                <a:gd name="connsiteX35" fmla="*/ 909638 w 1983582"/>
                <a:gd name="connsiteY35" fmla="*/ 202407 h 276225"/>
                <a:gd name="connsiteX36" fmla="*/ 892969 w 1983582"/>
                <a:gd name="connsiteY36" fmla="*/ 185738 h 276225"/>
                <a:gd name="connsiteX37" fmla="*/ 852488 w 1983582"/>
                <a:gd name="connsiteY37" fmla="*/ 185738 h 276225"/>
                <a:gd name="connsiteX38" fmla="*/ 833438 w 1983582"/>
                <a:gd name="connsiteY38" fmla="*/ 185738 h 276225"/>
                <a:gd name="connsiteX39" fmla="*/ 819150 w 1983582"/>
                <a:gd name="connsiteY39" fmla="*/ 171450 h 276225"/>
                <a:gd name="connsiteX40" fmla="*/ 800100 w 1983582"/>
                <a:gd name="connsiteY40" fmla="*/ 171450 h 276225"/>
                <a:gd name="connsiteX41" fmla="*/ 790575 w 1983582"/>
                <a:gd name="connsiteY41" fmla="*/ 171450 h 276225"/>
                <a:gd name="connsiteX42" fmla="*/ 752475 w 1983582"/>
                <a:gd name="connsiteY42" fmla="*/ 171450 h 276225"/>
                <a:gd name="connsiteX43" fmla="*/ 740569 w 1983582"/>
                <a:gd name="connsiteY43" fmla="*/ 159544 h 276225"/>
                <a:gd name="connsiteX44" fmla="*/ 721519 w 1983582"/>
                <a:gd name="connsiteY44" fmla="*/ 159544 h 276225"/>
                <a:gd name="connsiteX45" fmla="*/ 721519 w 1983582"/>
                <a:gd name="connsiteY45" fmla="*/ 142875 h 276225"/>
                <a:gd name="connsiteX46" fmla="*/ 702469 w 1983582"/>
                <a:gd name="connsiteY46" fmla="*/ 142875 h 276225"/>
                <a:gd name="connsiteX47" fmla="*/ 673894 w 1983582"/>
                <a:gd name="connsiteY47" fmla="*/ 142875 h 276225"/>
                <a:gd name="connsiteX48" fmla="*/ 652463 w 1983582"/>
                <a:gd name="connsiteY48" fmla="*/ 121444 h 276225"/>
                <a:gd name="connsiteX49" fmla="*/ 626269 w 1983582"/>
                <a:gd name="connsiteY49" fmla="*/ 121444 h 276225"/>
                <a:gd name="connsiteX50" fmla="*/ 597694 w 1983582"/>
                <a:gd name="connsiteY50" fmla="*/ 121444 h 276225"/>
                <a:gd name="connsiteX51" fmla="*/ 550069 w 1983582"/>
                <a:gd name="connsiteY51" fmla="*/ 121444 h 276225"/>
                <a:gd name="connsiteX52" fmla="*/ 528638 w 1983582"/>
                <a:gd name="connsiteY52" fmla="*/ 100013 h 276225"/>
                <a:gd name="connsiteX53" fmla="*/ 507207 w 1983582"/>
                <a:gd name="connsiteY53" fmla="*/ 100013 h 276225"/>
                <a:gd name="connsiteX54" fmla="*/ 492919 w 1983582"/>
                <a:gd name="connsiteY54" fmla="*/ 85725 h 276225"/>
                <a:gd name="connsiteX55" fmla="*/ 466725 w 1983582"/>
                <a:gd name="connsiteY55" fmla="*/ 85725 h 276225"/>
                <a:gd name="connsiteX56" fmla="*/ 442913 w 1983582"/>
                <a:gd name="connsiteY56" fmla="*/ 85725 h 276225"/>
                <a:gd name="connsiteX57" fmla="*/ 426245 w 1983582"/>
                <a:gd name="connsiteY57" fmla="*/ 69057 h 276225"/>
                <a:gd name="connsiteX58" fmla="*/ 392907 w 1983582"/>
                <a:gd name="connsiteY58" fmla="*/ 69057 h 276225"/>
                <a:gd name="connsiteX59" fmla="*/ 373857 w 1983582"/>
                <a:gd name="connsiteY59" fmla="*/ 69057 h 276225"/>
                <a:gd name="connsiteX60" fmla="*/ 364332 w 1983582"/>
                <a:gd name="connsiteY60" fmla="*/ 59532 h 276225"/>
                <a:gd name="connsiteX61" fmla="*/ 342900 w 1983582"/>
                <a:gd name="connsiteY61" fmla="*/ 59532 h 276225"/>
                <a:gd name="connsiteX62" fmla="*/ 323850 w 1983582"/>
                <a:gd name="connsiteY62" fmla="*/ 59532 h 276225"/>
                <a:gd name="connsiteX63" fmla="*/ 309562 w 1983582"/>
                <a:gd name="connsiteY63" fmla="*/ 45244 h 276225"/>
                <a:gd name="connsiteX64" fmla="*/ 273844 w 1983582"/>
                <a:gd name="connsiteY64" fmla="*/ 45244 h 276225"/>
                <a:gd name="connsiteX65" fmla="*/ 259557 w 1983582"/>
                <a:gd name="connsiteY65" fmla="*/ 45244 h 276225"/>
                <a:gd name="connsiteX66" fmla="*/ 228600 w 1983582"/>
                <a:gd name="connsiteY66" fmla="*/ 45244 h 276225"/>
                <a:gd name="connsiteX67" fmla="*/ 216694 w 1983582"/>
                <a:gd name="connsiteY67" fmla="*/ 33338 h 276225"/>
                <a:gd name="connsiteX68" fmla="*/ 180975 w 1983582"/>
                <a:gd name="connsiteY68" fmla="*/ 33338 h 276225"/>
                <a:gd name="connsiteX69" fmla="*/ 164306 w 1983582"/>
                <a:gd name="connsiteY69" fmla="*/ 16669 h 276225"/>
                <a:gd name="connsiteX70" fmla="*/ 119063 w 1983582"/>
                <a:gd name="connsiteY70" fmla="*/ 16669 h 276225"/>
                <a:gd name="connsiteX71" fmla="*/ 88107 w 1983582"/>
                <a:gd name="connsiteY71" fmla="*/ 16669 h 276225"/>
                <a:gd name="connsiteX72" fmla="*/ 71438 w 1983582"/>
                <a:gd name="connsiteY72" fmla="*/ 0 h 276225"/>
                <a:gd name="connsiteX73" fmla="*/ 38100 w 1983582"/>
                <a:gd name="connsiteY73" fmla="*/ 0 h 276225"/>
                <a:gd name="connsiteX74" fmla="*/ 0 w 1983582"/>
                <a:gd name="connsiteY74" fmla="*/ 0 h 276225"/>
                <a:gd name="connsiteX0" fmla="*/ 1945482 w 1945482"/>
                <a:gd name="connsiteY0" fmla="*/ 276225 h 276225"/>
                <a:gd name="connsiteX1" fmla="*/ 1888332 w 1945482"/>
                <a:gd name="connsiteY1" fmla="*/ 276225 h 276225"/>
                <a:gd name="connsiteX2" fmla="*/ 1847850 w 1945482"/>
                <a:gd name="connsiteY2" fmla="*/ 276225 h 276225"/>
                <a:gd name="connsiteX3" fmla="*/ 1824038 w 1945482"/>
                <a:gd name="connsiteY3" fmla="*/ 276225 h 276225"/>
                <a:gd name="connsiteX4" fmla="*/ 1797844 w 1945482"/>
                <a:gd name="connsiteY4" fmla="*/ 276225 h 276225"/>
                <a:gd name="connsiteX5" fmla="*/ 1783557 w 1945482"/>
                <a:gd name="connsiteY5" fmla="*/ 276225 h 276225"/>
                <a:gd name="connsiteX6" fmla="*/ 1750219 w 1945482"/>
                <a:gd name="connsiteY6" fmla="*/ 276225 h 276225"/>
                <a:gd name="connsiteX7" fmla="*/ 1719263 w 1945482"/>
                <a:gd name="connsiteY7" fmla="*/ 276225 h 276225"/>
                <a:gd name="connsiteX8" fmla="*/ 1671638 w 1945482"/>
                <a:gd name="connsiteY8" fmla="*/ 276225 h 276225"/>
                <a:gd name="connsiteX9" fmla="*/ 1640682 w 1945482"/>
                <a:gd name="connsiteY9" fmla="*/ 276225 h 276225"/>
                <a:gd name="connsiteX10" fmla="*/ 1624014 w 1945482"/>
                <a:gd name="connsiteY10" fmla="*/ 259557 h 276225"/>
                <a:gd name="connsiteX11" fmla="*/ 1590675 w 1945482"/>
                <a:gd name="connsiteY11" fmla="*/ 259557 h 276225"/>
                <a:gd name="connsiteX12" fmla="*/ 1557338 w 1945482"/>
                <a:gd name="connsiteY12" fmla="*/ 259557 h 276225"/>
                <a:gd name="connsiteX13" fmla="*/ 1526382 w 1945482"/>
                <a:gd name="connsiteY13" fmla="*/ 259557 h 276225"/>
                <a:gd name="connsiteX14" fmla="*/ 1495425 w 1945482"/>
                <a:gd name="connsiteY14" fmla="*/ 259557 h 276225"/>
                <a:gd name="connsiteX15" fmla="*/ 1471613 w 1945482"/>
                <a:gd name="connsiteY15" fmla="*/ 259557 h 276225"/>
                <a:gd name="connsiteX16" fmla="*/ 1426369 w 1945482"/>
                <a:gd name="connsiteY16" fmla="*/ 259557 h 276225"/>
                <a:gd name="connsiteX17" fmla="*/ 1402557 w 1945482"/>
                <a:gd name="connsiteY17" fmla="*/ 259557 h 276225"/>
                <a:gd name="connsiteX18" fmla="*/ 1369219 w 1945482"/>
                <a:gd name="connsiteY18" fmla="*/ 259557 h 276225"/>
                <a:gd name="connsiteX19" fmla="*/ 1326357 w 1945482"/>
                <a:gd name="connsiteY19" fmla="*/ 259557 h 276225"/>
                <a:gd name="connsiteX20" fmla="*/ 1281113 w 1945482"/>
                <a:gd name="connsiteY20" fmla="*/ 259557 h 276225"/>
                <a:gd name="connsiteX21" fmla="*/ 1266825 w 1945482"/>
                <a:gd name="connsiteY21" fmla="*/ 245269 h 276225"/>
                <a:gd name="connsiteX22" fmla="*/ 1223963 w 1945482"/>
                <a:gd name="connsiteY22" fmla="*/ 245269 h 276225"/>
                <a:gd name="connsiteX23" fmla="*/ 1207294 w 1945482"/>
                <a:gd name="connsiteY23" fmla="*/ 228600 h 276225"/>
                <a:gd name="connsiteX24" fmla="*/ 1164432 w 1945482"/>
                <a:gd name="connsiteY24" fmla="*/ 228600 h 276225"/>
                <a:gd name="connsiteX25" fmla="*/ 1121569 w 1945482"/>
                <a:gd name="connsiteY25" fmla="*/ 228600 h 276225"/>
                <a:gd name="connsiteX26" fmla="*/ 1109663 w 1945482"/>
                <a:gd name="connsiteY26" fmla="*/ 216694 h 276225"/>
                <a:gd name="connsiteX27" fmla="*/ 1090613 w 1945482"/>
                <a:gd name="connsiteY27" fmla="*/ 216694 h 276225"/>
                <a:gd name="connsiteX28" fmla="*/ 1069182 w 1945482"/>
                <a:gd name="connsiteY28" fmla="*/ 216694 h 276225"/>
                <a:gd name="connsiteX29" fmla="*/ 1054895 w 1945482"/>
                <a:gd name="connsiteY29" fmla="*/ 202407 h 276225"/>
                <a:gd name="connsiteX30" fmla="*/ 1019175 w 1945482"/>
                <a:gd name="connsiteY30" fmla="*/ 202407 h 276225"/>
                <a:gd name="connsiteX31" fmla="*/ 990600 w 1945482"/>
                <a:gd name="connsiteY31" fmla="*/ 202407 h 276225"/>
                <a:gd name="connsiteX32" fmla="*/ 973932 w 1945482"/>
                <a:gd name="connsiteY32" fmla="*/ 202407 h 276225"/>
                <a:gd name="connsiteX33" fmla="*/ 950119 w 1945482"/>
                <a:gd name="connsiteY33" fmla="*/ 202407 h 276225"/>
                <a:gd name="connsiteX34" fmla="*/ 907257 w 1945482"/>
                <a:gd name="connsiteY34" fmla="*/ 202407 h 276225"/>
                <a:gd name="connsiteX35" fmla="*/ 871538 w 1945482"/>
                <a:gd name="connsiteY35" fmla="*/ 202407 h 276225"/>
                <a:gd name="connsiteX36" fmla="*/ 854869 w 1945482"/>
                <a:gd name="connsiteY36" fmla="*/ 185738 h 276225"/>
                <a:gd name="connsiteX37" fmla="*/ 814388 w 1945482"/>
                <a:gd name="connsiteY37" fmla="*/ 185738 h 276225"/>
                <a:gd name="connsiteX38" fmla="*/ 795338 w 1945482"/>
                <a:gd name="connsiteY38" fmla="*/ 185738 h 276225"/>
                <a:gd name="connsiteX39" fmla="*/ 781050 w 1945482"/>
                <a:gd name="connsiteY39" fmla="*/ 171450 h 276225"/>
                <a:gd name="connsiteX40" fmla="*/ 762000 w 1945482"/>
                <a:gd name="connsiteY40" fmla="*/ 171450 h 276225"/>
                <a:gd name="connsiteX41" fmla="*/ 752475 w 1945482"/>
                <a:gd name="connsiteY41" fmla="*/ 171450 h 276225"/>
                <a:gd name="connsiteX42" fmla="*/ 714375 w 1945482"/>
                <a:gd name="connsiteY42" fmla="*/ 171450 h 276225"/>
                <a:gd name="connsiteX43" fmla="*/ 702469 w 1945482"/>
                <a:gd name="connsiteY43" fmla="*/ 159544 h 276225"/>
                <a:gd name="connsiteX44" fmla="*/ 683419 w 1945482"/>
                <a:gd name="connsiteY44" fmla="*/ 159544 h 276225"/>
                <a:gd name="connsiteX45" fmla="*/ 683419 w 1945482"/>
                <a:gd name="connsiteY45" fmla="*/ 142875 h 276225"/>
                <a:gd name="connsiteX46" fmla="*/ 664369 w 1945482"/>
                <a:gd name="connsiteY46" fmla="*/ 142875 h 276225"/>
                <a:gd name="connsiteX47" fmla="*/ 635794 w 1945482"/>
                <a:gd name="connsiteY47" fmla="*/ 142875 h 276225"/>
                <a:gd name="connsiteX48" fmla="*/ 614363 w 1945482"/>
                <a:gd name="connsiteY48" fmla="*/ 121444 h 276225"/>
                <a:gd name="connsiteX49" fmla="*/ 588169 w 1945482"/>
                <a:gd name="connsiteY49" fmla="*/ 121444 h 276225"/>
                <a:gd name="connsiteX50" fmla="*/ 559594 w 1945482"/>
                <a:gd name="connsiteY50" fmla="*/ 121444 h 276225"/>
                <a:gd name="connsiteX51" fmla="*/ 511969 w 1945482"/>
                <a:gd name="connsiteY51" fmla="*/ 121444 h 276225"/>
                <a:gd name="connsiteX52" fmla="*/ 490538 w 1945482"/>
                <a:gd name="connsiteY52" fmla="*/ 100013 h 276225"/>
                <a:gd name="connsiteX53" fmla="*/ 469107 w 1945482"/>
                <a:gd name="connsiteY53" fmla="*/ 100013 h 276225"/>
                <a:gd name="connsiteX54" fmla="*/ 454819 w 1945482"/>
                <a:gd name="connsiteY54" fmla="*/ 85725 h 276225"/>
                <a:gd name="connsiteX55" fmla="*/ 428625 w 1945482"/>
                <a:gd name="connsiteY55" fmla="*/ 85725 h 276225"/>
                <a:gd name="connsiteX56" fmla="*/ 404813 w 1945482"/>
                <a:gd name="connsiteY56" fmla="*/ 85725 h 276225"/>
                <a:gd name="connsiteX57" fmla="*/ 388145 w 1945482"/>
                <a:gd name="connsiteY57" fmla="*/ 69057 h 276225"/>
                <a:gd name="connsiteX58" fmla="*/ 354807 w 1945482"/>
                <a:gd name="connsiteY58" fmla="*/ 69057 h 276225"/>
                <a:gd name="connsiteX59" fmla="*/ 335757 w 1945482"/>
                <a:gd name="connsiteY59" fmla="*/ 69057 h 276225"/>
                <a:gd name="connsiteX60" fmla="*/ 326232 w 1945482"/>
                <a:gd name="connsiteY60" fmla="*/ 59532 h 276225"/>
                <a:gd name="connsiteX61" fmla="*/ 304800 w 1945482"/>
                <a:gd name="connsiteY61" fmla="*/ 59532 h 276225"/>
                <a:gd name="connsiteX62" fmla="*/ 285750 w 1945482"/>
                <a:gd name="connsiteY62" fmla="*/ 59532 h 276225"/>
                <a:gd name="connsiteX63" fmla="*/ 271462 w 1945482"/>
                <a:gd name="connsiteY63" fmla="*/ 45244 h 276225"/>
                <a:gd name="connsiteX64" fmla="*/ 235744 w 1945482"/>
                <a:gd name="connsiteY64" fmla="*/ 45244 h 276225"/>
                <a:gd name="connsiteX65" fmla="*/ 221457 w 1945482"/>
                <a:gd name="connsiteY65" fmla="*/ 45244 h 276225"/>
                <a:gd name="connsiteX66" fmla="*/ 190500 w 1945482"/>
                <a:gd name="connsiteY66" fmla="*/ 45244 h 276225"/>
                <a:gd name="connsiteX67" fmla="*/ 178594 w 1945482"/>
                <a:gd name="connsiteY67" fmla="*/ 33338 h 276225"/>
                <a:gd name="connsiteX68" fmla="*/ 142875 w 1945482"/>
                <a:gd name="connsiteY68" fmla="*/ 33338 h 276225"/>
                <a:gd name="connsiteX69" fmla="*/ 126206 w 1945482"/>
                <a:gd name="connsiteY69" fmla="*/ 16669 h 276225"/>
                <a:gd name="connsiteX70" fmla="*/ 80963 w 1945482"/>
                <a:gd name="connsiteY70" fmla="*/ 16669 h 276225"/>
                <a:gd name="connsiteX71" fmla="*/ 50007 w 1945482"/>
                <a:gd name="connsiteY71" fmla="*/ 16669 h 276225"/>
                <a:gd name="connsiteX72" fmla="*/ 33338 w 1945482"/>
                <a:gd name="connsiteY72" fmla="*/ 0 h 276225"/>
                <a:gd name="connsiteX73" fmla="*/ 0 w 1945482"/>
                <a:gd name="connsiteY73" fmla="*/ 0 h 276225"/>
                <a:gd name="connsiteX0" fmla="*/ 1912144 w 1912144"/>
                <a:gd name="connsiteY0" fmla="*/ 276225 h 276225"/>
                <a:gd name="connsiteX1" fmla="*/ 1854994 w 1912144"/>
                <a:gd name="connsiteY1" fmla="*/ 276225 h 276225"/>
                <a:gd name="connsiteX2" fmla="*/ 1814512 w 1912144"/>
                <a:gd name="connsiteY2" fmla="*/ 276225 h 276225"/>
                <a:gd name="connsiteX3" fmla="*/ 1790700 w 1912144"/>
                <a:gd name="connsiteY3" fmla="*/ 276225 h 276225"/>
                <a:gd name="connsiteX4" fmla="*/ 1764506 w 1912144"/>
                <a:gd name="connsiteY4" fmla="*/ 276225 h 276225"/>
                <a:gd name="connsiteX5" fmla="*/ 1750219 w 1912144"/>
                <a:gd name="connsiteY5" fmla="*/ 276225 h 276225"/>
                <a:gd name="connsiteX6" fmla="*/ 1716881 w 1912144"/>
                <a:gd name="connsiteY6" fmla="*/ 276225 h 276225"/>
                <a:gd name="connsiteX7" fmla="*/ 1685925 w 1912144"/>
                <a:gd name="connsiteY7" fmla="*/ 276225 h 276225"/>
                <a:gd name="connsiteX8" fmla="*/ 1638300 w 1912144"/>
                <a:gd name="connsiteY8" fmla="*/ 276225 h 276225"/>
                <a:gd name="connsiteX9" fmla="*/ 1607344 w 1912144"/>
                <a:gd name="connsiteY9" fmla="*/ 276225 h 276225"/>
                <a:gd name="connsiteX10" fmla="*/ 1590676 w 1912144"/>
                <a:gd name="connsiteY10" fmla="*/ 259557 h 276225"/>
                <a:gd name="connsiteX11" fmla="*/ 1557337 w 1912144"/>
                <a:gd name="connsiteY11" fmla="*/ 259557 h 276225"/>
                <a:gd name="connsiteX12" fmla="*/ 1524000 w 1912144"/>
                <a:gd name="connsiteY12" fmla="*/ 259557 h 276225"/>
                <a:gd name="connsiteX13" fmla="*/ 1493044 w 1912144"/>
                <a:gd name="connsiteY13" fmla="*/ 259557 h 276225"/>
                <a:gd name="connsiteX14" fmla="*/ 1462087 w 1912144"/>
                <a:gd name="connsiteY14" fmla="*/ 259557 h 276225"/>
                <a:gd name="connsiteX15" fmla="*/ 1438275 w 1912144"/>
                <a:gd name="connsiteY15" fmla="*/ 259557 h 276225"/>
                <a:gd name="connsiteX16" fmla="*/ 1393031 w 1912144"/>
                <a:gd name="connsiteY16" fmla="*/ 259557 h 276225"/>
                <a:gd name="connsiteX17" fmla="*/ 1369219 w 1912144"/>
                <a:gd name="connsiteY17" fmla="*/ 259557 h 276225"/>
                <a:gd name="connsiteX18" fmla="*/ 1335881 w 1912144"/>
                <a:gd name="connsiteY18" fmla="*/ 259557 h 276225"/>
                <a:gd name="connsiteX19" fmla="*/ 1293019 w 1912144"/>
                <a:gd name="connsiteY19" fmla="*/ 259557 h 276225"/>
                <a:gd name="connsiteX20" fmla="*/ 1247775 w 1912144"/>
                <a:gd name="connsiteY20" fmla="*/ 259557 h 276225"/>
                <a:gd name="connsiteX21" fmla="*/ 1233487 w 1912144"/>
                <a:gd name="connsiteY21" fmla="*/ 245269 h 276225"/>
                <a:gd name="connsiteX22" fmla="*/ 1190625 w 1912144"/>
                <a:gd name="connsiteY22" fmla="*/ 245269 h 276225"/>
                <a:gd name="connsiteX23" fmla="*/ 1173956 w 1912144"/>
                <a:gd name="connsiteY23" fmla="*/ 228600 h 276225"/>
                <a:gd name="connsiteX24" fmla="*/ 1131094 w 1912144"/>
                <a:gd name="connsiteY24" fmla="*/ 228600 h 276225"/>
                <a:gd name="connsiteX25" fmla="*/ 1088231 w 1912144"/>
                <a:gd name="connsiteY25" fmla="*/ 228600 h 276225"/>
                <a:gd name="connsiteX26" fmla="*/ 1076325 w 1912144"/>
                <a:gd name="connsiteY26" fmla="*/ 216694 h 276225"/>
                <a:gd name="connsiteX27" fmla="*/ 1057275 w 1912144"/>
                <a:gd name="connsiteY27" fmla="*/ 216694 h 276225"/>
                <a:gd name="connsiteX28" fmla="*/ 1035844 w 1912144"/>
                <a:gd name="connsiteY28" fmla="*/ 216694 h 276225"/>
                <a:gd name="connsiteX29" fmla="*/ 1021557 w 1912144"/>
                <a:gd name="connsiteY29" fmla="*/ 202407 h 276225"/>
                <a:gd name="connsiteX30" fmla="*/ 985837 w 1912144"/>
                <a:gd name="connsiteY30" fmla="*/ 202407 h 276225"/>
                <a:gd name="connsiteX31" fmla="*/ 957262 w 1912144"/>
                <a:gd name="connsiteY31" fmla="*/ 202407 h 276225"/>
                <a:gd name="connsiteX32" fmla="*/ 940594 w 1912144"/>
                <a:gd name="connsiteY32" fmla="*/ 202407 h 276225"/>
                <a:gd name="connsiteX33" fmla="*/ 916781 w 1912144"/>
                <a:gd name="connsiteY33" fmla="*/ 202407 h 276225"/>
                <a:gd name="connsiteX34" fmla="*/ 873919 w 1912144"/>
                <a:gd name="connsiteY34" fmla="*/ 202407 h 276225"/>
                <a:gd name="connsiteX35" fmla="*/ 838200 w 1912144"/>
                <a:gd name="connsiteY35" fmla="*/ 202407 h 276225"/>
                <a:gd name="connsiteX36" fmla="*/ 821531 w 1912144"/>
                <a:gd name="connsiteY36" fmla="*/ 185738 h 276225"/>
                <a:gd name="connsiteX37" fmla="*/ 781050 w 1912144"/>
                <a:gd name="connsiteY37" fmla="*/ 185738 h 276225"/>
                <a:gd name="connsiteX38" fmla="*/ 762000 w 1912144"/>
                <a:gd name="connsiteY38" fmla="*/ 185738 h 276225"/>
                <a:gd name="connsiteX39" fmla="*/ 747712 w 1912144"/>
                <a:gd name="connsiteY39" fmla="*/ 171450 h 276225"/>
                <a:gd name="connsiteX40" fmla="*/ 728662 w 1912144"/>
                <a:gd name="connsiteY40" fmla="*/ 171450 h 276225"/>
                <a:gd name="connsiteX41" fmla="*/ 719137 w 1912144"/>
                <a:gd name="connsiteY41" fmla="*/ 171450 h 276225"/>
                <a:gd name="connsiteX42" fmla="*/ 681037 w 1912144"/>
                <a:gd name="connsiteY42" fmla="*/ 171450 h 276225"/>
                <a:gd name="connsiteX43" fmla="*/ 669131 w 1912144"/>
                <a:gd name="connsiteY43" fmla="*/ 159544 h 276225"/>
                <a:gd name="connsiteX44" fmla="*/ 650081 w 1912144"/>
                <a:gd name="connsiteY44" fmla="*/ 159544 h 276225"/>
                <a:gd name="connsiteX45" fmla="*/ 650081 w 1912144"/>
                <a:gd name="connsiteY45" fmla="*/ 142875 h 276225"/>
                <a:gd name="connsiteX46" fmla="*/ 631031 w 1912144"/>
                <a:gd name="connsiteY46" fmla="*/ 142875 h 276225"/>
                <a:gd name="connsiteX47" fmla="*/ 602456 w 1912144"/>
                <a:gd name="connsiteY47" fmla="*/ 142875 h 276225"/>
                <a:gd name="connsiteX48" fmla="*/ 581025 w 1912144"/>
                <a:gd name="connsiteY48" fmla="*/ 121444 h 276225"/>
                <a:gd name="connsiteX49" fmla="*/ 554831 w 1912144"/>
                <a:gd name="connsiteY49" fmla="*/ 121444 h 276225"/>
                <a:gd name="connsiteX50" fmla="*/ 526256 w 1912144"/>
                <a:gd name="connsiteY50" fmla="*/ 121444 h 276225"/>
                <a:gd name="connsiteX51" fmla="*/ 478631 w 1912144"/>
                <a:gd name="connsiteY51" fmla="*/ 121444 h 276225"/>
                <a:gd name="connsiteX52" fmla="*/ 457200 w 1912144"/>
                <a:gd name="connsiteY52" fmla="*/ 100013 h 276225"/>
                <a:gd name="connsiteX53" fmla="*/ 435769 w 1912144"/>
                <a:gd name="connsiteY53" fmla="*/ 100013 h 276225"/>
                <a:gd name="connsiteX54" fmla="*/ 421481 w 1912144"/>
                <a:gd name="connsiteY54" fmla="*/ 85725 h 276225"/>
                <a:gd name="connsiteX55" fmla="*/ 395287 w 1912144"/>
                <a:gd name="connsiteY55" fmla="*/ 85725 h 276225"/>
                <a:gd name="connsiteX56" fmla="*/ 371475 w 1912144"/>
                <a:gd name="connsiteY56" fmla="*/ 85725 h 276225"/>
                <a:gd name="connsiteX57" fmla="*/ 354807 w 1912144"/>
                <a:gd name="connsiteY57" fmla="*/ 69057 h 276225"/>
                <a:gd name="connsiteX58" fmla="*/ 321469 w 1912144"/>
                <a:gd name="connsiteY58" fmla="*/ 69057 h 276225"/>
                <a:gd name="connsiteX59" fmla="*/ 302419 w 1912144"/>
                <a:gd name="connsiteY59" fmla="*/ 69057 h 276225"/>
                <a:gd name="connsiteX60" fmla="*/ 292894 w 1912144"/>
                <a:gd name="connsiteY60" fmla="*/ 59532 h 276225"/>
                <a:gd name="connsiteX61" fmla="*/ 271462 w 1912144"/>
                <a:gd name="connsiteY61" fmla="*/ 59532 h 276225"/>
                <a:gd name="connsiteX62" fmla="*/ 252412 w 1912144"/>
                <a:gd name="connsiteY62" fmla="*/ 59532 h 276225"/>
                <a:gd name="connsiteX63" fmla="*/ 238124 w 1912144"/>
                <a:gd name="connsiteY63" fmla="*/ 45244 h 276225"/>
                <a:gd name="connsiteX64" fmla="*/ 202406 w 1912144"/>
                <a:gd name="connsiteY64" fmla="*/ 45244 h 276225"/>
                <a:gd name="connsiteX65" fmla="*/ 188119 w 1912144"/>
                <a:gd name="connsiteY65" fmla="*/ 45244 h 276225"/>
                <a:gd name="connsiteX66" fmla="*/ 157162 w 1912144"/>
                <a:gd name="connsiteY66" fmla="*/ 45244 h 276225"/>
                <a:gd name="connsiteX67" fmla="*/ 145256 w 1912144"/>
                <a:gd name="connsiteY67" fmla="*/ 33338 h 276225"/>
                <a:gd name="connsiteX68" fmla="*/ 109537 w 1912144"/>
                <a:gd name="connsiteY68" fmla="*/ 33338 h 276225"/>
                <a:gd name="connsiteX69" fmla="*/ 92868 w 1912144"/>
                <a:gd name="connsiteY69" fmla="*/ 16669 h 276225"/>
                <a:gd name="connsiteX70" fmla="*/ 47625 w 1912144"/>
                <a:gd name="connsiteY70" fmla="*/ 16669 h 276225"/>
                <a:gd name="connsiteX71" fmla="*/ 16669 w 1912144"/>
                <a:gd name="connsiteY71" fmla="*/ 16669 h 276225"/>
                <a:gd name="connsiteX72" fmla="*/ 0 w 1912144"/>
                <a:gd name="connsiteY72" fmla="*/ 0 h 276225"/>
                <a:gd name="connsiteX0" fmla="*/ 1895475 w 1895475"/>
                <a:gd name="connsiteY0" fmla="*/ 259556 h 259556"/>
                <a:gd name="connsiteX1" fmla="*/ 1838325 w 1895475"/>
                <a:gd name="connsiteY1" fmla="*/ 259556 h 259556"/>
                <a:gd name="connsiteX2" fmla="*/ 1797843 w 1895475"/>
                <a:gd name="connsiteY2" fmla="*/ 259556 h 259556"/>
                <a:gd name="connsiteX3" fmla="*/ 1774031 w 1895475"/>
                <a:gd name="connsiteY3" fmla="*/ 259556 h 259556"/>
                <a:gd name="connsiteX4" fmla="*/ 1747837 w 1895475"/>
                <a:gd name="connsiteY4" fmla="*/ 259556 h 259556"/>
                <a:gd name="connsiteX5" fmla="*/ 1733550 w 1895475"/>
                <a:gd name="connsiteY5" fmla="*/ 259556 h 259556"/>
                <a:gd name="connsiteX6" fmla="*/ 1700212 w 1895475"/>
                <a:gd name="connsiteY6" fmla="*/ 259556 h 259556"/>
                <a:gd name="connsiteX7" fmla="*/ 1669256 w 1895475"/>
                <a:gd name="connsiteY7" fmla="*/ 259556 h 259556"/>
                <a:gd name="connsiteX8" fmla="*/ 1621631 w 1895475"/>
                <a:gd name="connsiteY8" fmla="*/ 259556 h 259556"/>
                <a:gd name="connsiteX9" fmla="*/ 1590675 w 1895475"/>
                <a:gd name="connsiteY9" fmla="*/ 259556 h 259556"/>
                <a:gd name="connsiteX10" fmla="*/ 1574007 w 1895475"/>
                <a:gd name="connsiteY10" fmla="*/ 242888 h 259556"/>
                <a:gd name="connsiteX11" fmla="*/ 1540668 w 1895475"/>
                <a:gd name="connsiteY11" fmla="*/ 242888 h 259556"/>
                <a:gd name="connsiteX12" fmla="*/ 1507331 w 1895475"/>
                <a:gd name="connsiteY12" fmla="*/ 242888 h 259556"/>
                <a:gd name="connsiteX13" fmla="*/ 1476375 w 1895475"/>
                <a:gd name="connsiteY13" fmla="*/ 242888 h 259556"/>
                <a:gd name="connsiteX14" fmla="*/ 1445418 w 1895475"/>
                <a:gd name="connsiteY14" fmla="*/ 242888 h 259556"/>
                <a:gd name="connsiteX15" fmla="*/ 1421606 w 1895475"/>
                <a:gd name="connsiteY15" fmla="*/ 242888 h 259556"/>
                <a:gd name="connsiteX16" fmla="*/ 1376362 w 1895475"/>
                <a:gd name="connsiteY16" fmla="*/ 242888 h 259556"/>
                <a:gd name="connsiteX17" fmla="*/ 1352550 w 1895475"/>
                <a:gd name="connsiteY17" fmla="*/ 242888 h 259556"/>
                <a:gd name="connsiteX18" fmla="*/ 1319212 w 1895475"/>
                <a:gd name="connsiteY18" fmla="*/ 242888 h 259556"/>
                <a:gd name="connsiteX19" fmla="*/ 1276350 w 1895475"/>
                <a:gd name="connsiteY19" fmla="*/ 242888 h 259556"/>
                <a:gd name="connsiteX20" fmla="*/ 1231106 w 1895475"/>
                <a:gd name="connsiteY20" fmla="*/ 242888 h 259556"/>
                <a:gd name="connsiteX21" fmla="*/ 1216818 w 1895475"/>
                <a:gd name="connsiteY21" fmla="*/ 228600 h 259556"/>
                <a:gd name="connsiteX22" fmla="*/ 1173956 w 1895475"/>
                <a:gd name="connsiteY22" fmla="*/ 228600 h 259556"/>
                <a:gd name="connsiteX23" fmla="*/ 1157287 w 1895475"/>
                <a:gd name="connsiteY23" fmla="*/ 211931 h 259556"/>
                <a:gd name="connsiteX24" fmla="*/ 1114425 w 1895475"/>
                <a:gd name="connsiteY24" fmla="*/ 211931 h 259556"/>
                <a:gd name="connsiteX25" fmla="*/ 1071562 w 1895475"/>
                <a:gd name="connsiteY25" fmla="*/ 211931 h 259556"/>
                <a:gd name="connsiteX26" fmla="*/ 1059656 w 1895475"/>
                <a:gd name="connsiteY26" fmla="*/ 200025 h 259556"/>
                <a:gd name="connsiteX27" fmla="*/ 1040606 w 1895475"/>
                <a:gd name="connsiteY27" fmla="*/ 200025 h 259556"/>
                <a:gd name="connsiteX28" fmla="*/ 1019175 w 1895475"/>
                <a:gd name="connsiteY28" fmla="*/ 200025 h 259556"/>
                <a:gd name="connsiteX29" fmla="*/ 1004888 w 1895475"/>
                <a:gd name="connsiteY29" fmla="*/ 185738 h 259556"/>
                <a:gd name="connsiteX30" fmla="*/ 969168 w 1895475"/>
                <a:gd name="connsiteY30" fmla="*/ 185738 h 259556"/>
                <a:gd name="connsiteX31" fmla="*/ 940593 w 1895475"/>
                <a:gd name="connsiteY31" fmla="*/ 185738 h 259556"/>
                <a:gd name="connsiteX32" fmla="*/ 923925 w 1895475"/>
                <a:gd name="connsiteY32" fmla="*/ 185738 h 259556"/>
                <a:gd name="connsiteX33" fmla="*/ 900112 w 1895475"/>
                <a:gd name="connsiteY33" fmla="*/ 185738 h 259556"/>
                <a:gd name="connsiteX34" fmla="*/ 857250 w 1895475"/>
                <a:gd name="connsiteY34" fmla="*/ 185738 h 259556"/>
                <a:gd name="connsiteX35" fmla="*/ 821531 w 1895475"/>
                <a:gd name="connsiteY35" fmla="*/ 185738 h 259556"/>
                <a:gd name="connsiteX36" fmla="*/ 804862 w 1895475"/>
                <a:gd name="connsiteY36" fmla="*/ 169069 h 259556"/>
                <a:gd name="connsiteX37" fmla="*/ 764381 w 1895475"/>
                <a:gd name="connsiteY37" fmla="*/ 169069 h 259556"/>
                <a:gd name="connsiteX38" fmla="*/ 745331 w 1895475"/>
                <a:gd name="connsiteY38" fmla="*/ 169069 h 259556"/>
                <a:gd name="connsiteX39" fmla="*/ 731043 w 1895475"/>
                <a:gd name="connsiteY39" fmla="*/ 154781 h 259556"/>
                <a:gd name="connsiteX40" fmla="*/ 711993 w 1895475"/>
                <a:gd name="connsiteY40" fmla="*/ 154781 h 259556"/>
                <a:gd name="connsiteX41" fmla="*/ 702468 w 1895475"/>
                <a:gd name="connsiteY41" fmla="*/ 154781 h 259556"/>
                <a:gd name="connsiteX42" fmla="*/ 664368 w 1895475"/>
                <a:gd name="connsiteY42" fmla="*/ 154781 h 259556"/>
                <a:gd name="connsiteX43" fmla="*/ 652462 w 1895475"/>
                <a:gd name="connsiteY43" fmla="*/ 142875 h 259556"/>
                <a:gd name="connsiteX44" fmla="*/ 633412 w 1895475"/>
                <a:gd name="connsiteY44" fmla="*/ 142875 h 259556"/>
                <a:gd name="connsiteX45" fmla="*/ 633412 w 1895475"/>
                <a:gd name="connsiteY45" fmla="*/ 126206 h 259556"/>
                <a:gd name="connsiteX46" fmla="*/ 614362 w 1895475"/>
                <a:gd name="connsiteY46" fmla="*/ 126206 h 259556"/>
                <a:gd name="connsiteX47" fmla="*/ 585787 w 1895475"/>
                <a:gd name="connsiteY47" fmla="*/ 126206 h 259556"/>
                <a:gd name="connsiteX48" fmla="*/ 564356 w 1895475"/>
                <a:gd name="connsiteY48" fmla="*/ 104775 h 259556"/>
                <a:gd name="connsiteX49" fmla="*/ 538162 w 1895475"/>
                <a:gd name="connsiteY49" fmla="*/ 104775 h 259556"/>
                <a:gd name="connsiteX50" fmla="*/ 509587 w 1895475"/>
                <a:gd name="connsiteY50" fmla="*/ 104775 h 259556"/>
                <a:gd name="connsiteX51" fmla="*/ 461962 w 1895475"/>
                <a:gd name="connsiteY51" fmla="*/ 104775 h 259556"/>
                <a:gd name="connsiteX52" fmla="*/ 440531 w 1895475"/>
                <a:gd name="connsiteY52" fmla="*/ 83344 h 259556"/>
                <a:gd name="connsiteX53" fmla="*/ 419100 w 1895475"/>
                <a:gd name="connsiteY53" fmla="*/ 83344 h 259556"/>
                <a:gd name="connsiteX54" fmla="*/ 404812 w 1895475"/>
                <a:gd name="connsiteY54" fmla="*/ 69056 h 259556"/>
                <a:gd name="connsiteX55" fmla="*/ 378618 w 1895475"/>
                <a:gd name="connsiteY55" fmla="*/ 69056 h 259556"/>
                <a:gd name="connsiteX56" fmla="*/ 354806 w 1895475"/>
                <a:gd name="connsiteY56" fmla="*/ 69056 h 259556"/>
                <a:gd name="connsiteX57" fmla="*/ 338138 w 1895475"/>
                <a:gd name="connsiteY57" fmla="*/ 52388 h 259556"/>
                <a:gd name="connsiteX58" fmla="*/ 304800 w 1895475"/>
                <a:gd name="connsiteY58" fmla="*/ 52388 h 259556"/>
                <a:gd name="connsiteX59" fmla="*/ 285750 w 1895475"/>
                <a:gd name="connsiteY59" fmla="*/ 52388 h 259556"/>
                <a:gd name="connsiteX60" fmla="*/ 276225 w 1895475"/>
                <a:gd name="connsiteY60" fmla="*/ 42863 h 259556"/>
                <a:gd name="connsiteX61" fmla="*/ 254793 w 1895475"/>
                <a:gd name="connsiteY61" fmla="*/ 42863 h 259556"/>
                <a:gd name="connsiteX62" fmla="*/ 235743 w 1895475"/>
                <a:gd name="connsiteY62" fmla="*/ 42863 h 259556"/>
                <a:gd name="connsiteX63" fmla="*/ 221455 w 1895475"/>
                <a:gd name="connsiteY63" fmla="*/ 28575 h 259556"/>
                <a:gd name="connsiteX64" fmla="*/ 185737 w 1895475"/>
                <a:gd name="connsiteY64" fmla="*/ 28575 h 259556"/>
                <a:gd name="connsiteX65" fmla="*/ 171450 w 1895475"/>
                <a:gd name="connsiteY65" fmla="*/ 28575 h 259556"/>
                <a:gd name="connsiteX66" fmla="*/ 140493 w 1895475"/>
                <a:gd name="connsiteY66" fmla="*/ 28575 h 259556"/>
                <a:gd name="connsiteX67" fmla="*/ 128587 w 1895475"/>
                <a:gd name="connsiteY67" fmla="*/ 16669 h 259556"/>
                <a:gd name="connsiteX68" fmla="*/ 92868 w 1895475"/>
                <a:gd name="connsiteY68" fmla="*/ 16669 h 259556"/>
                <a:gd name="connsiteX69" fmla="*/ 76199 w 1895475"/>
                <a:gd name="connsiteY69" fmla="*/ 0 h 259556"/>
                <a:gd name="connsiteX70" fmla="*/ 30956 w 1895475"/>
                <a:gd name="connsiteY70" fmla="*/ 0 h 259556"/>
                <a:gd name="connsiteX71" fmla="*/ 0 w 1895475"/>
                <a:gd name="connsiteY71" fmla="*/ 0 h 259556"/>
                <a:gd name="connsiteX0" fmla="*/ 1864519 w 1864519"/>
                <a:gd name="connsiteY0" fmla="*/ 259556 h 259556"/>
                <a:gd name="connsiteX1" fmla="*/ 1807369 w 1864519"/>
                <a:gd name="connsiteY1" fmla="*/ 259556 h 259556"/>
                <a:gd name="connsiteX2" fmla="*/ 1766887 w 1864519"/>
                <a:gd name="connsiteY2" fmla="*/ 259556 h 259556"/>
                <a:gd name="connsiteX3" fmla="*/ 1743075 w 1864519"/>
                <a:gd name="connsiteY3" fmla="*/ 259556 h 259556"/>
                <a:gd name="connsiteX4" fmla="*/ 1716881 w 1864519"/>
                <a:gd name="connsiteY4" fmla="*/ 259556 h 259556"/>
                <a:gd name="connsiteX5" fmla="*/ 1702594 w 1864519"/>
                <a:gd name="connsiteY5" fmla="*/ 259556 h 259556"/>
                <a:gd name="connsiteX6" fmla="*/ 1669256 w 1864519"/>
                <a:gd name="connsiteY6" fmla="*/ 259556 h 259556"/>
                <a:gd name="connsiteX7" fmla="*/ 1638300 w 1864519"/>
                <a:gd name="connsiteY7" fmla="*/ 259556 h 259556"/>
                <a:gd name="connsiteX8" fmla="*/ 1590675 w 1864519"/>
                <a:gd name="connsiteY8" fmla="*/ 259556 h 259556"/>
                <a:gd name="connsiteX9" fmla="*/ 1559719 w 1864519"/>
                <a:gd name="connsiteY9" fmla="*/ 259556 h 259556"/>
                <a:gd name="connsiteX10" fmla="*/ 1543051 w 1864519"/>
                <a:gd name="connsiteY10" fmla="*/ 242888 h 259556"/>
                <a:gd name="connsiteX11" fmla="*/ 1509712 w 1864519"/>
                <a:gd name="connsiteY11" fmla="*/ 242888 h 259556"/>
                <a:gd name="connsiteX12" fmla="*/ 1476375 w 1864519"/>
                <a:gd name="connsiteY12" fmla="*/ 242888 h 259556"/>
                <a:gd name="connsiteX13" fmla="*/ 1445419 w 1864519"/>
                <a:gd name="connsiteY13" fmla="*/ 242888 h 259556"/>
                <a:gd name="connsiteX14" fmla="*/ 1414462 w 1864519"/>
                <a:gd name="connsiteY14" fmla="*/ 242888 h 259556"/>
                <a:gd name="connsiteX15" fmla="*/ 1390650 w 1864519"/>
                <a:gd name="connsiteY15" fmla="*/ 242888 h 259556"/>
                <a:gd name="connsiteX16" fmla="*/ 1345406 w 1864519"/>
                <a:gd name="connsiteY16" fmla="*/ 242888 h 259556"/>
                <a:gd name="connsiteX17" fmla="*/ 1321594 w 1864519"/>
                <a:gd name="connsiteY17" fmla="*/ 242888 h 259556"/>
                <a:gd name="connsiteX18" fmla="*/ 1288256 w 1864519"/>
                <a:gd name="connsiteY18" fmla="*/ 242888 h 259556"/>
                <a:gd name="connsiteX19" fmla="*/ 1245394 w 1864519"/>
                <a:gd name="connsiteY19" fmla="*/ 242888 h 259556"/>
                <a:gd name="connsiteX20" fmla="*/ 1200150 w 1864519"/>
                <a:gd name="connsiteY20" fmla="*/ 242888 h 259556"/>
                <a:gd name="connsiteX21" fmla="*/ 1185862 w 1864519"/>
                <a:gd name="connsiteY21" fmla="*/ 228600 h 259556"/>
                <a:gd name="connsiteX22" fmla="*/ 1143000 w 1864519"/>
                <a:gd name="connsiteY22" fmla="*/ 228600 h 259556"/>
                <a:gd name="connsiteX23" fmla="*/ 1126331 w 1864519"/>
                <a:gd name="connsiteY23" fmla="*/ 211931 h 259556"/>
                <a:gd name="connsiteX24" fmla="*/ 1083469 w 1864519"/>
                <a:gd name="connsiteY24" fmla="*/ 211931 h 259556"/>
                <a:gd name="connsiteX25" fmla="*/ 1040606 w 1864519"/>
                <a:gd name="connsiteY25" fmla="*/ 211931 h 259556"/>
                <a:gd name="connsiteX26" fmla="*/ 1028700 w 1864519"/>
                <a:gd name="connsiteY26" fmla="*/ 200025 h 259556"/>
                <a:gd name="connsiteX27" fmla="*/ 1009650 w 1864519"/>
                <a:gd name="connsiteY27" fmla="*/ 200025 h 259556"/>
                <a:gd name="connsiteX28" fmla="*/ 988219 w 1864519"/>
                <a:gd name="connsiteY28" fmla="*/ 200025 h 259556"/>
                <a:gd name="connsiteX29" fmla="*/ 973932 w 1864519"/>
                <a:gd name="connsiteY29" fmla="*/ 185738 h 259556"/>
                <a:gd name="connsiteX30" fmla="*/ 938212 w 1864519"/>
                <a:gd name="connsiteY30" fmla="*/ 185738 h 259556"/>
                <a:gd name="connsiteX31" fmla="*/ 909637 w 1864519"/>
                <a:gd name="connsiteY31" fmla="*/ 185738 h 259556"/>
                <a:gd name="connsiteX32" fmla="*/ 892969 w 1864519"/>
                <a:gd name="connsiteY32" fmla="*/ 185738 h 259556"/>
                <a:gd name="connsiteX33" fmla="*/ 869156 w 1864519"/>
                <a:gd name="connsiteY33" fmla="*/ 185738 h 259556"/>
                <a:gd name="connsiteX34" fmla="*/ 826294 w 1864519"/>
                <a:gd name="connsiteY34" fmla="*/ 185738 h 259556"/>
                <a:gd name="connsiteX35" fmla="*/ 790575 w 1864519"/>
                <a:gd name="connsiteY35" fmla="*/ 185738 h 259556"/>
                <a:gd name="connsiteX36" fmla="*/ 773906 w 1864519"/>
                <a:gd name="connsiteY36" fmla="*/ 169069 h 259556"/>
                <a:gd name="connsiteX37" fmla="*/ 733425 w 1864519"/>
                <a:gd name="connsiteY37" fmla="*/ 169069 h 259556"/>
                <a:gd name="connsiteX38" fmla="*/ 714375 w 1864519"/>
                <a:gd name="connsiteY38" fmla="*/ 169069 h 259556"/>
                <a:gd name="connsiteX39" fmla="*/ 700087 w 1864519"/>
                <a:gd name="connsiteY39" fmla="*/ 154781 h 259556"/>
                <a:gd name="connsiteX40" fmla="*/ 681037 w 1864519"/>
                <a:gd name="connsiteY40" fmla="*/ 154781 h 259556"/>
                <a:gd name="connsiteX41" fmla="*/ 671512 w 1864519"/>
                <a:gd name="connsiteY41" fmla="*/ 154781 h 259556"/>
                <a:gd name="connsiteX42" fmla="*/ 633412 w 1864519"/>
                <a:gd name="connsiteY42" fmla="*/ 154781 h 259556"/>
                <a:gd name="connsiteX43" fmla="*/ 621506 w 1864519"/>
                <a:gd name="connsiteY43" fmla="*/ 142875 h 259556"/>
                <a:gd name="connsiteX44" fmla="*/ 602456 w 1864519"/>
                <a:gd name="connsiteY44" fmla="*/ 142875 h 259556"/>
                <a:gd name="connsiteX45" fmla="*/ 602456 w 1864519"/>
                <a:gd name="connsiteY45" fmla="*/ 126206 h 259556"/>
                <a:gd name="connsiteX46" fmla="*/ 583406 w 1864519"/>
                <a:gd name="connsiteY46" fmla="*/ 126206 h 259556"/>
                <a:gd name="connsiteX47" fmla="*/ 554831 w 1864519"/>
                <a:gd name="connsiteY47" fmla="*/ 126206 h 259556"/>
                <a:gd name="connsiteX48" fmla="*/ 533400 w 1864519"/>
                <a:gd name="connsiteY48" fmla="*/ 104775 h 259556"/>
                <a:gd name="connsiteX49" fmla="*/ 507206 w 1864519"/>
                <a:gd name="connsiteY49" fmla="*/ 104775 h 259556"/>
                <a:gd name="connsiteX50" fmla="*/ 478631 w 1864519"/>
                <a:gd name="connsiteY50" fmla="*/ 104775 h 259556"/>
                <a:gd name="connsiteX51" fmla="*/ 431006 w 1864519"/>
                <a:gd name="connsiteY51" fmla="*/ 104775 h 259556"/>
                <a:gd name="connsiteX52" fmla="*/ 409575 w 1864519"/>
                <a:gd name="connsiteY52" fmla="*/ 83344 h 259556"/>
                <a:gd name="connsiteX53" fmla="*/ 388144 w 1864519"/>
                <a:gd name="connsiteY53" fmla="*/ 83344 h 259556"/>
                <a:gd name="connsiteX54" fmla="*/ 373856 w 1864519"/>
                <a:gd name="connsiteY54" fmla="*/ 69056 h 259556"/>
                <a:gd name="connsiteX55" fmla="*/ 347662 w 1864519"/>
                <a:gd name="connsiteY55" fmla="*/ 69056 h 259556"/>
                <a:gd name="connsiteX56" fmla="*/ 323850 w 1864519"/>
                <a:gd name="connsiteY56" fmla="*/ 69056 h 259556"/>
                <a:gd name="connsiteX57" fmla="*/ 307182 w 1864519"/>
                <a:gd name="connsiteY57" fmla="*/ 52388 h 259556"/>
                <a:gd name="connsiteX58" fmla="*/ 273844 w 1864519"/>
                <a:gd name="connsiteY58" fmla="*/ 52388 h 259556"/>
                <a:gd name="connsiteX59" fmla="*/ 254794 w 1864519"/>
                <a:gd name="connsiteY59" fmla="*/ 52388 h 259556"/>
                <a:gd name="connsiteX60" fmla="*/ 245269 w 1864519"/>
                <a:gd name="connsiteY60" fmla="*/ 42863 h 259556"/>
                <a:gd name="connsiteX61" fmla="*/ 223837 w 1864519"/>
                <a:gd name="connsiteY61" fmla="*/ 42863 h 259556"/>
                <a:gd name="connsiteX62" fmla="*/ 204787 w 1864519"/>
                <a:gd name="connsiteY62" fmla="*/ 42863 h 259556"/>
                <a:gd name="connsiteX63" fmla="*/ 190499 w 1864519"/>
                <a:gd name="connsiteY63" fmla="*/ 28575 h 259556"/>
                <a:gd name="connsiteX64" fmla="*/ 154781 w 1864519"/>
                <a:gd name="connsiteY64" fmla="*/ 28575 h 259556"/>
                <a:gd name="connsiteX65" fmla="*/ 140494 w 1864519"/>
                <a:gd name="connsiteY65" fmla="*/ 28575 h 259556"/>
                <a:gd name="connsiteX66" fmla="*/ 109537 w 1864519"/>
                <a:gd name="connsiteY66" fmla="*/ 28575 h 259556"/>
                <a:gd name="connsiteX67" fmla="*/ 97631 w 1864519"/>
                <a:gd name="connsiteY67" fmla="*/ 16669 h 259556"/>
                <a:gd name="connsiteX68" fmla="*/ 61912 w 1864519"/>
                <a:gd name="connsiteY68" fmla="*/ 16669 h 259556"/>
                <a:gd name="connsiteX69" fmla="*/ 45243 w 1864519"/>
                <a:gd name="connsiteY69" fmla="*/ 0 h 259556"/>
                <a:gd name="connsiteX70" fmla="*/ 0 w 1864519"/>
                <a:gd name="connsiteY70" fmla="*/ 0 h 259556"/>
                <a:gd name="connsiteX0" fmla="*/ 1819276 w 1819276"/>
                <a:gd name="connsiteY0" fmla="*/ 259556 h 259556"/>
                <a:gd name="connsiteX1" fmla="*/ 1762126 w 1819276"/>
                <a:gd name="connsiteY1" fmla="*/ 259556 h 259556"/>
                <a:gd name="connsiteX2" fmla="*/ 1721644 w 1819276"/>
                <a:gd name="connsiteY2" fmla="*/ 259556 h 259556"/>
                <a:gd name="connsiteX3" fmla="*/ 1697832 w 1819276"/>
                <a:gd name="connsiteY3" fmla="*/ 259556 h 259556"/>
                <a:gd name="connsiteX4" fmla="*/ 1671638 w 1819276"/>
                <a:gd name="connsiteY4" fmla="*/ 259556 h 259556"/>
                <a:gd name="connsiteX5" fmla="*/ 1657351 w 1819276"/>
                <a:gd name="connsiteY5" fmla="*/ 259556 h 259556"/>
                <a:gd name="connsiteX6" fmla="*/ 1624013 w 1819276"/>
                <a:gd name="connsiteY6" fmla="*/ 259556 h 259556"/>
                <a:gd name="connsiteX7" fmla="*/ 1593057 w 1819276"/>
                <a:gd name="connsiteY7" fmla="*/ 259556 h 259556"/>
                <a:gd name="connsiteX8" fmla="*/ 1545432 w 1819276"/>
                <a:gd name="connsiteY8" fmla="*/ 259556 h 259556"/>
                <a:gd name="connsiteX9" fmla="*/ 1514476 w 1819276"/>
                <a:gd name="connsiteY9" fmla="*/ 259556 h 259556"/>
                <a:gd name="connsiteX10" fmla="*/ 1497808 w 1819276"/>
                <a:gd name="connsiteY10" fmla="*/ 242888 h 259556"/>
                <a:gd name="connsiteX11" fmla="*/ 1464469 w 1819276"/>
                <a:gd name="connsiteY11" fmla="*/ 242888 h 259556"/>
                <a:gd name="connsiteX12" fmla="*/ 1431132 w 1819276"/>
                <a:gd name="connsiteY12" fmla="*/ 242888 h 259556"/>
                <a:gd name="connsiteX13" fmla="*/ 1400176 w 1819276"/>
                <a:gd name="connsiteY13" fmla="*/ 242888 h 259556"/>
                <a:gd name="connsiteX14" fmla="*/ 1369219 w 1819276"/>
                <a:gd name="connsiteY14" fmla="*/ 242888 h 259556"/>
                <a:gd name="connsiteX15" fmla="*/ 1345407 w 1819276"/>
                <a:gd name="connsiteY15" fmla="*/ 242888 h 259556"/>
                <a:gd name="connsiteX16" fmla="*/ 1300163 w 1819276"/>
                <a:gd name="connsiteY16" fmla="*/ 242888 h 259556"/>
                <a:gd name="connsiteX17" fmla="*/ 1276351 w 1819276"/>
                <a:gd name="connsiteY17" fmla="*/ 242888 h 259556"/>
                <a:gd name="connsiteX18" fmla="*/ 1243013 w 1819276"/>
                <a:gd name="connsiteY18" fmla="*/ 242888 h 259556"/>
                <a:gd name="connsiteX19" fmla="*/ 1200151 w 1819276"/>
                <a:gd name="connsiteY19" fmla="*/ 242888 h 259556"/>
                <a:gd name="connsiteX20" fmla="*/ 1154907 w 1819276"/>
                <a:gd name="connsiteY20" fmla="*/ 242888 h 259556"/>
                <a:gd name="connsiteX21" fmla="*/ 1140619 w 1819276"/>
                <a:gd name="connsiteY21" fmla="*/ 228600 h 259556"/>
                <a:gd name="connsiteX22" fmla="*/ 1097757 w 1819276"/>
                <a:gd name="connsiteY22" fmla="*/ 228600 h 259556"/>
                <a:gd name="connsiteX23" fmla="*/ 1081088 w 1819276"/>
                <a:gd name="connsiteY23" fmla="*/ 211931 h 259556"/>
                <a:gd name="connsiteX24" fmla="*/ 1038226 w 1819276"/>
                <a:gd name="connsiteY24" fmla="*/ 211931 h 259556"/>
                <a:gd name="connsiteX25" fmla="*/ 995363 w 1819276"/>
                <a:gd name="connsiteY25" fmla="*/ 211931 h 259556"/>
                <a:gd name="connsiteX26" fmla="*/ 983457 w 1819276"/>
                <a:gd name="connsiteY26" fmla="*/ 200025 h 259556"/>
                <a:gd name="connsiteX27" fmla="*/ 964407 w 1819276"/>
                <a:gd name="connsiteY27" fmla="*/ 200025 h 259556"/>
                <a:gd name="connsiteX28" fmla="*/ 942976 w 1819276"/>
                <a:gd name="connsiteY28" fmla="*/ 200025 h 259556"/>
                <a:gd name="connsiteX29" fmla="*/ 928689 w 1819276"/>
                <a:gd name="connsiteY29" fmla="*/ 185738 h 259556"/>
                <a:gd name="connsiteX30" fmla="*/ 892969 w 1819276"/>
                <a:gd name="connsiteY30" fmla="*/ 185738 h 259556"/>
                <a:gd name="connsiteX31" fmla="*/ 864394 w 1819276"/>
                <a:gd name="connsiteY31" fmla="*/ 185738 h 259556"/>
                <a:gd name="connsiteX32" fmla="*/ 847726 w 1819276"/>
                <a:gd name="connsiteY32" fmla="*/ 185738 h 259556"/>
                <a:gd name="connsiteX33" fmla="*/ 823913 w 1819276"/>
                <a:gd name="connsiteY33" fmla="*/ 185738 h 259556"/>
                <a:gd name="connsiteX34" fmla="*/ 781051 w 1819276"/>
                <a:gd name="connsiteY34" fmla="*/ 185738 h 259556"/>
                <a:gd name="connsiteX35" fmla="*/ 745332 w 1819276"/>
                <a:gd name="connsiteY35" fmla="*/ 185738 h 259556"/>
                <a:gd name="connsiteX36" fmla="*/ 728663 w 1819276"/>
                <a:gd name="connsiteY36" fmla="*/ 169069 h 259556"/>
                <a:gd name="connsiteX37" fmla="*/ 688182 w 1819276"/>
                <a:gd name="connsiteY37" fmla="*/ 169069 h 259556"/>
                <a:gd name="connsiteX38" fmla="*/ 669132 w 1819276"/>
                <a:gd name="connsiteY38" fmla="*/ 169069 h 259556"/>
                <a:gd name="connsiteX39" fmla="*/ 654844 w 1819276"/>
                <a:gd name="connsiteY39" fmla="*/ 154781 h 259556"/>
                <a:gd name="connsiteX40" fmla="*/ 635794 w 1819276"/>
                <a:gd name="connsiteY40" fmla="*/ 154781 h 259556"/>
                <a:gd name="connsiteX41" fmla="*/ 626269 w 1819276"/>
                <a:gd name="connsiteY41" fmla="*/ 154781 h 259556"/>
                <a:gd name="connsiteX42" fmla="*/ 588169 w 1819276"/>
                <a:gd name="connsiteY42" fmla="*/ 154781 h 259556"/>
                <a:gd name="connsiteX43" fmla="*/ 576263 w 1819276"/>
                <a:gd name="connsiteY43" fmla="*/ 142875 h 259556"/>
                <a:gd name="connsiteX44" fmla="*/ 557213 w 1819276"/>
                <a:gd name="connsiteY44" fmla="*/ 142875 h 259556"/>
                <a:gd name="connsiteX45" fmla="*/ 557213 w 1819276"/>
                <a:gd name="connsiteY45" fmla="*/ 126206 h 259556"/>
                <a:gd name="connsiteX46" fmla="*/ 538163 w 1819276"/>
                <a:gd name="connsiteY46" fmla="*/ 126206 h 259556"/>
                <a:gd name="connsiteX47" fmla="*/ 509588 w 1819276"/>
                <a:gd name="connsiteY47" fmla="*/ 126206 h 259556"/>
                <a:gd name="connsiteX48" fmla="*/ 488157 w 1819276"/>
                <a:gd name="connsiteY48" fmla="*/ 104775 h 259556"/>
                <a:gd name="connsiteX49" fmla="*/ 461963 w 1819276"/>
                <a:gd name="connsiteY49" fmla="*/ 104775 h 259556"/>
                <a:gd name="connsiteX50" fmla="*/ 433388 w 1819276"/>
                <a:gd name="connsiteY50" fmla="*/ 104775 h 259556"/>
                <a:gd name="connsiteX51" fmla="*/ 385763 w 1819276"/>
                <a:gd name="connsiteY51" fmla="*/ 104775 h 259556"/>
                <a:gd name="connsiteX52" fmla="*/ 364332 w 1819276"/>
                <a:gd name="connsiteY52" fmla="*/ 83344 h 259556"/>
                <a:gd name="connsiteX53" fmla="*/ 342901 w 1819276"/>
                <a:gd name="connsiteY53" fmla="*/ 83344 h 259556"/>
                <a:gd name="connsiteX54" fmla="*/ 328613 w 1819276"/>
                <a:gd name="connsiteY54" fmla="*/ 69056 h 259556"/>
                <a:gd name="connsiteX55" fmla="*/ 302419 w 1819276"/>
                <a:gd name="connsiteY55" fmla="*/ 69056 h 259556"/>
                <a:gd name="connsiteX56" fmla="*/ 278607 w 1819276"/>
                <a:gd name="connsiteY56" fmla="*/ 69056 h 259556"/>
                <a:gd name="connsiteX57" fmla="*/ 261939 w 1819276"/>
                <a:gd name="connsiteY57" fmla="*/ 52388 h 259556"/>
                <a:gd name="connsiteX58" fmla="*/ 228601 w 1819276"/>
                <a:gd name="connsiteY58" fmla="*/ 52388 h 259556"/>
                <a:gd name="connsiteX59" fmla="*/ 209551 w 1819276"/>
                <a:gd name="connsiteY59" fmla="*/ 52388 h 259556"/>
                <a:gd name="connsiteX60" fmla="*/ 200026 w 1819276"/>
                <a:gd name="connsiteY60" fmla="*/ 42863 h 259556"/>
                <a:gd name="connsiteX61" fmla="*/ 178594 w 1819276"/>
                <a:gd name="connsiteY61" fmla="*/ 42863 h 259556"/>
                <a:gd name="connsiteX62" fmla="*/ 159544 w 1819276"/>
                <a:gd name="connsiteY62" fmla="*/ 42863 h 259556"/>
                <a:gd name="connsiteX63" fmla="*/ 145256 w 1819276"/>
                <a:gd name="connsiteY63" fmla="*/ 28575 h 259556"/>
                <a:gd name="connsiteX64" fmla="*/ 109538 w 1819276"/>
                <a:gd name="connsiteY64" fmla="*/ 28575 h 259556"/>
                <a:gd name="connsiteX65" fmla="*/ 95251 w 1819276"/>
                <a:gd name="connsiteY65" fmla="*/ 28575 h 259556"/>
                <a:gd name="connsiteX66" fmla="*/ 64294 w 1819276"/>
                <a:gd name="connsiteY66" fmla="*/ 28575 h 259556"/>
                <a:gd name="connsiteX67" fmla="*/ 52388 w 1819276"/>
                <a:gd name="connsiteY67" fmla="*/ 16669 h 259556"/>
                <a:gd name="connsiteX68" fmla="*/ 16669 w 1819276"/>
                <a:gd name="connsiteY68" fmla="*/ 16669 h 259556"/>
                <a:gd name="connsiteX69" fmla="*/ 0 w 1819276"/>
                <a:gd name="connsiteY69" fmla="*/ 0 h 259556"/>
                <a:gd name="connsiteX0" fmla="*/ 1802607 w 1802607"/>
                <a:gd name="connsiteY0" fmla="*/ 242887 h 242887"/>
                <a:gd name="connsiteX1" fmla="*/ 1745457 w 1802607"/>
                <a:gd name="connsiteY1" fmla="*/ 242887 h 242887"/>
                <a:gd name="connsiteX2" fmla="*/ 1704975 w 1802607"/>
                <a:gd name="connsiteY2" fmla="*/ 242887 h 242887"/>
                <a:gd name="connsiteX3" fmla="*/ 1681163 w 1802607"/>
                <a:gd name="connsiteY3" fmla="*/ 242887 h 242887"/>
                <a:gd name="connsiteX4" fmla="*/ 1654969 w 1802607"/>
                <a:gd name="connsiteY4" fmla="*/ 242887 h 242887"/>
                <a:gd name="connsiteX5" fmla="*/ 1640682 w 1802607"/>
                <a:gd name="connsiteY5" fmla="*/ 242887 h 242887"/>
                <a:gd name="connsiteX6" fmla="*/ 1607344 w 1802607"/>
                <a:gd name="connsiteY6" fmla="*/ 242887 h 242887"/>
                <a:gd name="connsiteX7" fmla="*/ 1576388 w 1802607"/>
                <a:gd name="connsiteY7" fmla="*/ 242887 h 242887"/>
                <a:gd name="connsiteX8" fmla="*/ 1528763 w 1802607"/>
                <a:gd name="connsiteY8" fmla="*/ 242887 h 242887"/>
                <a:gd name="connsiteX9" fmla="*/ 1497807 w 1802607"/>
                <a:gd name="connsiteY9" fmla="*/ 242887 h 242887"/>
                <a:gd name="connsiteX10" fmla="*/ 1481139 w 1802607"/>
                <a:gd name="connsiteY10" fmla="*/ 226219 h 242887"/>
                <a:gd name="connsiteX11" fmla="*/ 1447800 w 1802607"/>
                <a:gd name="connsiteY11" fmla="*/ 226219 h 242887"/>
                <a:gd name="connsiteX12" fmla="*/ 1414463 w 1802607"/>
                <a:gd name="connsiteY12" fmla="*/ 226219 h 242887"/>
                <a:gd name="connsiteX13" fmla="*/ 1383507 w 1802607"/>
                <a:gd name="connsiteY13" fmla="*/ 226219 h 242887"/>
                <a:gd name="connsiteX14" fmla="*/ 1352550 w 1802607"/>
                <a:gd name="connsiteY14" fmla="*/ 226219 h 242887"/>
                <a:gd name="connsiteX15" fmla="*/ 1328738 w 1802607"/>
                <a:gd name="connsiteY15" fmla="*/ 226219 h 242887"/>
                <a:gd name="connsiteX16" fmla="*/ 1283494 w 1802607"/>
                <a:gd name="connsiteY16" fmla="*/ 226219 h 242887"/>
                <a:gd name="connsiteX17" fmla="*/ 1259682 w 1802607"/>
                <a:gd name="connsiteY17" fmla="*/ 226219 h 242887"/>
                <a:gd name="connsiteX18" fmla="*/ 1226344 w 1802607"/>
                <a:gd name="connsiteY18" fmla="*/ 226219 h 242887"/>
                <a:gd name="connsiteX19" fmla="*/ 1183482 w 1802607"/>
                <a:gd name="connsiteY19" fmla="*/ 226219 h 242887"/>
                <a:gd name="connsiteX20" fmla="*/ 1138238 w 1802607"/>
                <a:gd name="connsiteY20" fmla="*/ 226219 h 242887"/>
                <a:gd name="connsiteX21" fmla="*/ 1123950 w 1802607"/>
                <a:gd name="connsiteY21" fmla="*/ 211931 h 242887"/>
                <a:gd name="connsiteX22" fmla="*/ 1081088 w 1802607"/>
                <a:gd name="connsiteY22" fmla="*/ 211931 h 242887"/>
                <a:gd name="connsiteX23" fmla="*/ 1064419 w 1802607"/>
                <a:gd name="connsiteY23" fmla="*/ 195262 h 242887"/>
                <a:gd name="connsiteX24" fmla="*/ 1021557 w 1802607"/>
                <a:gd name="connsiteY24" fmla="*/ 195262 h 242887"/>
                <a:gd name="connsiteX25" fmla="*/ 978694 w 1802607"/>
                <a:gd name="connsiteY25" fmla="*/ 195262 h 242887"/>
                <a:gd name="connsiteX26" fmla="*/ 966788 w 1802607"/>
                <a:gd name="connsiteY26" fmla="*/ 183356 h 242887"/>
                <a:gd name="connsiteX27" fmla="*/ 947738 w 1802607"/>
                <a:gd name="connsiteY27" fmla="*/ 183356 h 242887"/>
                <a:gd name="connsiteX28" fmla="*/ 926307 w 1802607"/>
                <a:gd name="connsiteY28" fmla="*/ 183356 h 242887"/>
                <a:gd name="connsiteX29" fmla="*/ 912020 w 1802607"/>
                <a:gd name="connsiteY29" fmla="*/ 169069 h 242887"/>
                <a:gd name="connsiteX30" fmla="*/ 876300 w 1802607"/>
                <a:gd name="connsiteY30" fmla="*/ 169069 h 242887"/>
                <a:gd name="connsiteX31" fmla="*/ 847725 w 1802607"/>
                <a:gd name="connsiteY31" fmla="*/ 169069 h 242887"/>
                <a:gd name="connsiteX32" fmla="*/ 831057 w 1802607"/>
                <a:gd name="connsiteY32" fmla="*/ 169069 h 242887"/>
                <a:gd name="connsiteX33" fmla="*/ 807244 w 1802607"/>
                <a:gd name="connsiteY33" fmla="*/ 169069 h 242887"/>
                <a:gd name="connsiteX34" fmla="*/ 764382 w 1802607"/>
                <a:gd name="connsiteY34" fmla="*/ 169069 h 242887"/>
                <a:gd name="connsiteX35" fmla="*/ 728663 w 1802607"/>
                <a:gd name="connsiteY35" fmla="*/ 169069 h 242887"/>
                <a:gd name="connsiteX36" fmla="*/ 711994 w 1802607"/>
                <a:gd name="connsiteY36" fmla="*/ 152400 h 242887"/>
                <a:gd name="connsiteX37" fmla="*/ 671513 w 1802607"/>
                <a:gd name="connsiteY37" fmla="*/ 152400 h 242887"/>
                <a:gd name="connsiteX38" fmla="*/ 652463 w 1802607"/>
                <a:gd name="connsiteY38" fmla="*/ 152400 h 242887"/>
                <a:gd name="connsiteX39" fmla="*/ 638175 w 1802607"/>
                <a:gd name="connsiteY39" fmla="*/ 138112 h 242887"/>
                <a:gd name="connsiteX40" fmla="*/ 619125 w 1802607"/>
                <a:gd name="connsiteY40" fmla="*/ 138112 h 242887"/>
                <a:gd name="connsiteX41" fmla="*/ 609600 w 1802607"/>
                <a:gd name="connsiteY41" fmla="*/ 138112 h 242887"/>
                <a:gd name="connsiteX42" fmla="*/ 571500 w 1802607"/>
                <a:gd name="connsiteY42" fmla="*/ 138112 h 242887"/>
                <a:gd name="connsiteX43" fmla="*/ 559594 w 1802607"/>
                <a:gd name="connsiteY43" fmla="*/ 126206 h 242887"/>
                <a:gd name="connsiteX44" fmla="*/ 540544 w 1802607"/>
                <a:gd name="connsiteY44" fmla="*/ 126206 h 242887"/>
                <a:gd name="connsiteX45" fmla="*/ 540544 w 1802607"/>
                <a:gd name="connsiteY45" fmla="*/ 109537 h 242887"/>
                <a:gd name="connsiteX46" fmla="*/ 521494 w 1802607"/>
                <a:gd name="connsiteY46" fmla="*/ 109537 h 242887"/>
                <a:gd name="connsiteX47" fmla="*/ 492919 w 1802607"/>
                <a:gd name="connsiteY47" fmla="*/ 109537 h 242887"/>
                <a:gd name="connsiteX48" fmla="*/ 471488 w 1802607"/>
                <a:gd name="connsiteY48" fmla="*/ 88106 h 242887"/>
                <a:gd name="connsiteX49" fmla="*/ 445294 w 1802607"/>
                <a:gd name="connsiteY49" fmla="*/ 88106 h 242887"/>
                <a:gd name="connsiteX50" fmla="*/ 416719 w 1802607"/>
                <a:gd name="connsiteY50" fmla="*/ 88106 h 242887"/>
                <a:gd name="connsiteX51" fmla="*/ 369094 w 1802607"/>
                <a:gd name="connsiteY51" fmla="*/ 88106 h 242887"/>
                <a:gd name="connsiteX52" fmla="*/ 347663 w 1802607"/>
                <a:gd name="connsiteY52" fmla="*/ 66675 h 242887"/>
                <a:gd name="connsiteX53" fmla="*/ 326232 w 1802607"/>
                <a:gd name="connsiteY53" fmla="*/ 66675 h 242887"/>
                <a:gd name="connsiteX54" fmla="*/ 311944 w 1802607"/>
                <a:gd name="connsiteY54" fmla="*/ 52387 h 242887"/>
                <a:gd name="connsiteX55" fmla="*/ 285750 w 1802607"/>
                <a:gd name="connsiteY55" fmla="*/ 52387 h 242887"/>
                <a:gd name="connsiteX56" fmla="*/ 261938 w 1802607"/>
                <a:gd name="connsiteY56" fmla="*/ 52387 h 242887"/>
                <a:gd name="connsiteX57" fmla="*/ 245270 w 1802607"/>
                <a:gd name="connsiteY57" fmla="*/ 35719 h 242887"/>
                <a:gd name="connsiteX58" fmla="*/ 211932 w 1802607"/>
                <a:gd name="connsiteY58" fmla="*/ 35719 h 242887"/>
                <a:gd name="connsiteX59" fmla="*/ 192882 w 1802607"/>
                <a:gd name="connsiteY59" fmla="*/ 35719 h 242887"/>
                <a:gd name="connsiteX60" fmla="*/ 183357 w 1802607"/>
                <a:gd name="connsiteY60" fmla="*/ 26194 h 242887"/>
                <a:gd name="connsiteX61" fmla="*/ 161925 w 1802607"/>
                <a:gd name="connsiteY61" fmla="*/ 26194 h 242887"/>
                <a:gd name="connsiteX62" fmla="*/ 142875 w 1802607"/>
                <a:gd name="connsiteY62" fmla="*/ 26194 h 242887"/>
                <a:gd name="connsiteX63" fmla="*/ 128587 w 1802607"/>
                <a:gd name="connsiteY63" fmla="*/ 11906 h 242887"/>
                <a:gd name="connsiteX64" fmla="*/ 92869 w 1802607"/>
                <a:gd name="connsiteY64" fmla="*/ 11906 h 242887"/>
                <a:gd name="connsiteX65" fmla="*/ 78582 w 1802607"/>
                <a:gd name="connsiteY65" fmla="*/ 11906 h 242887"/>
                <a:gd name="connsiteX66" fmla="*/ 47625 w 1802607"/>
                <a:gd name="connsiteY66" fmla="*/ 11906 h 242887"/>
                <a:gd name="connsiteX67" fmla="*/ 35719 w 1802607"/>
                <a:gd name="connsiteY67" fmla="*/ 0 h 242887"/>
                <a:gd name="connsiteX68" fmla="*/ 0 w 1802607"/>
                <a:gd name="connsiteY68" fmla="*/ 0 h 242887"/>
                <a:gd name="connsiteX0" fmla="*/ 1766888 w 1766888"/>
                <a:gd name="connsiteY0" fmla="*/ 242887 h 242887"/>
                <a:gd name="connsiteX1" fmla="*/ 1709738 w 1766888"/>
                <a:gd name="connsiteY1" fmla="*/ 242887 h 242887"/>
                <a:gd name="connsiteX2" fmla="*/ 1669256 w 1766888"/>
                <a:gd name="connsiteY2" fmla="*/ 242887 h 242887"/>
                <a:gd name="connsiteX3" fmla="*/ 1645444 w 1766888"/>
                <a:gd name="connsiteY3" fmla="*/ 242887 h 242887"/>
                <a:gd name="connsiteX4" fmla="*/ 1619250 w 1766888"/>
                <a:gd name="connsiteY4" fmla="*/ 242887 h 242887"/>
                <a:gd name="connsiteX5" fmla="*/ 1604963 w 1766888"/>
                <a:gd name="connsiteY5" fmla="*/ 242887 h 242887"/>
                <a:gd name="connsiteX6" fmla="*/ 1571625 w 1766888"/>
                <a:gd name="connsiteY6" fmla="*/ 242887 h 242887"/>
                <a:gd name="connsiteX7" fmla="*/ 1540669 w 1766888"/>
                <a:gd name="connsiteY7" fmla="*/ 242887 h 242887"/>
                <a:gd name="connsiteX8" fmla="*/ 1493044 w 1766888"/>
                <a:gd name="connsiteY8" fmla="*/ 242887 h 242887"/>
                <a:gd name="connsiteX9" fmla="*/ 1462088 w 1766888"/>
                <a:gd name="connsiteY9" fmla="*/ 242887 h 242887"/>
                <a:gd name="connsiteX10" fmla="*/ 1445420 w 1766888"/>
                <a:gd name="connsiteY10" fmla="*/ 226219 h 242887"/>
                <a:gd name="connsiteX11" fmla="*/ 1412081 w 1766888"/>
                <a:gd name="connsiteY11" fmla="*/ 226219 h 242887"/>
                <a:gd name="connsiteX12" fmla="*/ 1378744 w 1766888"/>
                <a:gd name="connsiteY12" fmla="*/ 226219 h 242887"/>
                <a:gd name="connsiteX13" fmla="*/ 1347788 w 1766888"/>
                <a:gd name="connsiteY13" fmla="*/ 226219 h 242887"/>
                <a:gd name="connsiteX14" fmla="*/ 1316831 w 1766888"/>
                <a:gd name="connsiteY14" fmla="*/ 226219 h 242887"/>
                <a:gd name="connsiteX15" fmla="*/ 1293019 w 1766888"/>
                <a:gd name="connsiteY15" fmla="*/ 226219 h 242887"/>
                <a:gd name="connsiteX16" fmla="*/ 1247775 w 1766888"/>
                <a:gd name="connsiteY16" fmla="*/ 226219 h 242887"/>
                <a:gd name="connsiteX17" fmla="*/ 1223963 w 1766888"/>
                <a:gd name="connsiteY17" fmla="*/ 226219 h 242887"/>
                <a:gd name="connsiteX18" fmla="*/ 1190625 w 1766888"/>
                <a:gd name="connsiteY18" fmla="*/ 226219 h 242887"/>
                <a:gd name="connsiteX19" fmla="*/ 1147763 w 1766888"/>
                <a:gd name="connsiteY19" fmla="*/ 226219 h 242887"/>
                <a:gd name="connsiteX20" fmla="*/ 1102519 w 1766888"/>
                <a:gd name="connsiteY20" fmla="*/ 226219 h 242887"/>
                <a:gd name="connsiteX21" fmla="*/ 1088231 w 1766888"/>
                <a:gd name="connsiteY21" fmla="*/ 211931 h 242887"/>
                <a:gd name="connsiteX22" fmla="*/ 1045369 w 1766888"/>
                <a:gd name="connsiteY22" fmla="*/ 211931 h 242887"/>
                <a:gd name="connsiteX23" fmla="*/ 1028700 w 1766888"/>
                <a:gd name="connsiteY23" fmla="*/ 195262 h 242887"/>
                <a:gd name="connsiteX24" fmla="*/ 985838 w 1766888"/>
                <a:gd name="connsiteY24" fmla="*/ 195262 h 242887"/>
                <a:gd name="connsiteX25" fmla="*/ 942975 w 1766888"/>
                <a:gd name="connsiteY25" fmla="*/ 195262 h 242887"/>
                <a:gd name="connsiteX26" fmla="*/ 931069 w 1766888"/>
                <a:gd name="connsiteY26" fmla="*/ 183356 h 242887"/>
                <a:gd name="connsiteX27" fmla="*/ 912019 w 1766888"/>
                <a:gd name="connsiteY27" fmla="*/ 183356 h 242887"/>
                <a:gd name="connsiteX28" fmla="*/ 890588 w 1766888"/>
                <a:gd name="connsiteY28" fmla="*/ 183356 h 242887"/>
                <a:gd name="connsiteX29" fmla="*/ 876301 w 1766888"/>
                <a:gd name="connsiteY29" fmla="*/ 169069 h 242887"/>
                <a:gd name="connsiteX30" fmla="*/ 840581 w 1766888"/>
                <a:gd name="connsiteY30" fmla="*/ 169069 h 242887"/>
                <a:gd name="connsiteX31" fmla="*/ 812006 w 1766888"/>
                <a:gd name="connsiteY31" fmla="*/ 169069 h 242887"/>
                <a:gd name="connsiteX32" fmla="*/ 795338 w 1766888"/>
                <a:gd name="connsiteY32" fmla="*/ 169069 h 242887"/>
                <a:gd name="connsiteX33" fmla="*/ 771525 w 1766888"/>
                <a:gd name="connsiteY33" fmla="*/ 169069 h 242887"/>
                <a:gd name="connsiteX34" fmla="*/ 728663 w 1766888"/>
                <a:gd name="connsiteY34" fmla="*/ 169069 h 242887"/>
                <a:gd name="connsiteX35" fmla="*/ 692944 w 1766888"/>
                <a:gd name="connsiteY35" fmla="*/ 169069 h 242887"/>
                <a:gd name="connsiteX36" fmla="*/ 676275 w 1766888"/>
                <a:gd name="connsiteY36" fmla="*/ 152400 h 242887"/>
                <a:gd name="connsiteX37" fmla="*/ 635794 w 1766888"/>
                <a:gd name="connsiteY37" fmla="*/ 152400 h 242887"/>
                <a:gd name="connsiteX38" fmla="*/ 616744 w 1766888"/>
                <a:gd name="connsiteY38" fmla="*/ 152400 h 242887"/>
                <a:gd name="connsiteX39" fmla="*/ 602456 w 1766888"/>
                <a:gd name="connsiteY39" fmla="*/ 138112 h 242887"/>
                <a:gd name="connsiteX40" fmla="*/ 583406 w 1766888"/>
                <a:gd name="connsiteY40" fmla="*/ 138112 h 242887"/>
                <a:gd name="connsiteX41" fmla="*/ 573881 w 1766888"/>
                <a:gd name="connsiteY41" fmla="*/ 138112 h 242887"/>
                <a:gd name="connsiteX42" fmla="*/ 535781 w 1766888"/>
                <a:gd name="connsiteY42" fmla="*/ 138112 h 242887"/>
                <a:gd name="connsiteX43" fmla="*/ 523875 w 1766888"/>
                <a:gd name="connsiteY43" fmla="*/ 126206 h 242887"/>
                <a:gd name="connsiteX44" fmla="*/ 504825 w 1766888"/>
                <a:gd name="connsiteY44" fmla="*/ 126206 h 242887"/>
                <a:gd name="connsiteX45" fmla="*/ 504825 w 1766888"/>
                <a:gd name="connsiteY45" fmla="*/ 109537 h 242887"/>
                <a:gd name="connsiteX46" fmla="*/ 485775 w 1766888"/>
                <a:gd name="connsiteY46" fmla="*/ 109537 h 242887"/>
                <a:gd name="connsiteX47" fmla="*/ 457200 w 1766888"/>
                <a:gd name="connsiteY47" fmla="*/ 109537 h 242887"/>
                <a:gd name="connsiteX48" fmla="*/ 435769 w 1766888"/>
                <a:gd name="connsiteY48" fmla="*/ 88106 h 242887"/>
                <a:gd name="connsiteX49" fmla="*/ 409575 w 1766888"/>
                <a:gd name="connsiteY49" fmla="*/ 88106 h 242887"/>
                <a:gd name="connsiteX50" fmla="*/ 381000 w 1766888"/>
                <a:gd name="connsiteY50" fmla="*/ 88106 h 242887"/>
                <a:gd name="connsiteX51" fmla="*/ 333375 w 1766888"/>
                <a:gd name="connsiteY51" fmla="*/ 88106 h 242887"/>
                <a:gd name="connsiteX52" fmla="*/ 311944 w 1766888"/>
                <a:gd name="connsiteY52" fmla="*/ 66675 h 242887"/>
                <a:gd name="connsiteX53" fmla="*/ 290513 w 1766888"/>
                <a:gd name="connsiteY53" fmla="*/ 66675 h 242887"/>
                <a:gd name="connsiteX54" fmla="*/ 276225 w 1766888"/>
                <a:gd name="connsiteY54" fmla="*/ 52387 h 242887"/>
                <a:gd name="connsiteX55" fmla="*/ 250031 w 1766888"/>
                <a:gd name="connsiteY55" fmla="*/ 52387 h 242887"/>
                <a:gd name="connsiteX56" fmla="*/ 226219 w 1766888"/>
                <a:gd name="connsiteY56" fmla="*/ 52387 h 242887"/>
                <a:gd name="connsiteX57" fmla="*/ 209551 w 1766888"/>
                <a:gd name="connsiteY57" fmla="*/ 35719 h 242887"/>
                <a:gd name="connsiteX58" fmla="*/ 176213 w 1766888"/>
                <a:gd name="connsiteY58" fmla="*/ 35719 h 242887"/>
                <a:gd name="connsiteX59" fmla="*/ 157163 w 1766888"/>
                <a:gd name="connsiteY59" fmla="*/ 35719 h 242887"/>
                <a:gd name="connsiteX60" fmla="*/ 147638 w 1766888"/>
                <a:gd name="connsiteY60" fmla="*/ 26194 h 242887"/>
                <a:gd name="connsiteX61" fmla="*/ 126206 w 1766888"/>
                <a:gd name="connsiteY61" fmla="*/ 26194 h 242887"/>
                <a:gd name="connsiteX62" fmla="*/ 107156 w 1766888"/>
                <a:gd name="connsiteY62" fmla="*/ 26194 h 242887"/>
                <a:gd name="connsiteX63" fmla="*/ 92868 w 1766888"/>
                <a:gd name="connsiteY63" fmla="*/ 11906 h 242887"/>
                <a:gd name="connsiteX64" fmla="*/ 57150 w 1766888"/>
                <a:gd name="connsiteY64" fmla="*/ 11906 h 242887"/>
                <a:gd name="connsiteX65" fmla="*/ 42863 w 1766888"/>
                <a:gd name="connsiteY65" fmla="*/ 11906 h 242887"/>
                <a:gd name="connsiteX66" fmla="*/ 11906 w 1766888"/>
                <a:gd name="connsiteY66" fmla="*/ 11906 h 242887"/>
                <a:gd name="connsiteX67" fmla="*/ 0 w 1766888"/>
                <a:gd name="connsiteY67" fmla="*/ 0 h 242887"/>
                <a:gd name="connsiteX0" fmla="*/ 1754982 w 1754982"/>
                <a:gd name="connsiteY0" fmla="*/ 230981 h 230981"/>
                <a:gd name="connsiteX1" fmla="*/ 1697832 w 1754982"/>
                <a:gd name="connsiteY1" fmla="*/ 230981 h 230981"/>
                <a:gd name="connsiteX2" fmla="*/ 1657350 w 1754982"/>
                <a:gd name="connsiteY2" fmla="*/ 230981 h 230981"/>
                <a:gd name="connsiteX3" fmla="*/ 1633538 w 1754982"/>
                <a:gd name="connsiteY3" fmla="*/ 230981 h 230981"/>
                <a:gd name="connsiteX4" fmla="*/ 1607344 w 1754982"/>
                <a:gd name="connsiteY4" fmla="*/ 230981 h 230981"/>
                <a:gd name="connsiteX5" fmla="*/ 1593057 w 1754982"/>
                <a:gd name="connsiteY5" fmla="*/ 230981 h 230981"/>
                <a:gd name="connsiteX6" fmla="*/ 1559719 w 1754982"/>
                <a:gd name="connsiteY6" fmla="*/ 230981 h 230981"/>
                <a:gd name="connsiteX7" fmla="*/ 1528763 w 1754982"/>
                <a:gd name="connsiteY7" fmla="*/ 230981 h 230981"/>
                <a:gd name="connsiteX8" fmla="*/ 1481138 w 1754982"/>
                <a:gd name="connsiteY8" fmla="*/ 230981 h 230981"/>
                <a:gd name="connsiteX9" fmla="*/ 1450182 w 1754982"/>
                <a:gd name="connsiteY9" fmla="*/ 230981 h 230981"/>
                <a:gd name="connsiteX10" fmla="*/ 1433514 w 1754982"/>
                <a:gd name="connsiteY10" fmla="*/ 214313 h 230981"/>
                <a:gd name="connsiteX11" fmla="*/ 1400175 w 1754982"/>
                <a:gd name="connsiteY11" fmla="*/ 214313 h 230981"/>
                <a:gd name="connsiteX12" fmla="*/ 1366838 w 1754982"/>
                <a:gd name="connsiteY12" fmla="*/ 214313 h 230981"/>
                <a:gd name="connsiteX13" fmla="*/ 1335882 w 1754982"/>
                <a:gd name="connsiteY13" fmla="*/ 214313 h 230981"/>
                <a:gd name="connsiteX14" fmla="*/ 1304925 w 1754982"/>
                <a:gd name="connsiteY14" fmla="*/ 214313 h 230981"/>
                <a:gd name="connsiteX15" fmla="*/ 1281113 w 1754982"/>
                <a:gd name="connsiteY15" fmla="*/ 214313 h 230981"/>
                <a:gd name="connsiteX16" fmla="*/ 1235869 w 1754982"/>
                <a:gd name="connsiteY16" fmla="*/ 214313 h 230981"/>
                <a:gd name="connsiteX17" fmla="*/ 1212057 w 1754982"/>
                <a:gd name="connsiteY17" fmla="*/ 214313 h 230981"/>
                <a:gd name="connsiteX18" fmla="*/ 1178719 w 1754982"/>
                <a:gd name="connsiteY18" fmla="*/ 214313 h 230981"/>
                <a:gd name="connsiteX19" fmla="*/ 1135857 w 1754982"/>
                <a:gd name="connsiteY19" fmla="*/ 214313 h 230981"/>
                <a:gd name="connsiteX20" fmla="*/ 1090613 w 1754982"/>
                <a:gd name="connsiteY20" fmla="*/ 214313 h 230981"/>
                <a:gd name="connsiteX21" fmla="*/ 1076325 w 1754982"/>
                <a:gd name="connsiteY21" fmla="*/ 200025 h 230981"/>
                <a:gd name="connsiteX22" fmla="*/ 1033463 w 1754982"/>
                <a:gd name="connsiteY22" fmla="*/ 200025 h 230981"/>
                <a:gd name="connsiteX23" fmla="*/ 1016794 w 1754982"/>
                <a:gd name="connsiteY23" fmla="*/ 183356 h 230981"/>
                <a:gd name="connsiteX24" fmla="*/ 973932 w 1754982"/>
                <a:gd name="connsiteY24" fmla="*/ 183356 h 230981"/>
                <a:gd name="connsiteX25" fmla="*/ 931069 w 1754982"/>
                <a:gd name="connsiteY25" fmla="*/ 183356 h 230981"/>
                <a:gd name="connsiteX26" fmla="*/ 919163 w 1754982"/>
                <a:gd name="connsiteY26" fmla="*/ 171450 h 230981"/>
                <a:gd name="connsiteX27" fmla="*/ 900113 w 1754982"/>
                <a:gd name="connsiteY27" fmla="*/ 171450 h 230981"/>
                <a:gd name="connsiteX28" fmla="*/ 878682 w 1754982"/>
                <a:gd name="connsiteY28" fmla="*/ 171450 h 230981"/>
                <a:gd name="connsiteX29" fmla="*/ 864395 w 1754982"/>
                <a:gd name="connsiteY29" fmla="*/ 157163 h 230981"/>
                <a:gd name="connsiteX30" fmla="*/ 828675 w 1754982"/>
                <a:gd name="connsiteY30" fmla="*/ 157163 h 230981"/>
                <a:gd name="connsiteX31" fmla="*/ 800100 w 1754982"/>
                <a:gd name="connsiteY31" fmla="*/ 157163 h 230981"/>
                <a:gd name="connsiteX32" fmla="*/ 783432 w 1754982"/>
                <a:gd name="connsiteY32" fmla="*/ 157163 h 230981"/>
                <a:gd name="connsiteX33" fmla="*/ 759619 w 1754982"/>
                <a:gd name="connsiteY33" fmla="*/ 157163 h 230981"/>
                <a:gd name="connsiteX34" fmla="*/ 716757 w 1754982"/>
                <a:gd name="connsiteY34" fmla="*/ 157163 h 230981"/>
                <a:gd name="connsiteX35" fmla="*/ 681038 w 1754982"/>
                <a:gd name="connsiteY35" fmla="*/ 157163 h 230981"/>
                <a:gd name="connsiteX36" fmla="*/ 664369 w 1754982"/>
                <a:gd name="connsiteY36" fmla="*/ 140494 h 230981"/>
                <a:gd name="connsiteX37" fmla="*/ 623888 w 1754982"/>
                <a:gd name="connsiteY37" fmla="*/ 140494 h 230981"/>
                <a:gd name="connsiteX38" fmla="*/ 604838 w 1754982"/>
                <a:gd name="connsiteY38" fmla="*/ 140494 h 230981"/>
                <a:gd name="connsiteX39" fmla="*/ 590550 w 1754982"/>
                <a:gd name="connsiteY39" fmla="*/ 126206 h 230981"/>
                <a:gd name="connsiteX40" fmla="*/ 571500 w 1754982"/>
                <a:gd name="connsiteY40" fmla="*/ 126206 h 230981"/>
                <a:gd name="connsiteX41" fmla="*/ 561975 w 1754982"/>
                <a:gd name="connsiteY41" fmla="*/ 126206 h 230981"/>
                <a:gd name="connsiteX42" fmla="*/ 523875 w 1754982"/>
                <a:gd name="connsiteY42" fmla="*/ 126206 h 230981"/>
                <a:gd name="connsiteX43" fmla="*/ 511969 w 1754982"/>
                <a:gd name="connsiteY43" fmla="*/ 114300 h 230981"/>
                <a:gd name="connsiteX44" fmla="*/ 492919 w 1754982"/>
                <a:gd name="connsiteY44" fmla="*/ 114300 h 230981"/>
                <a:gd name="connsiteX45" fmla="*/ 492919 w 1754982"/>
                <a:gd name="connsiteY45" fmla="*/ 97631 h 230981"/>
                <a:gd name="connsiteX46" fmla="*/ 473869 w 1754982"/>
                <a:gd name="connsiteY46" fmla="*/ 97631 h 230981"/>
                <a:gd name="connsiteX47" fmla="*/ 445294 w 1754982"/>
                <a:gd name="connsiteY47" fmla="*/ 97631 h 230981"/>
                <a:gd name="connsiteX48" fmla="*/ 423863 w 1754982"/>
                <a:gd name="connsiteY48" fmla="*/ 76200 h 230981"/>
                <a:gd name="connsiteX49" fmla="*/ 397669 w 1754982"/>
                <a:gd name="connsiteY49" fmla="*/ 76200 h 230981"/>
                <a:gd name="connsiteX50" fmla="*/ 369094 w 1754982"/>
                <a:gd name="connsiteY50" fmla="*/ 76200 h 230981"/>
                <a:gd name="connsiteX51" fmla="*/ 321469 w 1754982"/>
                <a:gd name="connsiteY51" fmla="*/ 76200 h 230981"/>
                <a:gd name="connsiteX52" fmla="*/ 300038 w 1754982"/>
                <a:gd name="connsiteY52" fmla="*/ 54769 h 230981"/>
                <a:gd name="connsiteX53" fmla="*/ 278607 w 1754982"/>
                <a:gd name="connsiteY53" fmla="*/ 54769 h 230981"/>
                <a:gd name="connsiteX54" fmla="*/ 264319 w 1754982"/>
                <a:gd name="connsiteY54" fmla="*/ 40481 h 230981"/>
                <a:gd name="connsiteX55" fmla="*/ 238125 w 1754982"/>
                <a:gd name="connsiteY55" fmla="*/ 40481 h 230981"/>
                <a:gd name="connsiteX56" fmla="*/ 214313 w 1754982"/>
                <a:gd name="connsiteY56" fmla="*/ 40481 h 230981"/>
                <a:gd name="connsiteX57" fmla="*/ 197645 w 1754982"/>
                <a:gd name="connsiteY57" fmla="*/ 23813 h 230981"/>
                <a:gd name="connsiteX58" fmla="*/ 164307 w 1754982"/>
                <a:gd name="connsiteY58" fmla="*/ 23813 h 230981"/>
                <a:gd name="connsiteX59" fmla="*/ 145257 w 1754982"/>
                <a:gd name="connsiteY59" fmla="*/ 23813 h 230981"/>
                <a:gd name="connsiteX60" fmla="*/ 135732 w 1754982"/>
                <a:gd name="connsiteY60" fmla="*/ 14288 h 230981"/>
                <a:gd name="connsiteX61" fmla="*/ 114300 w 1754982"/>
                <a:gd name="connsiteY61" fmla="*/ 14288 h 230981"/>
                <a:gd name="connsiteX62" fmla="*/ 95250 w 1754982"/>
                <a:gd name="connsiteY62" fmla="*/ 14288 h 230981"/>
                <a:gd name="connsiteX63" fmla="*/ 80962 w 1754982"/>
                <a:gd name="connsiteY63" fmla="*/ 0 h 230981"/>
                <a:gd name="connsiteX64" fmla="*/ 45244 w 1754982"/>
                <a:gd name="connsiteY64" fmla="*/ 0 h 230981"/>
                <a:gd name="connsiteX65" fmla="*/ 30957 w 1754982"/>
                <a:gd name="connsiteY65" fmla="*/ 0 h 230981"/>
                <a:gd name="connsiteX66" fmla="*/ 0 w 1754982"/>
                <a:gd name="connsiteY66" fmla="*/ 0 h 230981"/>
                <a:gd name="connsiteX0" fmla="*/ 1724025 w 1724025"/>
                <a:gd name="connsiteY0" fmla="*/ 230981 h 230981"/>
                <a:gd name="connsiteX1" fmla="*/ 1666875 w 1724025"/>
                <a:gd name="connsiteY1" fmla="*/ 230981 h 230981"/>
                <a:gd name="connsiteX2" fmla="*/ 1626393 w 1724025"/>
                <a:gd name="connsiteY2" fmla="*/ 230981 h 230981"/>
                <a:gd name="connsiteX3" fmla="*/ 1602581 w 1724025"/>
                <a:gd name="connsiteY3" fmla="*/ 230981 h 230981"/>
                <a:gd name="connsiteX4" fmla="*/ 1576387 w 1724025"/>
                <a:gd name="connsiteY4" fmla="*/ 230981 h 230981"/>
                <a:gd name="connsiteX5" fmla="*/ 1562100 w 1724025"/>
                <a:gd name="connsiteY5" fmla="*/ 230981 h 230981"/>
                <a:gd name="connsiteX6" fmla="*/ 1528762 w 1724025"/>
                <a:gd name="connsiteY6" fmla="*/ 230981 h 230981"/>
                <a:gd name="connsiteX7" fmla="*/ 1497806 w 1724025"/>
                <a:gd name="connsiteY7" fmla="*/ 230981 h 230981"/>
                <a:gd name="connsiteX8" fmla="*/ 1450181 w 1724025"/>
                <a:gd name="connsiteY8" fmla="*/ 230981 h 230981"/>
                <a:gd name="connsiteX9" fmla="*/ 1419225 w 1724025"/>
                <a:gd name="connsiteY9" fmla="*/ 230981 h 230981"/>
                <a:gd name="connsiteX10" fmla="*/ 1402557 w 1724025"/>
                <a:gd name="connsiteY10" fmla="*/ 214313 h 230981"/>
                <a:gd name="connsiteX11" fmla="*/ 1369218 w 1724025"/>
                <a:gd name="connsiteY11" fmla="*/ 214313 h 230981"/>
                <a:gd name="connsiteX12" fmla="*/ 1335881 w 1724025"/>
                <a:gd name="connsiteY12" fmla="*/ 214313 h 230981"/>
                <a:gd name="connsiteX13" fmla="*/ 1304925 w 1724025"/>
                <a:gd name="connsiteY13" fmla="*/ 214313 h 230981"/>
                <a:gd name="connsiteX14" fmla="*/ 1273968 w 1724025"/>
                <a:gd name="connsiteY14" fmla="*/ 214313 h 230981"/>
                <a:gd name="connsiteX15" fmla="*/ 1250156 w 1724025"/>
                <a:gd name="connsiteY15" fmla="*/ 214313 h 230981"/>
                <a:gd name="connsiteX16" fmla="*/ 1204912 w 1724025"/>
                <a:gd name="connsiteY16" fmla="*/ 214313 h 230981"/>
                <a:gd name="connsiteX17" fmla="*/ 1181100 w 1724025"/>
                <a:gd name="connsiteY17" fmla="*/ 214313 h 230981"/>
                <a:gd name="connsiteX18" fmla="*/ 1147762 w 1724025"/>
                <a:gd name="connsiteY18" fmla="*/ 214313 h 230981"/>
                <a:gd name="connsiteX19" fmla="*/ 1104900 w 1724025"/>
                <a:gd name="connsiteY19" fmla="*/ 214313 h 230981"/>
                <a:gd name="connsiteX20" fmla="*/ 1059656 w 1724025"/>
                <a:gd name="connsiteY20" fmla="*/ 214313 h 230981"/>
                <a:gd name="connsiteX21" fmla="*/ 1045368 w 1724025"/>
                <a:gd name="connsiteY21" fmla="*/ 200025 h 230981"/>
                <a:gd name="connsiteX22" fmla="*/ 1002506 w 1724025"/>
                <a:gd name="connsiteY22" fmla="*/ 200025 h 230981"/>
                <a:gd name="connsiteX23" fmla="*/ 985837 w 1724025"/>
                <a:gd name="connsiteY23" fmla="*/ 183356 h 230981"/>
                <a:gd name="connsiteX24" fmla="*/ 942975 w 1724025"/>
                <a:gd name="connsiteY24" fmla="*/ 183356 h 230981"/>
                <a:gd name="connsiteX25" fmla="*/ 900112 w 1724025"/>
                <a:gd name="connsiteY25" fmla="*/ 183356 h 230981"/>
                <a:gd name="connsiteX26" fmla="*/ 888206 w 1724025"/>
                <a:gd name="connsiteY26" fmla="*/ 171450 h 230981"/>
                <a:gd name="connsiteX27" fmla="*/ 869156 w 1724025"/>
                <a:gd name="connsiteY27" fmla="*/ 171450 h 230981"/>
                <a:gd name="connsiteX28" fmla="*/ 847725 w 1724025"/>
                <a:gd name="connsiteY28" fmla="*/ 171450 h 230981"/>
                <a:gd name="connsiteX29" fmla="*/ 833438 w 1724025"/>
                <a:gd name="connsiteY29" fmla="*/ 157163 h 230981"/>
                <a:gd name="connsiteX30" fmla="*/ 797718 w 1724025"/>
                <a:gd name="connsiteY30" fmla="*/ 157163 h 230981"/>
                <a:gd name="connsiteX31" fmla="*/ 769143 w 1724025"/>
                <a:gd name="connsiteY31" fmla="*/ 157163 h 230981"/>
                <a:gd name="connsiteX32" fmla="*/ 752475 w 1724025"/>
                <a:gd name="connsiteY32" fmla="*/ 157163 h 230981"/>
                <a:gd name="connsiteX33" fmla="*/ 728662 w 1724025"/>
                <a:gd name="connsiteY33" fmla="*/ 157163 h 230981"/>
                <a:gd name="connsiteX34" fmla="*/ 685800 w 1724025"/>
                <a:gd name="connsiteY34" fmla="*/ 157163 h 230981"/>
                <a:gd name="connsiteX35" fmla="*/ 650081 w 1724025"/>
                <a:gd name="connsiteY35" fmla="*/ 157163 h 230981"/>
                <a:gd name="connsiteX36" fmla="*/ 633412 w 1724025"/>
                <a:gd name="connsiteY36" fmla="*/ 140494 h 230981"/>
                <a:gd name="connsiteX37" fmla="*/ 592931 w 1724025"/>
                <a:gd name="connsiteY37" fmla="*/ 140494 h 230981"/>
                <a:gd name="connsiteX38" fmla="*/ 573881 w 1724025"/>
                <a:gd name="connsiteY38" fmla="*/ 140494 h 230981"/>
                <a:gd name="connsiteX39" fmla="*/ 559593 w 1724025"/>
                <a:gd name="connsiteY39" fmla="*/ 126206 h 230981"/>
                <a:gd name="connsiteX40" fmla="*/ 540543 w 1724025"/>
                <a:gd name="connsiteY40" fmla="*/ 126206 h 230981"/>
                <a:gd name="connsiteX41" fmla="*/ 531018 w 1724025"/>
                <a:gd name="connsiteY41" fmla="*/ 126206 h 230981"/>
                <a:gd name="connsiteX42" fmla="*/ 492918 w 1724025"/>
                <a:gd name="connsiteY42" fmla="*/ 126206 h 230981"/>
                <a:gd name="connsiteX43" fmla="*/ 481012 w 1724025"/>
                <a:gd name="connsiteY43" fmla="*/ 114300 h 230981"/>
                <a:gd name="connsiteX44" fmla="*/ 461962 w 1724025"/>
                <a:gd name="connsiteY44" fmla="*/ 114300 h 230981"/>
                <a:gd name="connsiteX45" fmla="*/ 461962 w 1724025"/>
                <a:gd name="connsiteY45" fmla="*/ 97631 h 230981"/>
                <a:gd name="connsiteX46" fmla="*/ 442912 w 1724025"/>
                <a:gd name="connsiteY46" fmla="*/ 97631 h 230981"/>
                <a:gd name="connsiteX47" fmla="*/ 414337 w 1724025"/>
                <a:gd name="connsiteY47" fmla="*/ 97631 h 230981"/>
                <a:gd name="connsiteX48" fmla="*/ 392906 w 1724025"/>
                <a:gd name="connsiteY48" fmla="*/ 76200 h 230981"/>
                <a:gd name="connsiteX49" fmla="*/ 366712 w 1724025"/>
                <a:gd name="connsiteY49" fmla="*/ 76200 h 230981"/>
                <a:gd name="connsiteX50" fmla="*/ 338137 w 1724025"/>
                <a:gd name="connsiteY50" fmla="*/ 76200 h 230981"/>
                <a:gd name="connsiteX51" fmla="*/ 290512 w 1724025"/>
                <a:gd name="connsiteY51" fmla="*/ 76200 h 230981"/>
                <a:gd name="connsiteX52" fmla="*/ 269081 w 1724025"/>
                <a:gd name="connsiteY52" fmla="*/ 54769 h 230981"/>
                <a:gd name="connsiteX53" fmla="*/ 247650 w 1724025"/>
                <a:gd name="connsiteY53" fmla="*/ 54769 h 230981"/>
                <a:gd name="connsiteX54" fmla="*/ 233362 w 1724025"/>
                <a:gd name="connsiteY54" fmla="*/ 40481 h 230981"/>
                <a:gd name="connsiteX55" fmla="*/ 207168 w 1724025"/>
                <a:gd name="connsiteY55" fmla="*/ 40481 h 230981"/>
                <a:gd name="connsiteX56" fmla="*/ 183356 w 1724025"/>
                <a:gd name="connsiteY56" fmla="*/ 40481 h 230981"/>
                <a:gd name="connsiteX57" fmla="*/ 166688 w 1724025"/>
                <a:gd name="connsiteY57" fmla="*/ 23813 h 230981"/>
                <a:gd name="connsiteX58" fmla="*/ 133350 w 1724025"/>
                <a:gd name="connsiteY58" fmla="*/ 23813 h 230981"/>
                <a:gd name="connsiteX59" fmla="*/ 114300 w 1724025"/>
                <a:gd name="connsiteY59" fmla="*/ 23813 h 230981"/>
                <a:gd name="connsiteX60" fmla="*/ 104775 w 1724025"/>
                <a:gd name="connsiteY60" fmla="*/ 14288 h 230981"/>
                <a:gd name="connsiteX61" fmla="*/ 83343 w 1724025"/>
                <a:gd name="connsiteY61" fmla="*/ 14288 h 230981"/>
                <a:gd name="connsiteX62" fmla="*/ 64293 w 1724025"/>
                <a:gd name="connsiteY62" fmla="*/ 14288 h 230981"/>
                <a:gd name="connsiteX63" fmla="*/ 50005 w 1724025"/>
                <a:gd name="connsiteY63" fmla="*/ 0 h 230981"/>
                <a:gd name="connsiteX64" fmla="*/ 14287 w 1724025"/>
                <a:gd name="connsiteY64" fmla="*/ 0 h 230981"/>
                <a:gd name="connsiteX65" fmla="*/ 0 w 1724025"/>
                <a:gd name="connsiteY65" fmla="*/ 0 h 230981"/>
                <a:gd name="connsiteX0" fmla="*/ 1709738 w 1709738"/>
                <a:gd name="connsiteY0" fmla="*/ 230981 h 230981"/>
                <a:gd name="connsiteX1" fmla="*/ 1652588 w 1709738"/>
                <a:gd name="connsiteY1" fmla="*/ 230981 h 230981"/>
                <a:gd name="connsiteX2" fmla="*/ 1612106 w 1709738"/>
                <a:gd name="connsiteY2" fmla="*/ 230981 h 230981"/>
                <a:gd name="connsiteX3" fmla="*/ 1588294 w 1709738"/>
                <a:gd name="connsiteY3" fmla="*/ 230981 h 230981"/>
                <a:gd name="connsiteX4" fmla="*/ 1562100 w 1709738"/>
                <a:gd name="connsiteY4" fmla="*/ 230981 h 230981"/>
                <a:gd name="connsiteX5" fmla="*/ 1547813 w 1709738"/>
                <a:gd name="connsiteY5" fmla="*/ 230981 h 230981"/>
                <a:gd name="connsiteX6" fmla="*/ 1514475 w 1709738"/>
                <a:gd name="connsiteY6" fmla="*/ 230981 h 230981"/>
                <a:gd name="connsiteX7" fmla="*/ 1483519 w 1709738"/>
                <a:gd name="connsiteY7" fmla="*/ 230981 h 230981"/>
                <a:gd name="connsiteX8" fmla="*/ 1435894 w 1709738"/>
                <a:gd name="connsiteY8" fmla="*/ 230981 h 230981"/>
                <a:gd name="connsiteX9" fmla="*/ 1404938 w 1709738"/>
                <a:gd name="connsiteY9" fmla="*/ 230981 h 230981"/>
                <a:gd name="connsiteX10" fmla="*/ 1388270 w 1709738"/>
                <a:gd name="connsiteY10" fmla="*/ 214313 h 230981"/>
                <a:gd name="connsiteX11" fmla="*/ 1354931 w 1709738"/>
                <a:gd name="connsiteY11" fmla="*/ 214313 h 230981"/>
                <a:gd name="connsiteX12" fmla="*/ 1321594 w 1709738"/>
                <a:gd name="connsiteY12" fmla="*/ 214313 h 230981"/>
                <a:gd name="connsiteX13" fmla="*/ 1290638 w 1709738"/>
                <a:gd name="connsiteY13" fmla="*/ 214313 h 230981"/>
                <a:gd name="connsiteX14" fmla="*/ 1259681 w 1709738"/>
                <a:gd name="connsiteY14" fmla="*/ 214313 h 230981"/>
                <a:gd name="connsiteX15" fmla="*/ 1235869 w 1709738"/>
                <a:gd name="connsiteY15" fmla="*/ 214313 h 230981"/>
                <a:gd name="connsiteX16" fmla="*/ 1190625 w 1709738"/>
                <a:gd name="connsiteY16" fmla="*/ 214313 h 230981"/>
                <a:gd name="connsiteX17" fmla="*/ 1166813 w 1709738"/>
                <a:gd name="connsiteY17" fmla="*/ 214313 h 230981"/>
                <a:gd name="connsiteX18" fmla="*/ 1133475 w 1709738"/>
                <a:gd name="connsiteY18" fmla="*/ 214313 h 230981"/>
                <a:gd name="connsiteX19" fmla="*/ 1090613 w 1709738"/>
                <a:gd name="connsiteY19" fmla="*/ 214313 h 230981"/>
                <a:gd name="connsiteX20" fmla="*/ 1045369 w 1709738"/>
                <a:gd name="connsiteY20" fmla="*/ 214313 h 230981"/>
                <a:gd name="connsiteX21" fmla="*/ 1031081 w 1709738"/>
                <a:gd name="connsiteY21" fmla="*/ 200025 h 230981"/>
                <a:gd name="connsiteX22" fmla="*/ 988219 w 1709738"/>
                <a:gd name="connsiteY22" fmla="*/ 200025 h 230981"/>
                <a:gd name="connsiteX23" fmla="*/ 971550 w 1709738"/>
                <a:gd name="connsiteY23" fmla="*/ 183356 h 230981"/>
                <a:gd name="connsiteX24" fmla="*/ 928688 w 1709738"/>
                <a:gd name="connsiteY24" fmla="*/ 183356 h 230981"/>
                <a:gd name="connsiteX25" fmla="*/ 885825 w 1709738"/>
                <a:gd name="connsiteY25" fmla="*/ 183356 h 230981"/>
                <a:gd name="connsiteX26" fmla="*/ 873919 w 1709738"/>
                <a:gd name="connsiteY26" fmla="*/ 171450 h 230981"/>
                <a:gd name="connsiteX27" fmla="*/ 854869 w 1709738"/>
                <a:gd name="connsiteY27" fmla="*/ 171450 h 230981"/>
                <a:gd name="connsiteX28" fmla="*/ 833438 w 1709738"/>
                <a:gd name="connsiteY28" fmla="*/ 171450 h 230981"/>
                <a:gd name="connsiteX29" fmla="*/ 819151 w 1709738"/>
                <a:gd name="connsiteY29" fmla="*/ 157163 h 230981"/>
                <a:gd name="connsiteX30" fmla="*/ 783431 w 1709738"/>
                <a:gd name="connsiteY30" fmla="*/ 157163 h 230981"/>
                <a:gd name="connsiteX31" fmla="*/ 754856 w 1709738"/>
                <a:gd name="connsiteY31" fmla="*/ 157163 h 230981"/>
                <a:gd name="connsiteX32" fmla="*/ 738188 w 1709738"/>
                <a:gd name="connsiteY32" fmla="*/ 157163 h 230981"/>
                <a:gd name="connsiteX33" fmla="*/ 714375 w 1709738"/>
                <a:gd name="connsiteY33" fmla="*/ 157163 h 230981"/>
                <a:gd name="connsiteX34" fmla="*/ 671513 w 1709738"/>
                <a:gd name="connsiteY34" fmla="*/ 157163 h 230981"/>
                <a:gd name="connsiteX35" fmla="*/ 635794 w 1709738"/>
                <a:gd name="connsiteY35" fmla="*/ 157163 h 230981"/>
                <a:gd name="connsiteX36" fmla="*/ 619125 w 1709738"/>
                <a:gd name="connsiteY36" fmla="*/ 140494 h 230981"/>
                <a:gd name="connsiteX37" fmla="*/ 578644 w 1709738"/>
                <a:gd name="connsiteY37" fmla="*/ 140494 h 230981"/>
                <a:gd name="connsiteX38" fmla="*/ 559594 w 1709738"/>
                <a:gd name="connsiteY38" fmla="*/ 140494 h 230981"/>
                <a:gd name="connsiteX39" fmla="*/ 545306 w 1709738"/>
                <a:gd name="connsiteY39" fmla="*/ 126206 h 230981"/>
                <a:gd name="connsiteX40" fmla="*/ 526256 w 1709738"/>
                <a:gd name="connsiteY40" fmla="*/ 126206 h 230981"/>
                <a:gd name="connsiteX41" fmla="*/ 516731 w 1709738"/>
                <a:gd name="connsiteY41" fmla="*/ 126206 h 230981"/>
                <a:gd name="connsiteX42" fmla="*/ 478631 w 1709738"/>
                <a:gd name="connsiteY42" fmla="*/ 126206 h 230981"/>
                <a:gd name="connsiteX43" fmla="*/ 466725 w 1709738"/>
                <a:gd name="connsiteY43" fmla="*/ 114300 h 230981"/>
                <a:gd name="connsiteX44" fmla="*/ 447675 w 1709738"/>
                <a:gd name="connsiteY44" fmla="*/ 114300 h 230981"/>
                <a:gd name="connsiteX45" fmla="*/ 447675 w 1709738"/>
                <a:gd name="connsiteY45" fmla="*/ 97631 h 230981"/>
                <a:gd name="connsiteX46" fmla="*/ 428625 w 1709738"/>
                <a:gd name="connsiteY46" fmla="*/ 97631 h 230981"/>
                <a:gd name="connsiteX47" fmla="*/ 400050 w 1709738"/>
                <a:gd name="connsiteY47" fmla="*/ 97631 h 230981"/>
                <a:gd name="connsiteX48" fmla="*/ 378619 w 1709738"/>
                <a:gd name="connsiteY48" fmla="*/ 76200 h 230981"/>
                <a:gd name="connsiteX49" fmla="*/ 352425 w 1709738"/>
                <a:gd name="connsiteY49" fmla="*/ 76200 h 230981"/>
                <a:gd name="connsiteX50" fmla="*/ 323850 w 1709738"/>
                <a:gd name="connsiteY50" fmla="*/ 76200 h 230981"/>
                <a:gd name="connsiteX51" fmla="*/ 276225 w 1709738"/>
                <a:gd name="connsiteY51" fmla="*/ 76200 h 230981"/>
                <a:gd name="connsiteX52" fmla="*/ 254794 w 1709738"/>
                <a:gd name="connsiteY52" fmla="*/ 54769 h 230981"/>
                <a:gd name="connsiteX53" fmla="*/ 233363 w 1709738"/>
                <a:gd name="connsiteY53" fmla="*/ 54769 h 230981"/>
                <a:gd name="connsiteX54" fmla="*/ 219075 w 1709738"/>
                <a:gd name="connsiteY54" fmla="*/ 40481 h 230981"/>
                <a:gd name="connsiteX55" fmla="*/ 192881 w 1709738"/>
                <a:gd name="connsiteY55" fmla="*/ 40481 h 230981"/>
                <a:gd name="connsiteX56" fmla="*/ 169069 w 1709738"/>
                <a:gd name="connsiteY56" fmla="*/ 40481 h 230981"/>
                <a:gd name="connsiteX57" fmla="*/ 152401 w 1709738"/>
                <a:gd name="connsiteY57" fmla="*/ 23813 h 230981"/>
                <a:gd name="connsiteX58" fmla="*/ 119063 w 1709738"/>
                <a:gd name="connsiteY58" fmla="*/ 23813 h 230981"/>
                <a:gd name="connsiteX59" fmla="*/ 100013 w 1709738"/>
                <a:gd name="connsiteY59" fmla="*/ 23813 h 230981"/>
                <a:gd name="connsiteX60" fmla="*/ 90488 w 1709738"/>
                <a:gd name="connsiteY60" fmla="*/ 14288 h 230981"/>
                <a:gd name="connsiteX61" fmla="*/ 69056 w 1709738"/>
                <a:gd name="connsiteY61" fmla="*/ 14288 h 230981"/>
                <a:gd name="connsiteX62" fmla="*/ 50006 w 1709738"/>
                <a:gd name="connsiteY62" fmla="*/ 14288 h 230981"/>
                <a:gd name="connsiteX63" fmla="*/ 35718 w 1709738"/>
                <a:gd name="connsiteY63" fmla="*/ 0 h 230981"/>
                <a:gd name="connsiteX64" fmla="*/ 0 w 1709738"/>
                <a:gd name="connsiteY64" fmla="*/ 0 h 230981"/>
                <a:gd name="connsiteX0" fmla="*/ 1674020 w 1674020"/>
                <a:gd name="connsiteY0" fmla="*/ 230981 h 230981"/>
                <a:gd name="connsiteX1" fmla="*/ 1616870 w 1674020"/>
                <a:gd name="connsiteY1" fmla="*/ 230981 h 230981"/>
                <a:gd name="connsiteX2" fmla="*/ 1576388 w 1674020"/>
                <a:gd name="connsiteY2" fmla="*/ 230981 h 230981"/>
                <a:gd name="connsiteX3" fmla="*/ 1552576 w 1674020"/>
                <a:gd name="connsiteY3" fmla="*/ 230981 h 230981"/>
                <a:gd name="connsiteX4" fmla="*/ 1526382 w 1674020"/>
                <a:gd name="connsiteY4" fmla="*/ 230981 h 230981"/>
                <a:gd name="connsiteX5" fmla="*/ 1512095 w 1674020"/>
                <a:gd name="connsiteY5" fmla="*/ 230981 h 230981"/>
                <a:gd name="connsiteX6" fmla="*/ 1478757 w 1674020"/>
                <a:gd name="connsiteY6" fmla="*/ 230981 h 230981"/>
                <a:gd name="connsiteX7" fmla="*/ 1447801 w 1674020"/>
                <a:gd name="connsiteY7" fmla="*/ 230981 h 230981"/>
                <a:gd name="connsiteX8" fmla="*/ 1400176 w 1674020"/>
                <a:gd name="connsiteY8" fmla="*/ 230981 h 230981"/>
                <a:gd name="connsiteX9" fmla="*/ 1369220 w 1674020"/>
                <a:gd name="connsiteY9" fmla="*/ 230981 h 230981"/>
                <a:gd name="connsiteX10" fmla="*/ 1352552 w 1674020"/>
                <a:gd name="connsiteY10" fmla="*/ 214313 h 230981"/>
                <a:gd name="connsiteX11" fmla="*/ 1319213 w 1674020"/>
                <a:gd name="connsiteY11" fmla="*/ 214313 h 230981"/>
                <a:gd name="connsiteX12" fmla="*/ 1285876 w 1674020"/>
                <a:gd name="connsiteY12" fmla="*/ 214313 h 230981"/>
                <a:gd name="connsiteX13" fmla="*/ 1254920 w 1674020"/>
                <a:gd name="connsiteY13" fmla="*/ 214313 h 230981"/>
                <a:gd name="connsiteX14" fmla="*/ 1223963 w 1674020"/>
                <a:gd name="connsiteY14" fmla="*/ 214313 h 230981"/>
                <a:gd name="connsiteX15" fmla="*/ 1200151 w 1674020"/>
                <a:gd name="connsiteY15" fmla="*/ 214313 h 230981"/>
                <a:gd name="connsiteX16" fmla="*/ 1154907 w 1674020"/>
                <a:gd name="connsiteY16" fmla="*/ 214313 h 230981"/>
                <a:gd name="connsiteX17" fmla="*/ 1131095 w 1674020"/>
                <a:gd name="connsiteY17" fmla="*/ 214313 h 230981"/>
                <a:gd name="connsiteX18" fmla="*/ 1097757 w 1674020"/>
                <a:gd name="connsiteY18" fmla="*/ 214313 h 230981"/>
                <a:gd name="connsiteX19" fmla="*/ 1054895 w 1674020"/>
                <a:gd name="connsiteY19" fmla="*/ 214313 h 230981"/>
                <a:gd name="connsiteX20" fmla="*/ 1009651 w 1674020"/>
                <a:gd name="connsiteY20" fmla="*/ 214313 h 230981"/>
                <a:gd name="connsiteX21" fmla="*/ 995363 w 1674020"/>
                <a:gd name="connsiteY21" fmla="*/ 200025 h 230981"/>
                <a:gd name="connsiteX22" fmla="*/ 952501 w 1674020"/>
                <a:gd name="connsiteY22" fmla="*/ 200025 h 230981"/>
                <a:gd name="connsiteX23" fmla="*/ 935832 w 1674020"/>
                <a:gd name="connsiteY23" fmla="*/ 183356 h 230981"/>
                <a:gd name="connsiteX24" fmla="*/ 892970 w 1674020"/>
                <a:gd name="connsiteY24" fmla="*/ 183356 h 230981"/>
                <a:gd name="connsiteX25" fmla="*/ 850107 w 1674020"/>
                <a:gd name="connsiteY25" fmla="*/ 183356 h 230981"/>
                <a:gd name="connsiteX26" fmla="*/ 838201 w 1674020"/>
                <a:gd name="connsiteY26" fmla="*/ 171450 h 230981"/>
                <a:gd name="connsiteX27" fmla="*/ 819151 w 1674020"/>
                <a:gd name="connsiteY27" fmla="*/ 171450 h 230981"/>
                <a:gd name="connsiteX28" fmla="*/ 797720 w 1674020"/>
                <a:gd name="connsiteY28" fmla="*/ 171450 h 230981"/>
                <a:gd name="connsiteX29" fmla="*/ 783433 w 1674020"/>
                <a:gd name="connsiteY29" fmla="*/ 157163 h 230981"/>
                <a:gd name="connsiteX30" fmla="*/ 747713 w 1674020"/>
                <a:gd name="connsiteY30" fmla="*/ 157163 h 230981"/>
                <a:gd name="connsiteX31" fmla="*/ 719138 w 1674020"/>
                <a:gd name="connsiteY31" fmla="*/ 157163 h 230981"/>
                <a:gd name="connsiteX32" fmla="*/ 702470 w 1674020"/>
                <a:gd name="connsiteY32" fmla="*/ 157163 h 230981"/>
                <a:gd name="connsiteX33" fmla="*/ 678657 w 1674020"/>
                <a:gd name="connsiteY33" fmla="*/ 157163 h 230981"/>
                <a:gd name="connsiteX34" fmla="*/ 635795 w 1674020"/>
                <a:gd name="connsiteY34" fmla="*/ 157163 h 230981"/>
                <a:gd name="connsiteX35" fmla="*/ 600076 w 1674020"/>
                <a:gd name="connsiteY35" fmla="*/ 157163 h 230981"/>
                <a:gd name="connsiteX36" fmla="*/ 583407 w 1674020"/>
                <a:gd name="connsiteY36" fmla="*/ 140494 h 230981"/>
                <a:gd name="connsiteX37" fmla="*/ 542926 w 1674020"/>
                <a:gd name="connsiteY37" fmla="*/ 140494 h 230981"/>
                <a:gd name="connsiteX38" fmla="*/ 523876 w 1674020"/>
                <a:gd name="connsiteY38" fmla="*/ 140494 h 230981"/>
                <a:gd name="connsiteX39" fmla="*/ 509588 w 1674020"/>
                <a:gd name="connsiteY39" fmla="*/ 126206 h 230981"/>
                <a:gd name="connsiteX40" fmla="*/ 490538 w 1674020"/>
                <a:gd name="connsiteY40" fmla="*/ 126206 h 230981"/>
                <a:gd name="connsiteX41" fmla="*/ 481013 w 1674020"/>
                <a:gd name="connsiteY41" fmla="*/ 126206 h 230981"/>
                <a:gd name="connsiteX42" fmla="*/ 442913 w 1674020"/>
                <a:gd name="connsiteY42" fmla="*/ 126206 h 230981"/>
                <a:gd name="connsiteX43" fmla="*/ 431007 w 1674020"/>
                <a:gd name="connsiteY43" fmla="*/ 114300 h 230981"/>
                <a:gd name="connsiteX44" fmla="*/ 411957 w 1674020"/>
                <a:gd name="connsiteY44" fmla="*/ 114300 h 230981"/>
                <a:gd name="connsiteX45" fmla="*/ 411957 w 1674020"/>
                <a:gd name="connsiteY45" fmla="*/ 97631 h 230981"/>
                <a:gd name="connsiteX46" fmla="*/ 392907 w 1674020"/>
                <a:gd name="connsiteY46" fmla="*/ 97631 h 230981"/>
                <a:gd name="connsiteX47" fmla="*/ 364332 w 1674020"/>
                <a:gd name="connsiteY47" fmla="*/ 97631 h 230981"/>
                <a:gd name="connsiteX48" fmla="*/ 342901 w 1674020"/>
                <a:gd name="connsiteY48" fmla="*/ 76200 h 230981"/>
                <a:gd name="connsiteX49" fmla="*/ 316707 w 1674020"/>
                <a:gd name="connsiteY49" fmla="*/ 76200 h 230981"/>
                <a:gd name="connsiteX50" fmla="*/ 288132 w 1674020"/>
                <a:gd name="connsiteY50" fmla="*/ 76200 h 230981"/>
                <a:gd name="connsiteX51" fmla="*/ 240507 w 1674020"/>
                <a:gd name="connsiteY51" fmla="*/ 76200 h 230981"/>
                <a:gd name="connsiteX52" fmla="*/ 219076 w 1674020"/>
                <a:gd name="connsiteY52" fmla="*/ 54769 h 230981"/>
                <a:gd name="connsiteX53" fmla="*/ 197645 w 1674020"/>
                <a:gd name="connsiteY53" fmla="*/ 54769 h 230981"/>
                <a:gd name="connsiteX54" fmla="*/ 183357 w 1674020"/>
                <a:gd name="connsiteY54" fmla="*/ 40481 h 230981"/>
                <a:gd name="connsiteX55" fmla="*/ 157163 w 1674020"/>
                <a:gd name="connsiteY55" fmla="*/ 40481 h 230981"/>
                <a:gd name="connsiteX56" fmla="*/ 133351 w 1674020"/>
                <a:gd name="connsiteY56" fmla="*/ 40481 h 230981"/>
                <a:gd name="connsiteX57" fmla="*/ 116683 w 1674020"/>
                <a:gd name="connsiteY57" fmla="*/ 23813 h 230981"/>
                <a:gd name="connsiteX58" fmla="*/ 83345 w 1674020"/>
                <a:gd name="connsiteY58" fmla="*/ 23813 h 230981"/>
                <a:gd name="connsiteX59" fmla="*/ 64295 w 1674020"/>
                <a:gd name="connsiteY59" fmla="*/ 23813 h 230981"/>
                <a:gd name="connsiteX60" fmla="*/ 54770 w 1674020"/>
                <a:gd name="connsiteY60" fmla="*/ 14288 h 230981"/>
                <a:gd name="connsiteX61" fmla="*/ 33338 w 1674020"/>
                <a:gd name="connsiteY61" fmla="*/ 14288 h 230981"/>
                <a:gd name="connsiteX62" fmla="*/ 14288 w 1674020"/>
                <a:gd name="connsiteY62" fmla="*/ 14288 h 230981"/>
                <a:gd name="connsiteX63" fmla="*/ 0 w 1674020"/>
                <a:gd name="connsiteY63" fmla="*/ 0 h 230981"/>
                <a:gd name="connsiteX0" fmla="*/ 1659732 w 1659732"/>
                <a:gd name="connsiteY0" fmla="*/ 216693 h 216693"/>
                <a:gd name="connsiteX1" fmla="*/ 1602582 w 1659732"/>
                <a:gd name="connsiteY1" fmla="*/ 216693 h 216693"/>
                <a:gd name="connsiteX2" fmla="*/ 1562100 w 1659732"/>
                <a:gd name="connsiteY2" fmla="*/ 216693 h 216693"/>
                <a:gd name="connsiteX3" fmla="*/ 1538288 w 1659732"/>
                <a:gd name="connsiteY3" fmla="*/ 216693 h 216693"/>
                <a:gd name="connsiteX4" fmla="*/ 1512094 w 1659732"/>
                <a:gd name="connsiteY4" fmla="*/ 216693 h 216693"/>
                <a:gd name="connsiteX5" fmla="*/ 1497807 w 1659732"/>
                <a:gd name="connsiteY5" fmla="*/ 216693 h 216693"/>
                <a:gd name="connsiteX6" fmla="*/ 1464469 w 1659732"/>
                <a:gd name="connsiteY6" fmla="*/ 216693 h 216693"/>
                <a:gd name="connsiteX7" fmla="*/ 1433513 w 1659732"/>
                <a:gd name="connsiteY7" fmla="*/ 216693 h 216693"/>
                <a:gd name="connsiteX8" fmla="*/ 1385888 w 1659732"/>
                <a:gd name="connsiteY8" fmla="*/ 216693 h 216693"/>
                <a:gd name="connsiteX9" fmla="*/ 1354932 w 1659732"/>
                <a:gd name="connsiteY9" fmla="*/ 216693 h 216693"/>
                <a:gd name="connsiteX10" fmla="*/ 1338264 w 1659732"/>
                <a:gd name="connsiteY10" fmla="*/ 200025 h 216693"/>
                <a:gd name="connsiteX11" fmla="*/ 1304925 w 1659732"/>
                <a:gd name="connsiteY11" fmla="*/ 200025 h 216693"/>
                <a:gd name="connsiteX12" fmla="*/ 1271588 w 1659732"/>
                <a:gd name="connsiteY12" fmla="*/ 200025 h 216693"/>
                <a:gd name="connsiteX13" fmla="*/ 1240632 w 1659732"/>
                <a:gd name="connsiteY13" fmla="*/ 200025 h 216693"/>
                <a:gd name="connsiteX14" fmla="*/ 1209675 w 1659732"/>
                <a:gd name="connsiteY14" fmla="*/ 200025 h 216693"/>
                <a:gd name="connsiteX15" fmla="*/ 1185863 w 1659732"/>
                <a:gd name="connsiteY15" fmla="*/ 200025 h 216693"/>
                <a:gd name="connsiteX16" fmla="*/ 1140619 w 1659732"/>
                <a:gd name="connsiteY16" fmla="*/ 200025 h 216693"/>
                <a:gd name="connsiteX17" fmla="*/ 1116807 w 1659732"/>
                <a:gd name="connsiteY17" fmla="*/ 200025 h 216693"/>
                <a:gd name="connsiteX18" fmla="*/ 1083469 w 1659732"/>
                <a:gd name="connsiteY18" fmla="*/ 200025 h 216693"/>
                <a:gd name="connsiteX19" fmla="*/ 1040607 w 1659732"/>
                <a:gd name="connsiteY19" fmla="*/ 200025 h 216693"/>
                <a:gd name="connsiteX20" fmla="*/ 995363 w 1659732"/>
                <a:gd name="connsiteY20" fmla="*/ 200025 h 216693"/>
                <a:gd name="connsiteX21" fmla="*/ 981075 w 1659732"/>
                <a:gd name="connsiteY21" fmla="*/ 185737 h 216693"/>
                <a:gd name="connsiteX22" fmla="*/ 938213 w 1659732"/>
                <a:gd name="connsiteY22" fmla="*/ 185737 h 216693"/>
                <a:gd name="connsiteX23" fmla="*/ 921544 w 1659732"/>
                <a:gd name="connsiteY23" fmla="*/ 169068 h 216693"/>
                <a:gd name="connsiteX24" fmla="*/ 878682 w 1659732"/>
                <a:gd name="connsiteY24" fmla="*/ 169068 h 216693"/>
                <a:gd name="connsiteX25" fmla="*/ 835819 w 1659732"/>
                <a:gd name="connsiteY25" fmla="*/ 169068 h 216693"/>
                <a:gd name="connsiteX26" fmla="*/ 823913 w 1659732"/>
                <a:gd name="connsiteY26" fmla="*/ 157162 h 216693"/>
                <a:gd name="connsiteX27" fmla="*/ 804863 w 1659732"/>
                <a:gd name="connsiteY27" fmla="*/ 157162 h 216693"/>
                <a:gd name="connsiteX28" fmla="*/ 783432 w 1659732"/>
                <a:gd name="connsiteY28" fmla="*/ 157162 h 216693"/>
                <a:gd name="connsiteX29" fmla="*/ 769145 w 1659732"/>
                <a:gd name="connsiteY29" fmla="*/ 142875 h 216693"/>
                <a:gd name="connsiteX30" fmla="*/ 733425 w 1659732"/>
                <a:gd name="connsiteY30" fmla="*/ 142875 h 216693"/>
                <a:gd name="connsiteX31" fmla="*/ 704850 w 1659732"/>
                <a:gd name="connsiteY31" fmla="*/ 142875 h 216693"/>
                <a:gd name="connsiteX32" fmla="*/ 688182 w 1659732"/>
                <a:gd name="connsiteY32" fmla="*/ 142875 h 216693"/>
                <a:gd name="connsiteX33" fmla="*/ 664369 w 1659732"/>
                <a:gd name="connsiteY33" fmla="*/ 142875 h 216693"/>
                <a:gd name="connsiteX34" fmla="*/ 621507 w 1659732"/>
                <a:gd name="connsiteY34" fmla="*/ 142875 h 216693"/>
                <a:gd name="connsiteX35" fmla="*/ 585788 w 1659732"/>
                <a:gd name="connsiteY35" fmla="*/ 142875 h 216693"/>
                <a:gd name="connsiteX36" fmla="*/ 569119 w 1659732"/>
                <a:gd name="connsiteY36" fmla="*/ 126206 h 216693"/>
                <a:gd name="connsiteX37" fmla="*/ 528638 w 1659732"/>
                <a:gd name="connsiteY37" fmla="*/ 126206 h 216693"/>
                <a:gd name="connsiteX38" fmla="*/ 509588 w 1659732"/>
                <a:gd name="connsiteY38" fmla="*/ 126206 h 216693"/>
                <a:gd name="connsiteX39" fmla="*/ 495300 w 1659732"/>
                <a:gd name="connsiteY39" fmla="*/ 111918 h 216693"/>
                <a:gd name="connsiteX40" fmla="*/ 476250 w 1659732"/>
                <a:gd name="connsiteY40" fmla="*/ 111918 h 216693"/>
                <a:gd name="connsiteX41" fmla="*/ 466725 w 1659732"/>
                <a:gd name="connsiteY41" fmla="*/ 111918 h 216693"/>
                <a:gd name="connsiteX42" fmla="*/ 428625 w 1659732"/>
                <a:gd name="connsiteY42" fmla="*/ 111918 h 216693"/>
                <a:gd name="connsiteX43" fmla="*/ 416719 w 1659732"/>
                <a:gd name="connsiteY43" fmla="*/ 100012 h 216693"/>
                <a:gd name="connsiteX44" fmla="*/ 397669 w 1659732"/>
                <a:gd name="connsiteY44" fmla="*/ 100012 h 216693"/>
                <a:gd name="connsiteX45" fmla="*/ 397669 w 1659732"/>
                <a:gd name="connsiteY45" fmla="*/ 83343 h 216693"/>
                <a:gd name="connsiteX46" fmla="*/ 378619 w 1659732"/>
                <a:gd name="connsiteY46" fmla="*/ 83343 h 216693"/>
                <a:gd name="connsiteX47" fmla="*/ 350044 w 1659732"/>
                <a:gd name="connsiteY47" fmla="*/ 83343 h 216693"/>
                <a:gd name="connsiteX48" fmla="*/ 328613 w 1659732"/>
                <a:gd name="connsiteY48" fmla="*/ 61912 h 216693"/>
                <a:gd name="connsiteX49" fmla="*/ 302419 w 1659732"/>
                <a:gd name="connsiteY49" fmla="*/ 61912 h 216693"/>
                <a:gd name="connsiteX50" fmla="*/ 273844 w 1659732"/>
                <a:gd name="connsiteY50" fmla="*/ 61912 h 216693"/>
                <a:gd name="connsiteX51" fmla="*/ 226219 w 1659732"/>
                <a:gd name="connsiteY51" fmla="*/ 61912 h 216693"/>
                <a:gd name="connsiteX52" fmla="*/ 204788 w 1659732"/>
                <a:gd name="connsiteY52" fmla="*/ 40481 h 216693"/>
                <a:gd name="connsiteX53" fmla="*/ 183357 w 1659732"/>
                <a:gd name="connsiteY53" fmla="*/ 40481 h 216693"/>
                <a:gd name="connsiteX54" fmla="*/ 169069 w 1659732"/>
                <a:gd name="connsiteY54" fmla="*/ 26193 h 216693"/>
                <a:gd name="connsiteX55" fmla="*/ 142875 w 1659732"/>
                <a:gd name="connsiteY55" fmla="*/ 26193 h 216693"/>
                <a:gd name="connsiteX56" fmla="*/ 119063 w 1659732"/>
                <a:gd name="connsiteY56" fmla="*/ 26193 h 216693"/>
                <a:gd name="connsiteX57" fmla="*/ 102395 w 1659732"/>
                <a:gd name="connsiteY57" fmla="*/ 9525 h 216693"/>
                <a:gd name="connsiteX58" fmla="*/ 69057 w 1659732"/>
                <a:gd name="connsiteY58" fmla="*/ 9525 h 216693"/>
                <a:gd name="connsiteX59" fmla="*/ 50007 w 1659732"/>
                <a:gd name="connsiteY59" fmla="*/ 9525 h 216693"/>
                <a:gd name="connsiteX60" fmla="*/ 40482 w 1659732"/>
                <a:gd name="connsiteY60" fmla="*/ 0 h 216693"/>
                <a:gd name="connsiteX61" fmla="*/ 19050 w 1659732"/>
                <a:gd name="connsiteY61" fmla="*/ 0 h 216693"/>
                <a:gd name="connsiteX62" fmla="*/ 0 w 1659732"/>
                <a:gd name="connsiteY62" fmla="*/ 0 h 216693"/>
                <a:gd name="connsiteX0" fmla="*/ 1659732 w 1659732"/>
                <a:gd name="connsiteY0" fmla="*/ 216693 h 216693"/>
                <a:gd name="connsiteX1" fmla="*/ 1602582 w 1659732"/>
                <a:gd name="connsiteY1" fmla="*/ 216693 h 216693"/>
                <a:gd name="connsiteX2" fmla="*/ 1562100 w 1659732"/>
                <a:gd name="connsiteY2" fmla="*/ 216693 h 216693"/>
                <a:gd name="connsiteX3" fmla="*/ 1538288 w 1659732"/>
                <a:gd name="connsiteY3" fmla="*/ 216693 h 216693"/>
                <a:gd name="connsiteX4" fmla="*/ 1512094 w 1659732"/>
                <a:gd name="connsiteY4" fmla="*/ 216693 h 216693"/>
                <a:gd name="connsiteX5" fmla="*/ 1497807 w 1659732"/>
                <a:gd name="connsiteY5" fmla="*/ 216693 h 216693"/>
                <a:gd name="connsiteX6" fmla="*/ 1464469 w 1659732"/>
                <a:gd name="connsiteY6" fmla="*/ 216693 h 216693"/>
                <a:gd name="connsiteX7" fmla="*/ 1433513 w 1659732"/>
                <a:gd name="connsiteY7" fmla="*/ 216693 h 216693"/>
                <a:gd name="connsiteX8" fmla="*/ 1385888 w 1659732"/>
                <a:gd name="connsiteY8" fmla="*/ 216693 h 216693"/>
                <a:gd name="connsiteX9" fmla="*/ 1354932 w 1659732"/>
                <a:gd name="connsiteY9" fmla="*/ 216693 h 216693"/>
                <a:gd name="connsiteX10" fmla="*/ 1338264 w 1659732"/>
                <a:gd name="connsiteY10" fmla="*/ 200025 h 216693"/>
                <a:gd name="connsiteX11" fmla="*/ 1304925 w 1659732"/>
                <a:gd name="connsiteY11" fmla="*/ 200025 h 216693"/>
                <a:gd name="connsiteX12" fmla="*/ 1271588 w 1659732"/>
                <a:gd name="connsiteY12" fmla="*/ 200025 h 216693"/>
                <a:gd name="connsiteX13" fmla="*/ 1240632 w 1659732"/>
                <a:gd name="connsiteY13" fmla="*/ 200025 h 216693"/>
                <a:gd name="connsiteX14" fmla="*/ 1209675 w 1659732"/>
                <a:gd name="connsiteY14" fmla="*/ 200025 h 216693"/>
                <a:gd name="connsiteX15" fmla="*/ 1185863 w 1659732"/>
                <a:gd name="connsiteY15" fmla="*/ 200025 h 216693"/>
                <a:gd name="connsiteX16" fmla="*/ 1140619 w 1659732"/>
                <a:gd name="connsiteY16" fmla="*/ 200025 h 216693"/>
                <a:gd name="connsiteX17" fmla="*/ 1116807 w 1659732"/>
                <a:gd name="connsiteY17" fmla="*/ 200025 h 216693"/>
                <a:gd name="connsiteX18" fmla="*/ 1083469 w 1659732"/>
                <a:gd name="connsiteY18" fmla="*/ 200025 h 216693"/>
                <a:gd name="connsiteX19" fmla="*/ 1040607 w 1659732"/>
                <a:gd name="connsiteY19" fmla="*/ 200025 h 216693"/>
                <a:gd name="connsiteX20" fmla="*/ 995363 w 1659732"/>
                <a:gd name="connsiteY20" fmla="*/ 200025 h 216693"/>
                <a:gd name="connsiteX21" fmla="*/ 981075 w 1659732"/>
                <a:gd name="connsiteY21" fmla="*/ 185737 h 216693"/>
                <a:gd name="connsiteX22" fmla="*/ 938213 w 1659732"/>
                <a:gd name="connsiteY22" fmla="*/ 185737 h 216693"/>
                <a:gd name="connsiteX23" fmla="*/ 921544 w 1659732"/>
                <a:gd name="connsiteY23" fmla="*/ 169068 h 216693"/>
                <a:gd name="connsiteX24" fmla="*/ 878682 w 1659732"/>
                <a:gd name="connsiteY24" fmla="*/ 169068 h 216693"/>
                <a:gd name="connsiteX25" fmla="*/ 835819 w 1659732"/>
                <a:gd name="connsiteY25" fmla="*/ 169068 h 216693"/>
                <a:gd name="connsiteX26" fmla="*/ 823913 w 1659732"/>
                <a:gd name="connsiteY26" fmla="*/ 157162 h 216693"/>
                <a:gd name="connsiteX27" fmla="*/ 804863 w 1659732"/>
                <a:gd name="connsiteY27" fmla="*/ 157162 h 216693"/>
                <a:gd name="connsiteX28" fmla="*/ 783432 w 1659732"/>
                <a:gd name="connsiteY28" fmla="*/ 157162 h 216693"/>
                <a:gd name="connsiteX29" fmla="*/ 769145 w 1659732"/>
                <a:gd name="connsiteY29" fmla="*/ 142875 h 216693"/>
                <a:gd name="connsiteX30" fmla="*/ 733425 w 1659732"/>
                <a:gd name="connsiteY30" fmla="*/ 142875 h 216693"/>
                <a:gd name="connsiteX31" fmla="*/ 704850 w 1659732"/>
                <a:gd name="connsiteY31" fmla="*/ 142875 h 216693"/>
                <a:gd name="connsiteX32" fmla="*/ 688182 w 1659732"/>
                <a:gd name="connsiteY32" fmla="*/ 142875 h 216693"/>
                <a:gd name="connsiteX33" fmla="*/ 664369 w 1659732"/>
                <a:gd name="connsiteY33" fmla="*/ 142875 h 216693"/>
                <a:gd name="connsiteX34" fmla="*/ 621507 w 1659732"/>
                <a:gd name="connsiteY34" fmla="*/ 142875 h 216693"/>
                <a:gd name="connsiteX35" fmla="*/ 585788 w 1659732"/>
                <a:gd name="connsiteY35" fmla="*/ 142875 h 216693"/>
                <a:gd name="connsiteX36" fmla="*/ 569119 w 1659732"/>
                <a:gd name="connsiteY36" fmla="*/ 126206 h 216693"/>
                <a:gd name="connsiteX37" fmla="*/ 528638 w 1659732"/>
                <a:gd name="connsiteY37" fmla="*/ 126206 h 216693"/>
                <a:gd name="connsiteX38" fmla="*/ 509588 w 1659732"/>
                <a:gd name="connsiteY38" fmla="*/ 126206 h 216693"/>
                <a:gd name="connsiteX39" fmla="*/ 495300 w 1659732"/>
                <a:gd name="connsiteY39" fmla="*/ 111918 h 216693"/>
                <a:gd name="connsiteX40" fmla="*/ 476250 w 1659732"/>
                <a:gd name="connsiteY40" fmla="*/ 111918 h 216693"/>
                <a:gd name="connsiteX41" fmla="*/ 466725 w 1659732"/>
                <a:gd name="connsiteY41" fmla="*/ 111918 h 216693"/>
                <a:gd name="connsiteX42" fmla="*/ 428625 w 1659732"/>
                <a:gd name="connsiteY42" fmla="*/ 111918 h 216693"/>
                <a:gd name="connsiteX43" fmla="*/ 416719 w 1659732"/>
                <a:gd name="connsiteY43" fmla="*/ 100012 h 216693"/>
                <a:gd name="connsiteX44" fmla="*/ 397669 w 1659732"/>
                <a:gd name="connsiteY44" fmla="*/ 100012 h 216693"/>
                <a:gd name="connsiteX45" fmla="*/ 397669 w 1659732"/>
                <a:gd name="connsiteY45" fmla="*/ 83343 h 216693"/>
                <a:gd name="connsiteX46" fmla="*/ 378619 w 1659732"/>
                <a:gd name="connsiteY46" fmla="*/ 83343 h 216693"/>
                <a:gd name="connsiteX47" fmla="*/ 350044 w 1659732"/>
                <a:gd name="connsiteY47" fmla="*/ 83343 h 216693"/>
                <a:gd name="connsiteX48" fmla="*/ 328613 w 1659732"/>
                <a:gd name="connsiteY48" fmla="*/ 61912 h 216693"/>
                <a:gd name="connsiteX49" fmla="*/ 302419 w 1659732"/>
                <a:gd name="connsiteY49" fmla="*/ 61912 h 216693"/>
                <a:gd name="connsiteX50" fmla="*/ 273844 w 1659732"/>
                <a:gd name="connsiteY50" fmla="*/ 61912 h 216693"/>
                <a:gd name="connsiteX51" fmla="*/ 226219 w 1659732"/>
                <a:gd name="connsiteY51" fmla="*/ 61912 h 216693"/>
                <a:gd name="connsiteX52" fmla="*/ 204788 w 1659732"/>
                <a:gd name="connsiteY52" fmla="*/ 40481 h 216693"/>
                <a:gd name="connsiteX53" fmla="*/ 183357 w 1659732"/>
                <a:gd name="connsiteY53" fmla="*/ 40481 h 216693"/>
                <a:gd name="connsiteX54" fmla="*/ 169069 w 1659732"/>
                <a:gd name="connsiteY54" fmla="*/ 26193 h 216693"/>
                <a:gd name="connsiteX55" fmla="*/ 142875 w 1659732"/>
                <a:gd name="connsiteY55" fmla="*/ 26193 h 216693"/>
                <a:gd name="connsiteX56" fmla="*/ 119063 w 1659732"/>
                <a:gd name="connsiteY56" fmla="*/ 26193 h 216693"/>
                <a:gd name="connsiteX57" fmla="*/ 102395 w 1659732"/>
                <a:gd name="connsiteY57" fmla="*/ 9525 h 216693"/>
                <a:gd name="connsiteX58" fmla="*/ 69057 w 1659732"/>
                <a:gd name="connsiteY58" fmla="*/ 9525 h 216693"/>
                <a:gd name="connsiteX59" fmla="*/ 50007 w 1659732"/>
                <a:gd name="connsiteY59" fmla="*/ 9525 h 216693"/>
                <a:gd name="connsiteX60" fmla="*/ 40482 w 1659732"/>
                <a:gd name="connsiteY60" fmla="*/ 0 h 216693"/>
                <a:gd name="connsiteX61" fmla="*/ 0 w 1659732"/>
                <a:gd name="connsiteY61" fmla="*/ 0 h 216693"/>
                <a:gd name="connsiteX0" fmla="*/ 1619250 w 1619250"/>
                <a:gd name="connsiteY0" fmla="*/ 216693 h 216693"/>
                <a:gd name="connsiteX1" fmla="*/ 1562100 w 1619250"/>
                <a:gd name="connsiteY1" fmla="*/ 216693 h 216693"/>
                <a:gd name="connsiteX2" fmla="*/ 1521618 w 1619250"/>
                <a:gd name="connsiteY2" fmla="*/ 216693 h 216693"/>
                <a:gd name="connsiteX3" fmla="*/ 1497806 w 1619250"/>
                <a:gd name="connsiteY3" fmla="*/ 216693 h 216693"/>
                <a:gd name="connsiteX4" fmla="*/ 1471612 w 1619250"/>
                <a:gd name="connsiteY4" fmla="*/ 216693 h 216693"/>
                <a:gd name="connsiteX5" fmla="*/ 1457325 w 1619250"/>
                <a:gd name="connsiteY5" fmla="*/ 216693 h 216693"/>
                <a:gd name="connsiteX6" fmla="*/ 1423987 w 1619250"/>
                <a:gd name="connsiteY6" fmla="*/ 216693 h 216693"/>
                <a:gd name="connsiteX7" fmla="*/ 1393031 w 1619250"/>
                <a:gd name="connsiteY7" fmla="*/ 216693 h 216693"/>
                <a:gd name="connsiteX8" fmla="*/ 1345406 w 1619250"/>
                <a:gd name="connsiteY8" fmla="*/ 216693 h 216693"/>
                <a:gd name="connsiteX9" fmla="*/ 1314450 w 1619250"/>
                <a:gd name="connsiteY9" fmla="*/ 216693 h 216693"/>
                <a:gd name="connsiteX10" fmla="*/ 1297782 w 1619250"/>
                <a:gd name="connsiteY10" fmla="*/ 200025 h 216693"/>
                <a:gd name="connsiteX11" fmla="*/ 1264443 w 1619250"/>
                <a:gd name="connsiteY11" fmla="*/ 200025 h 216693"/>
                <a:gd name="connsiteX12" fmla="*/ 1231106 w 1619250"/>
                <a:gd name="connsiteY12" fmla="*/ 200025 h 216693"/>
                <a:gd name="connsiteX13" fmla="*/ 1200150 w 1619250"/>
                <a:gd name="connsiteY13" fmla="*/ 200025 h 216693"/>
                <a:gd name="connsiteX14" fmla="*/ 1169193 w 1619250"/>
                <a:gd name="connsiteY14" fmla="*/ 200025 h 216693"/>
                <a:gd name="connsiteX15" fmla="*/ 1145381 w 1619250"/>
                <a:gd name="connsiteY15" fmla="*/ 200025 h 216693"/>
                <a:gd name="connsiteX16" fmla="*/ 1100137 w 1619250"/>
                <a:gd name="connsiteY16" fmla="*/ 200025 h 216693"/>
                <a:gd name="connsiteX17" fmla="*/ 1076325 w 1619250"/>
                <a:gd name="connsiteY17" fmla="*/ 200025 h 216693"/>
                <a:gd name="connsiteX18" fmla="*/ 1042987 w 1619250"/>
                <a:gd name="connsiteY18" fmla="*/ 200025 h 216693"/>
                <a:gd name="connsiteX19" fmla="*/ 1000125 w 1619250"/>
                <a:gd name="connsiteY19" fmla="*/ 200025 h 216693"/>
                <a:gd name="connsiteX20" fmla="*/ 954881 w 1619250"/>
                <a:gd name="connsiteY20" fmla="*/ 200025 h 216693"/>
                <a:gd name="connsiteX21" fmla="*/ 940593 w 1619250"/>
                <a:gd name="connsiteY21" fmla="*/ 185737 h 216693"/>
                <a:gd name="connsiteX22" fmla="*/ 897731 w 1619250"/>
                <a:gd name="connsiteY22" fmla="*/ 185737 h 216693"/>
                <a:gd name="connsiteX23" fmla="*/ 881062 w 1619250"/>
                <a:gd name="connsiteY23" fmla="*/ 169068 h 216693"/>
                <a:gd name="connsiteX24" fmla="*/ 838200 w 1619250"/>
                <a:gd name="connsiteY24" fmla="*/ 169068 h 216693"/>
                <a:gd name="connsiteX25" fmla="*/ 795337 w 1619250"/>
                <a:gd name="connsiteY25" fmla="*/ 169068 h 216693"/>
                <a:gd name="connsiteX26" fmla="*/ 783431 w 1619250"/>
                <a:gd name="connsiteY26" fmla="*/ 157162 h 216693"/>
                <a:gd name="connsiteX27" fmla="*/ 764381 w 1619250"/>
                <a:gd name="connsiteY27" fmla="*/ 157162 h 216693"/>
                <a:gd name="connsiteX28" fmla="*/ 742950 w 1619250"/>
                <a:gd name="connsiteY28" fmla="*/ 157162 h 216693"/>
                <a:gd name="connsiteX29" fmla="*/ 728663 w 1619250"/>
                <a:gd name="connsiteY29" fmla="*/ 142875 h 216693"/>
                <a:gd name="connsiteX30" fmla="*/ 692943 w 1619250"/>
                <a:gd name="connsiteY30" fmla="*/ 142875 h 216693"/>
                <a:gd name="connsiteX31" fmla="*/ 664368 w 1619250"/>
                <a:gd name="connsiteY31" fmla="*/ 142875 h 216693"/>
                <a:gd name="connsiteX32" fmla="*/ 647700 w 1619250"/>
                <a:gd name="connsiteY32" fmla="*/ 142875 h 216693"/>
                <a:gd name="connsiteX33" fmla="*/ 623887 w 1619250"/>
                <a:gd name="connsiteY33" fmla="*/ 142875 h 216693"/>
                <a:gd name="connsiteX34" fmla="*/ 581025 w 1619250"/>
                <a:gd name="connsiteY34" fmla="*/ 142875 h 216693"/>
                <a:gd name="connsiteX35" fmla="*/ 545306 w 1619250"/>
                <a:gd name="connsiteY35" fmla="*/ 142875 h 216693"/>
                <a:gd name="connsiteX36" fmla="*/ 528637 w 1619250"/>
                <a:gd name="connsiteY36" fmla="*/ 126206 h 216693"/>
                <a:gd name="connsiteX37" fmla="*/ 488156 w 1619250"/>
                <a:gd name="connsiteY37" fmla="*/ 126206 h 216693"/>
                <a:gd name="connsiteX38" fmla="*/ 469106 w 1619250"/>
                <a:gd name="connsiteY38" fmla="*/ 126206 h 216693"/>
                <a:gd name="connsiteX39" fmla="*/ 454818 w 1619250"/>
                <a:gd name="connsiteY39" fmla="*/ 111918 h 216693"/>
                <a:gd name="connsiteX40" fmla="*/ 435768 w 1619250"/>
                <a:gd name="connsiteY40" fmla="*/ 111918 h 216693"/>
                <a:gd name="connsiteX41" fmla="*/ 426243 w 1619250"/>
                <a:gd name="connsiteY41" fmla="*/ 111918 h 216693"/>
                <a:gd name="connsiteX42" fmla="*/ 388143 w 1619250"/>
                <a:gd name="connsiteY42" fmla="*/ 111918 h 216693"/>
                <a:gd name="connsiteX43" fmla="*/ 376237 w 1619250"/>
                <a:gd name="connsiteY43" fmla="*/ 100012 h 216693"/>
                <a:gd name="connsiteX44" fmla="*/ 357187 w 1619250"/>
                <a:gd name="connsiteY44" fmla="*/ 100012 h 216693"/>
                <a:gd name="connsiteX45" fmla="*/ 357187 w 1619250"/>
                <a:gd name="connsiteY45" fmla="*/ 83343 h 216693"/>
                <a:gd name="connsiteX46" fmla="*/ 338137 w 1619250"/>
                <a:gd name="connsiteY46" fmla="*/ 83343 h 216693"/>
                <a:gd name="connsiteX47" fmla="*/ 309562 w 1619250"/>
                <a:gd name="connsiteY47" fmla="*/ 83343 h 216693"/>
                <a:gd name="connsiteX48" fmla="*/ 288131 w 1619250"/>
                <a:gd name="connsiteY48" fmla="*/ 61912 h 216693"/>
                <a:gd name="connsiteX49" fmla="*/ 261937 w 1619250"/>
                <a:gd name="connsiteY49" fmla="*/ 61912 h 216693"/>
                <a:gd name="connsiteX50" fmla="*/ 233362 w 1619250"/>
                <a:gd name="connsiteY50" fmla="*/ 61912 h 216693"/>
                <a:gd name="connsiteX51" fmla="*/ 185737 w 1619250"/>
                <a:gd name="connsiteY51" fmla="*/ 61912 h 216693"/>
                <a:gd name="connsiteX52" fmla="*/ 164306 w 1619250"/>
                <a:gd name="connsiteY52" fmla="*/ 40481 h 216693"/>
                <a:gd name="connsiteX53" fmla="*/ 142875 w 1619250"/>
                <a:gd name="connsiteY53" fmla="*/ 40481 h 216693"/>
                <a:gd name="connsiteX54" fmla="*/ 128587 w 1619250"/>
                <a:gd name="connsiteY54" fmla="*/ 26193 h 216693"/>
                <a:gd name="connsiteX55" fmla="*/ 102393 w 1619250"/>
                <a:gd name="connsiteY55" fmla="*/ 26193 h 216693"/>
                <a:gd name="connsiteX56" fmla="*/ 78581 w 1619250"/>
                <a:gd name="connsiteY56" fmla="*/ 26193 h 216693"/>
                <a:gd name="connsiteX57" fmla="*/ 61913 w 1619250"/>
                <a:gd name="connsiteY57" fmla="*/ 9525 h 216693"/>
                <a:gd name="connsiteX58" fmla="*/ 28575 w 1619250"/>
                <a:gd name="connsiteY58" fmla="*/ 9525 h 216693"/>
                <a:gd name="connsiteX59" fmla="*/ 9525 w 1619250"/>
                <a:gd name="connsiteY59" fmla="*/ 9525 h 216693"/>
                <a:gd name="connsiteX60" fmla="*/ 0 w 1619250"/>
                <a:gd name="connsiteY60" fmla="*/ 0 h 216693"/>
                <a:gd name="connsiteX0" fmla="*/ 1609725 w 1609725"/>
                <a:gd name="connsiteY0" fmla="*/ 207168 h 207168"/>
                <a:gd name="connsiteX1" fmla="*/ 1552575 w 1609725"/>
                <a:gd name="connsiteY1" fmla="*/ 207168 h 207168"/>
                <a:gd name="connsiteX2" fmla="*/ 1512093 w 1609725"/>
                <a:gd name="connsiteY2" fmla="*/ 207168 h 207168"/>
                <a:gd name="connsiteX3" fmla="*/ 1488281 w 1609725"/>
                <a:gd name="connsiteY3" fmla="*/ 207168 h 207168"/>
                <a:gd name="connsiteX4" fmla="*/ 1462087 w 1609725"/>
                <a:gd name="connsiteY4" fmla="*/ 207168 h 207168"/>
                <a:gd name="connsiteX5" fmla="*/ 1447800 w 1609725"/>
                <a:gd name="connsiteY5" fmla="*/ 207168 h 207168"/>
                <a:gd name="connsiteX6" fmla="*/ 1414462 w 1609725"/>
                <a:gd name="connsiteY6" fmla="*/ 207168 h 207168"/>
                <a:gd name="connsiteX7" fmla="*/ 1383506 w 1609725"/>
                <a:gd name="connsiteY7" fmla="*/ 207168 h 207168"/>
                <a:gd name="connsiteX8" fmla="*/ 1335881 w 1609725"/>
                <a:gd name="connsiteY8" fmla="*/ 207168 h 207168"/>
                <a:gd name="connsiteX9" fmla="*/ 1304925 w 1609725"/>
                <a:gd name="connsiteY9" fmla="*/ 207168 h 207168"/>
                <a:gd name="connsiteX10" fmla="*/ 1288257 w 1609725"/>
                <a:gd name="connsiteY10" fmla="*/ 190500 h 207168"/>
                <a:gd name="connsiteX11" fmla="*/ 1254918 w 1609725"/>
                <a:gd name="connsiteY11" fmla="*/ 190500 h 207168"/>
                <a:gd name="connsiteX12" fmla="*/ 1221581 w 1609725"/>
                <a:gd name="connsiteY12" fmla="*/ 190500 h 207168"/>
                <a:gd name="connsiteX13" fmla="*/ 1190625 w 1609725"/>
                <a:gd name="connsiteY13" fmla="*/ 190500 h 207168"/>
                <a:gd name="connsiteX14" fmla="*/ 1159668 w 1609725"/>
                <a:gd name="connsiteY14" fmla="*/ 190500 h 207168"/>
                <a:gd name="connsiteX15" fmla="*/ 1135856 w 1609725"/>
                <a:gd name="connsiteY15" fmla="*/ 190500 h 207168"/>
                <a:gd name="connsiteX16" fmla="*/ 1090612 w 1609725"/>
                <a:gd name="connsiteY16" fmla="*/ 190500 h 207168"/>
                <a:gd name="connsiteX17" fmla="*/ 1066800 w 1609725"/>
                <a:gd name="connsiteY17" fmla="*/ 190500 h 207168"/>
                <a:gd name="connsiteX18" fmla="*/ 1033462 w 1609725"/>
                <a:gd name="connsiteY18" fmla="*/ 190500 h 207168"/>
                <a:gd name="connsiteX19" fmla="*/ 990600 w 1609725"/>
                <a:gd name="connsiteY19" fmla="*/ 190500 h 207168"/>
                <a:gd name="connsiteX20" fmla="*/ 945356 w 1609725"/>
                <a:gd name="connsiteY20" fmla="*/ 190500 h 207168"/>
                <a:gd name="connsiteX21" fmla="*/ 931068 w 1609725"/>
                <a:gd name="connsiteY21" fmla="*/ 176212 h 207168"/>
                <a:gd name="connsiteX22" fmla="*/ 888206 w 1609725"/>
                <a:gd name="connsiteY22" fmla="*/ 176212 h 207168"/>
                <a:gd name="connsiteX23" fmla="*/ 871537 w 1609725"/>
                <a:gd name="connsiteY23" fmla="*/ 159543 h 207168"/>
                <a:gd name="connsiteX24" fmla="*/ 828675 w 1609725"/>
                <a:gd name="connsiteY24" fmla="*/ 159543 h 207168"/>
                <a:gd name="connsiteX25" fmla="*/ 785812 w 1609725"/>
                <a:gd name="connsiteY25" fmla="*/ 159543 h 207168"/>
                <a:gd name="connsiteX26" fmla="*/ 773906 w 1609725"/>
                <a:gd name="connsiteY26" fmla="*/ 147637 h 207168"/>
                <a:gd name="connsiteX27" fmla="*/ 754856 w 1609725"/>
                <a:gd name="connsiteY27" fmla="*/ 147637 h 207168"/>
                <a:gd name="connsiteX28" fmla="*/ 733425 w 1609725"/>
                <a:gd name="connsiteY28" fmla="*/ 147637 h 207168"/>
                <a:gd name="connsiteX29" fmla="*/ 719138 w 1609725"/>
                <a:gd name="connsiteY29" fmla="*/ 133350 h 207168"/>
                <a:gd name="connsiteX30" fmla="*/ 683418 w 1609725"/>
                <a:gd name="connsiteY30" fmla="*/ 133350 h 207168"/>
                <a:gd name="connsiteX31" fmla="*/ 654843 w 1609725"/>
                <a:gd name="connsiteY31" fmla="*/ 133350 h 207168"/>
                <a:gd name="connsiteX32" fmla="*/ 638175 w 1609725"/>
                <a:gd name="connsiteY32" fmla="*/ 133350 h 207168"/>
                <a:gd name="connsiteX33" fmla="*/ 614362 w 1609725"/>
                <a:gd name="connsiteY33" fmla="*/ 133350 h 207168"/>
                <a:gd name="connsiteX34" fmla="*/ 571500 w 1609725"/>
                <a:gd name="connsiteY34" fmla="*/ 133350 h 207168"/>
                <a:gd name="connsiteX35" fmla="*/ 535781 w 1609725"/>
                <a:gd name="connsiteY35" fmla="*/ 133350 h 207168"/>
                <a:gd name="connsiteX36" fmla="*/ 519112 w 1609725"/>
                <a:gd name="connsiteY36" fmla="*/ 116681 h 207168"/>
                <a:gd name="connsiteX37" fmla="*/ 478631 w 1609725"/>
                <a:gd name="connsiteY37" fmla="*/ 116681 h 207168"/>
                <a:gd name="connsiteX38" fmla="*/ 459581 w 1609725"/>
                <a:gd name="connsiteY38" fmla="*/ 116681 h 207168"/>
                <a:gd name="connsiteX39" fmla="*/ 445293 w 1609725"/>
                <a:gd name="connsiteY39" fmla="*/ 102393 h 207168"/>
                <a:gd name="connsiteX40" fmla="*/ 426243 w 1609725"/>
                <a:gd name="connsiteY40" fmla="*/ 102393 h 207168"/>
                <a:gd name="connsiteX41" fmla="*/ 416718 w 1609725"/>
                <a:gd name="connsiteY41" fmla="*/ 102393 h 207168"/>
                <a:gd name="connsiteX42" fmla="*/ 378618 w 1609725"/>
                <a:gd name="connsiteY42" fmla="*/ 102393 h 207168"/>
                <a:gd name="connsiteX43" fmla="*/ 366712 w 1609725"/>
                <a:gd name="connsiteY43" fmla="*/ 90487 h 207168"/>
                <a:gd name="connsiteX44" fmla="*/ 347662 w 1609725"/>
                <a:gd name="connsiteY44" fmla="*/ 90487 h 207168"/>
                <a:gd name="connsiteX45" fmla="*/ 347662 w 1609725"/>
                <a:gd name="connsiteY45" fmla="*/ 73818 h 207168"/>
                <a:gd name="connsiteX46" fmla="*/ 328612 w 1609725"/>
                <a:gd name="connsiteY46" fmla="*/ 73818 h 207168"/>
                <a:gd name="connsiteX47" fmla="*/ 300037 w 1609725"/>
                <a:gd name="connsiteY47" fmla="*/ 73818 h 207168"/>
                <a:gd name="connsiteX48" fmla="*/ 278606 w 1609725"/>
                <a:gd name="connsiteY48" fmla="*/ 52387 h 207168"/>
                <a:gd name="connsiteX49" fmla="*/ 252412 w 1609725"/>
                <a:gd name="connsiteY49" fmla="*/ 52387 h 207168"/>
                <a:gd name="connsiteX50" fmla="*/ 223837 w 1609725"/>
                <a:gd name="connsiteY50" fmla="*/ 52387 h 207168"/>
                <a:gd name="connsiteX51" fmla="*/ 176212 w 1609725"/>
                <a:gd name="connsiteY51" fmla="*/ 52387 h 207168"/>
                <a:gd name="connsiteX52" fmla="*/ 154781 w 1609725"/>
                <a:gd name="connsiteY52" fmla="*/ 30956 h 207168"/>
                <a:gd name="connsiteX53" fmla="*/ 133350 w 1609725"/>
                <a:gd name="connsiteY53" fmla="*/ 30956 h 207168"/>
                <a:gd name="connsiteX54" fmla="*/ 119062 w 1609725"/>
                <a:gd name="connsiteY54" fmla="*/ 16668 h 207168"/>
                <a:gd name="connsiteX55" fmla="*/ 92868 w 1609725"/>
                <a:gd name="connsiteY55" fmla="*/ 16668 h 207168"/>
                <a:gd name="connsiteX56" fmla="*/ 69056 w 1609725"/>
                <a:gd name="connsiteY56" fmla="*/ 16668 h 207168"/>
                <a:gd name="connsiteX57" fmla="*/ 52388 w 1609725"/>
                <a:gd name="connsiteY57" fmla="*/ 0 h 207168"/>
                <a:gd name="connsiteX58" fmla="*/ 19050 w 1609725"/>
                <a:gd name="connsiteY58" fmla="*/ 0 h 207168"/>
                <a:gd name="connsiteX59" fmla="*/ 0 w 1609725"/>
                <a:gd name="connsiteY59" fmla="*/ 0 h 207168"/>
                <a:gd name="connsiteX0" fmla="*/ 1590675 w 1590675"/>
                <a:gd name="connsiteY0" fmla="*/ 207168 h 207168"/>
                <a:gd name="connsiteX1" fmla="*/ 1533525 w 1590675"/>
                <a:gd name="connsiteY1" fmla="*/ 207168 h 207168"/>
                <a:gd name="connsiteX2" fmla="*/ 1493043 w 1590675"/>
                <a:gd name="connsiteY2" fmla="*/ 207168 h 207168"/>
                <a:gd name="connsiteX3" fmla="*/ 1469231 w 1590675"/>
                <a:gd name="connsiteY3" fmla="*/ 207168 h 207168"/>
                <a:gd name="connsiteX4" fmla="*/ 1443037 w 1590675"/>
                <a:gd name="connsiteY4" fmla="*/ 207168 h 207168"/>
                <a:gd name="connsiteX5" fmla="*/ 1428750 w 1590675"/>
                <a:gd name="connsiteY5" fmla="*/ 207168 h 207168"/>
                <a:gd name="connsiteX6" fmla="*/ 1395412 w 1590675"/>
                <a:gd name="connsiteY6" fmla="*/ 207168 h 207168"/>
                <a:gd name="connsiteX7" fmla="*/ 1364456 w 1590675"/>
                <a:gd name="connsiteY7" fmla="*/ 207168 h 207168"/>
                <a:gd name="connsiteX8" fmla="*/ 1316831 w 1590675"/>
                <a:gd name="connsiteY8" fmla="*/ 207168 h 207168"/>
                <a:gd name="connsiteX9" fmla="*/ 1285875 w 1590675"/>
                <a:gd name="connsiteY9" fmla="*/ 207168 h 207168"/>
                <a:gd name="connsiteX10" fmla="*/ 1269207 w 1590675"/>
                <a:gd name="connsiteY10" fmla="*/ 190500 h 207168"/>
                <a:gd name="connsiteX11" fmla="*/ 1235868 w 1590675"/>
                <a:gd name="connsiteY11" fmla="*/ 190500 h 207168"/>
                <a:gd name="connsiteX12" fmla="*/ 1202531 w 1590675"/>
                <a:gd name="connsiteY12" fmla="*/ 190500 h 207168"/>
                <a:gd name="connsiteX13" fmla="*/ 1171575 w 1590675"/>
                <a:gd name="connsiteY13" fmla="*/ 190500 h 207168"/>
                <a:gd name="connsiteX14" fmla="*/ 1140618 w 1590675"/>
                <a:gd name="connsiteY14" fmla="*/ 190500 h 207168"/>
                <a:gd name="connsiteX15" fmla="*/ 1116806 w 1590675"/>
                <a:gd name="connsiteY15" fmla="*/ 190500 h 207168"/>
                <a:gd name="connsiteX16" fmla="*/ 1071562 w 1590675"/>
                <a:gd name="connsiteY16" fmla="*/ 190500 h 207168"/>
                <a:gd name="connsiteX17" fmla="*/ 1047750 w 1590675"/>
                <a:gd name="connsiteY17" fmla="*/ 190500 h 207168"/>
                <a:gd name="connsiteX18" fmla="*/ 1014412 w 1590675"/>
                <a:gd name="connsiteY18" fmla="*/ 190500 h 207168"/>
                <a:gd name="connsiteX19" fmla="*/ 971550 w 1590675"/>
                <a:gd name="connsiteY19" fmla="*/ 190500 h 207168"/>
                <a:gd name="connsiteX20" fmla="*/ 926306 w 1590675"/>
                <a:gd name="connsiteY20" fmla="*/ 190500 h 207168"/>
                <a:gd name="connsiteX21" fmla="*/ 912018 w 1590675"/>
                <a:gd name="connsiteY21" fmla="*/ 176212 h 207168"/>
                <a:gd name="connsiteX22" fmla="*/ 869156 w 1590675"/>
                <a:gd name="connsiteY22" fmla="*/ 176212 h 207168"/>
                <a:gd name="connsiteX23" fmla="*/ 852487 w 1590675"/>
                <a:gd name="connsiteY23" fmla="*/ 159543 h 207168"/>
                <a:gd name="connsiteX24" fmla="*/ 809625 w 1590675"/>
                <a:gd name="connsiteY24" fmla="*/ 159543 h 207168"/>
                <a:gd name="connsiteX25" fmla="*/ 766762 w 1590675"/>
                <a:gd name="connsiteY25" fmla="*/ 159543 h 207168"/>
                <a:gd name="connsiteX26" fmla="*/ 754856 w 1590675"/>
                <a:gd name="connsiteY26" fmla="*/ 147637 h 207168"/>
                <a:gd name="connsiteX27" fmla="*/ 735806 w 1590675"/>
                <a:gd name="connsiteY27" fmla="*/ 147637 h 207168"/>
                <a:gd name="connsiteX28" fmla="*/ 714375 w 1590675"/>
                <a:gd name="connsiteY28" fmla="*/ 147637 h 207168"/>
                <a:gd name="connsiteX29" fmla="*/ 700088 w 1590675"/>
                <a:gd name="connsiteY29" fmla="*/ 133350 h 207168"/>
                <a:gd name="connsiteX30" fmla="*/ 664368 w 1590675"/>
                <a:gd name="connsiteY30" fmla="*/ 133350 h 207168"/>
                <a:gd name="connsiteX31" fmla="*/ 635793 w 1590675"/>
                <a:gd name="connsiteY31" fmla="*/ 133350 h 207168"/>
                <a:gd name="connsiteX32" fmla="*/ 619125 w 1590675"/>
                <a:gd name="connsiteY32" fmla="*/ 133350 h 207168"/>
                <a:gd name="connsiteX33" fmla="*/ 595312 w 1590675"/>
                <a:gd name="connsiteY33" fmla="*/ 133350 h 207168"/>
                <a:gd name="connsiteX34" fmla="*/ 552450 w 1590675"/>
                <a:gd name="connsiteY34" fmla="*/ 133350 h 207168"/>
                <a:gd name="connsiteX35" fmla="*/ 516731 w 1590675"/>
                <a:gd name="connsiteY35" fmla="*/ 133350 h 207168"/>
                <a:gd name="connsiteX36" fmla="*/ 500062 w 1590675"/>
                <a:gd name="connsiteY36" fmla="*/ 116681 h 207168"/>
                <a:gd name="connsiteX37" fmla="*/ 459581 w 1590675"/>
                <a:gd name="connsiteY37" fmla="*/ 116681 h 207168"/>
                <a:gd name="connsiteX38" fmla="*/ 440531 w 1590675"/>
                <a:gd name="connsiteY38" fmla="*/ 116681 h 207168"/>
                <a:gd name="connsiteX39" fmla="*/ 426243 w 1590675"/>
                <a:gd name="connsiteY39" fmla="*/ 102393 h 207168"/>
                <a:gd name="connsiteX40" fmla="*/ 407193 w 1590675"/>
                <a:gd name="connsiteY40" fmla="*/ 102393 h 207168"/>
                <a:gd name="connsiteX41" fmla="*/ 397668 w 1590675"/>
                <a:gd name="connsiteY41" fmla="*/ 102393 h 207168"/>
                <a:gd name="connsiteX42" fmla="*/ 359568 w 1590675"/>
                <a:gd name="connsiteY42" fmla="*/ 102393 h 207168"/>
                <a:gd name="connsiteX43" fmla="*/ 347662 w 1590675"/>
                <a:gd name="connsiteY43" fmla="*/ 90487 h 207168"/>
                <a:gd name="connsiteX44" fmla="*/ 328612 w 1590675"/>
                <a:gd name="connsiteY44" fmla="*/ 90487 h 207168"/>
                <a:gd name="connsiteX45" fmla="*/ 328612 w 1590675"/>
                <a:gd name="connsiteY45" fmla="*/ 73818 h 207168"/>
                <a:gd name="connsiteX46" fmla="*/ 309562 w 1590675"/>
                <a:gd name="connsiteY46" fmla="*/ 73818 h 207168"/>
                <a:gd name="connsiteX47" fmla="*/ 280987 w 1590675"/>
                <a:gd name="connsiteY47" fmla="*/ 73818 h 207168"/>
                <a:gd name="connsiteX48" fmla="*/ 259556 w 1590675"/>
                <a:gd name="connsiteY48" fmla="*/ 52387 h 207168"/>
                <a:gd name="connsiteX49" fmla="*/ 233362 w 1590675"/>
                <a:gd name="connsiteY49" fmla="*/ 52387 h 207168"/>
                <a:gd name="connsiteX50" fmla="*/ 204787 w 1590675"/>
                <a:gd name="connsiteY50" fmla="*/ 52387 h 207168"/>
                <a:gd name="connsiteX51" fmla="*/ 157162 w 1590675"/>
                <a:gd name="connsiteY51" fmla="*/ 52387 h 207168"/>
                <a:gd name="connsiteX52" fmla="*/ 135731 w 1590675"/>
                <a:gd name="connsiteY52" fmla="*/ 30956 h 207168"/>
                <a:gd name="connsiteX53" fmla="*/ 114300 w 1590675"/>
                <a:gd name="connsiteY53" fmla="*/ 30956 h 207168"/>
                <a:gd name="connsiteX54" fmla="*/ 100012 w 1590675"/>
                <a:gd name="connsiteY54" fmla="*/ 16668 h 207168"/>
                <a:gd name="connsiteX55" fmla="*/ 73818 w 1590675"/>
                <a:gd name="connsiteY55" fmla="*/ 16668 h 207168"/>
                <a:gd name="connsiteX56" fmla="*/ 50006 w 1590675"/>
                <a:gd name="connsiteY56" fmla="*/ 16668 h 207168"/>
                <a:gd name="connsiteX57" fmla="*/ 33338 w 1590675"/>
                <a:gd name="connsiteY57" fmla="*/ 0 h 207168"/>
                <a:gd name="connsiteX58" fmla="*/ 0 w 1590675"/>
                <a:gd name="connsiteY58" fmla="*/ 0 h 207168"/>
                <a:gd name="connsiteX0" fmla="*/ 1557337 w 1557337"/>
                <a:gd name="connsiteY0" fmla="*/ 207168 h 207168"/>
                <a:gd name="connsiteX1" fmla="*/ 1500187 w 1557337"/>
                <a:gd name="connsiteY1" fmla="*/ 207168 h 207168"/>
                <a:gd name="connsiteX2" fmla="*/ 1459705 w 1557337"/>
                <a:gd name="connsiteY2" fmla="*/ 207168 h 207168"/>
                <a:gd name="connsiteX3" fmla="*/ 1435893 w 1557337"/>
                <a:gd name="connsiteY3" fmla="*/ 207168 h 207168"/>
                <a:gd name="connsiteX4" fmla="*/ 1409699 w 1557337"/>
                <a:gd name="connsiteY4" fmla="*/ 207168 h 207168"/>
                <a:gd name="connsiteX5" fmla="*/ 1395412 w 1557337"/>
                <a:gd name="connsiteY5" fmla="*/ 207168 h 207168"/>
                <a:gd name="connsiteX6" fmla="*/ 1362074 w 1557337"/>
                <a:gd name="connsiteY6" fmla="*/ 207168 h 207168"/>
                <a:gd name="connsiteX7" fmla="*/ 1331118 w 1557337"/>
                <a:gd name="connsiteY7" fmla="*/ 207168 h 207168"/>
                <a:gd name="connsiteX8" fmla="*/ 1283493 w 1557337"/>
                <a:gd name="connsiteY8" fmla="*/ 207168 h 207168"/>
                <a:gd name="connsiteX9" fmla="*/ 1252537 w 1557337"/>
                <a:gd name="connsiteY9" fmla="*/ 207168 h 207168"/>
                <a:gd name="connsiteX10" fmla="*/ 1235869 w 1557337"/>
                <a:gd name="connsiteY10" fmla="*/ 190500 h 207168"/>
                <a:gd name="connsiteX11" fmla="*/ 1202530 w 1557337"/>
                <a:gd name="connsiteY11" fmla="*/ 190500 h 207168"/>
                <a:gd name="connsiteX12" fmla="*/ 1169193 w 1557337"/>
                <a:gd name="connsiteY12" fmla="*/ 190500 h 207168"/>
                <a:gd name="connsiteX13" fmla="*/ 1138237 w 1557337"/>
                <a:gd name="connsiteY13" fmla="*/ 190500 h 207168"/>
                <a:gd name="connsiteX14" fmla="*/ 1107280 w 1557337"/>
                <a:gd name="connsiteY14" fmla="*/ 190500 h 207168"/>
                <a:gd name="connsiteX15" fmla="*/ 1083468 w 1557337"/>
                <a:gd name="connsiteY15" fmla="*/ 190500 h 207168"/>
                <a:gd name="connsiteX16" fmla="*/ 1038224 w 1557337"/>
                <a:gd name="connsiteY16" fmla="*/ 190500 h 207168"/>
                <a:gd name="connsiteX17" fmla="*/ 1014412 w 1557337"/>
                <a:gd name="connsiteY17" fmla="*/ 190500 h 207168"/>
                <a:gd name="connsiteX18" fmla="*/ 981074 w 1557337"/>
                <a:gd name="connsiteY18" fmla="*/ 190500 h 207168"/>
                <a:gd name="connsiteX19" fmla="*/ 938212 w 1557337"/>
                <a:gd name="connsiteY19" fmla="*/ 190500 h 207168"/>
                <a:gd name="connsiteX20" fmla="*/ 892968 w 1557337"/>
                <a:gd name="connsiteY20" fmla="*/ 190500 h 207168"/>
                <a:gd name="connsiteX21" fmla="*/ 878680 w 1557337"/>
                <a:gd name="connsiteY21" fmla="*/ 176212 h 207168"/>
                <a:gd name="connsiteX22" fmla="*/ 835818 w 1557337"/>
                <a:gd name="connsiteY22" fmla="*/ 176212 h 207168"/>
                <a:gd name="connsiteX23" fmla="*/ 819149 w 1557337"/>
                <a:gd name="connsiteY23" fmla="*/ 159543 h 207168"/>
                <a:gd name="connsiteX24" fmla="*/ 776287 w 1557337"/>
                <a:gd name="connsiteY24" fmla="*/ 159543 h 207168"/>
                <a:gd name="connsiteX25" fmla="*/ 733424 w 1557337"/>
                <a:gd name="connsiteY25" fmla="*/ 159543 h 207168"/>
                <a:gd name="connsiteX26" fmla="*/ 721518 w 1557337"/>
                <a:gd name="connsiteY26" fmla="*/ 147637 h 207168"/>
                <a:gd name="connsiteX27" fmla="*/ 702468 w 1557337"/>
                <a:gd name="connsiteY27" fmla="*/ 147637 h 207168"/>
                <a:gd name="connsiteX28" fmla="*/ 681037 w 1557337"/>
                <a:gd name="connsiteY28" fmla="*/ 147637 h 207168"/>
                <a:gd name="connsiteX29" fmla="*/ 666750 w 1557337"/>
                <a:gd name="connsiteY29" fmla="*/ 133350 h 207168"/>
                <a:gd name="connsiteX30" fmla="*/ 631030 w 1557337"/>
                <a:gd name="connsiteY30" fmla="*/ 133350 h 207168"/>
                <a:gd name="connsiteX31" fmla="*/ 602455 w 1557337"/>
                <a:gd name="connsiteY31" fmla="*/ 133350 h 207168"/>
                <a:gd name="connsiteX32" fmla="*/ 585787 w 1557337"/>
                <a:gd name="connsiteY32" fmla="*/ 133350 h 207168"/>
                <a:gd name="connsiteX33" fmla="*/ 561974 w 1557337"/>
                <a:gd name="connsiteY33" fmla="*/ 133350 h 207168"/>
                <a:gd name="connsiteX34" fmla="*/ 519112 w 1557337"/>
                <a:gd name="connsiteY34" fmla="*/ 133350 h 207168"/>
                <a:gd name="connsiteX35" fmla="*/ 483393 w 1557337"/>
                <a:gd name="connsiteY35" fmla="*/ 133350 h 207168"/>
                <a:gd name="connsiteX36" fmla="*/ 466724 w 1557337"/>
                <a:gd name="connsiteY36" fmla="*/ 116681 h 207168"/>
                <a:gd name="connsiteX37" fmla="*/ 426243 w 1557337"/>
                <a:gd name="connsiteY37" fmla="*/ 116681 h 207168"/>
                <a:gd name="connsiteX38" fmla="*/ 407193 w 1557337"/>
                <a:gd name="connsiteY38" fmla="*/ 116681 h 207168"/>
                <a:gd name="connsiteX39" fmla="*/ 392905 w 1557337"/>
                <a:gd name="connsiteY39" fmla="*/ 102393 h 207168"/>
                <a:gd name="connsiteX40" fmla="*/ 373855 w 1557337"/>
                <a:gd name="connsiteY40" fmla="*/ 102393 h 207168"/>
                <a:gd name="connsiteX41" fmla="*/ 364330 w 1557337"/>
                <a:gd name="connsiteY41" fmla="*/ 102393 h 207168"/>
                <a:gd name="connsiteX42" fmla="*/ 326230 w 1557337"/>
                <a:gd name="connsiteY42" fmla="*/ 102393 h 207168"/>
                <a:gd name="connsiteX43" fmla="*/ 314324 w 1557337"/>
                <a:gd name="connsiteY43" fmla="*/ 90487 h 207168"/>
                <a:gd name="connsiteX44" fmla="*/ 295274 w 1557337"/>
                <a:gd name="connsiteY44" fmla="*/ 90487 h 207168"/>
                <a:gd name="connsiteX45" fmla="*/ 295274 w 1557337"/>
                <a:gd name="connsiteY45" fmla="*/ 73818 h 207168"/>
                <a:gd name="connsiteX46" fmla="*/ 276224 w 1557337"/>
                <a:gd name="connsiteY46" fmla="*/ 73818 h 207168"/>
                <a:gd name="connsiteX47" fmla="*/ 247649 w 1557337"/>
                <a:gd name="connsiteY47" fmla="*/ 73818 h 207168"/>
                <a:gd name="connsiteX48" fmla="*/ 226218 w 1557337"/>
                <a:gd name="connsiteY48" fmla="*/ 52387 h 207168"/>
                <a:gd name="connsiteX49" fmla="*/ 200024 w 1557337"/>
                <a:gd name="connsiteY49" fmla="*/ 52387 h 207168"/>
                <a:gd name="connsiteX50" fmla="*/ 171449 w 1557337"/>
                <a:gd name="connsiteY50" fmla="*/ 52387 h 207168"/>
                <a:gd name="connsiteX51" fmla="*/ 123824 w 1557337"/>
                <a:gd name="connsiteY51" fmla="*/ 52387 h 207168"/>
                <a:gd name="connsiteX52" fmla="*/ 102393 w 1557337"/>
                <a:gd name="connsiteY52" fmla="*/ 30956 h 207168"/>
                <a:gd name="connsiteX53" fmla="*/ 80962 w 1557337"/>
                <a:gd name="connsiteY53" fmla="*/ 30956 h 207168"/>
                <a:gd name="connsiteX54" fmla="*/ 66674 w 1557337"/>
                <a:gd name="connsiteY54" fmla="*/ 16668 h 207168"/>
                <a:gd name="connsiteX55" fmla="*/ 40480 w 1557337"/>
                <a:gd name="connsiteY55" fmla="*/ 16668 h 207168"/>
                <a:gd name="connsiteX56" fmla="*/ 16668 w 1557337"/>
                <a:gd name="connsiteY56" fmla="*/ 16668 h 207168"/>
                <a:gd name="connsiteX57" fmla="*/ 0 w 1557337"/>
                <a:gd name="connsiteY57" fmla="*/ 0 h 207168"/>
                <a:gd name="connsiteX0" fmla="*/ 1540669 w 1540669"/>
                <a:gd name="connsiteY0" fmla="*/ 190500 h 190500"/>
                <a:gd name="connsiteX1" fmla="*/ 1483519 w 1540669"/>
                <a:gd name="connsiteY1" fmla="*/ 190500 h 190500"/>
                <a:gd name="connsiteX2" fmla="*/ 1443037 w 1540669"/>
                <a:gd name="connsiteY2" fmla="*/ 190500 h 190500"/>
                <a:gd name="connsiteX3" fmla="*/ 1419225 w 1540669"/>
                <a:gd name="connsiteY3" fmla="*/ 190500 h 190500"/>
                <a:gd name="connsiteX4" fmla="*/ 1393031 w 1540669"/>
                <a:gd name="connsiteY4" fmla="*/ 190500 h 190500"/>
                <a:gd name="connsiteX5" fmla="*/ 1378744 w 1540669"/>
                <a:gd name="connsiteY5" fmla="*/ 190500 h 190500"/>
                <a:gd name="connsiteX6" fmla="*/ 1345406 w 1540669"/>
                <a:gd name="connsiteY6" fmla="*/ 190500 h 190500"/>
                <a:gd name="connsiteX7" fmla="*/ 1314450 w 1540669"/>
                <a:gd name="connsiteY7" fmla="*/ 190500 h 190500"/>
                <a:gd name="connsiteX8" fmla="*/ 1266825 w 1540669"/>
                <a:gd name="connsiteY8" fmla="*/ 190500 h 190500"/>
                <a:gd name="connsiteX9" fmla="*/ 1235869 w 1540669"/>
                <a:gd name="connsiteY9" fmla="*/ 190500 h 190500"/>
                <a:gd name="connsiteX10" fmla="*/ 1219201 w 1540669"/>
                <a:gd name="connsiteY10" fmla="*/ 173832 h 190500"/>
                <a:gd name="connsiteX11" fmla="*/ 1185862 w 1540669"/>
                <a:gd name="connsiteY11" fmla="*/ 173832 h 190500"/>
                <a:gd name="connsiteX12" fmla="*/ 1152525 w 1540669"/>
                <a:gd name="connsiteY12" fmla="*/ 173832 h 190500"/>
                <a:gd name="connsiteX13" fmla="*/ 1121569 w 1540669"/>
                <a:gd name="connsiteY13" fmla="*/ 173832 h 190500"/>
                <a:gd name="connsiteX14" fmla="*/ 1090612 w 1540669"/>
                <a:gd name="connsiteY14" fmla="*/ 173832 h 190500"/>
                <a:gd name="connsiteX15" fmla="*/ 1066800 w 1540669"/>
                <a:gd name="connsiteY15" fmla="*/ 173832 h 190500"/>
                <a:gd name="connsiteX16" fmla="*/ 1021556 w 1540669"/>
                <a:gd name="connsiteY16" fmla="*/ 173832 h 190500"/>
                <a:gd name="connsiteX17" fmla="*/ 997744 w 1540669"/>
                <a:gd name="connsiteY17" fmla="*/ 173832 h 190500"/>
                <a:gd name="connsiteX18" fmla="*/ 964406 w 1540669"/>
                <a:gd name="connsiteY18" fmla="*/ 173832 h 190500"/>
                <a:gd name="connsiteX19" fmla="*/ 921544 w 1540669"/>
                <a:gd name="connsiteY19" fmla="*/ 173832 h 190500"/>
                <a:gd name="connsiteX20" fmla="*/ 876300 w 1540669"/>
                <a:gd name="connsiteY20" fmla="*/ 173832 h 190500"/>
                <a:gd name="connsiteX21" fmla="*/ 862012 w 1540669"/>
                <a:gd name="connsiteY21" fmla="*/ 159544 h 190500"/>
                <a:gd name="connsiteX22" fmla="*/ 819150 w 1540669"/>
                <a:gd name="connsiteY22" fmla="*/ 159544 h 190500"/>
                <a:gd name="connsiteX23" fmla="*/ 802481 w 1540669"/>
                <a:gd name="connsiteY23" fmla="*/ 142875 h 190500"/>
                <a:gd name="connsiteX24" fmla="*/ 759619 w 1540669"/>
                <a:gd name="connsiteY24" fmla="*/ 142875 h 190500"/>
                <a:gd name="connsiteX25" fmla="*/ 716756 w 1540669"/>
                <a:gd name="connsiteY25" fmla="*/ 142875 h 190500"/>
                <a:gd name="connsiteX26" fmla="*/ 704850 w 1540669"/>
                <a:gd name="connsiteY26" fmla="*/ 130969 h 190500"/>
                <a:gd name="connsiteX27" fmla="*/ 685800 w 1540669"/>
                <a:gd name="connsiteY27" fmla="*/ 130969 h 190500"/>
                <a:gd name="connsiteX28" fmla="*/ 664369 w 1540669"/>
                <a:gd name="connsiteY28" fmla="*/ 130969 h 190500"/>
                <a:gd name="connsiteX29" fmla="*/ 650082 w 1540669"/>
                <a:gd name="connsiteY29" fmla="*/ 116682 h 190500"/>
                <a:gd name="connsiteX30" fmla="*/ 614362 w 1540669"/>
                <a:gd name="connsiteY30" fmla="*/ 116682 h 190500"/>
                <a:gd name="connsiteX31" fmla="*/ 585787 w 1540669"/>
                <a:gd name="connsiteY31" fmla="*/ 116682 h 190500"/>
                <a:gd name="connsiteX32" fmla="*/ 569119 w 1540669"/>
                <a:gd name="connsiteY32" fmla="*/ 116682 h 190500"/>
                <a:gd name="connsiteX33" fmla="*/ 545306 w 1540669"/>
                <a:gd name="connsiteY33" fmla="*/ 116682 h 190500"/>
                <a:gd name="connsiteX34" fmla="*/ 502444 w 1540669"/>
                <a:gd name="connsiteY34" fmla="*/ 116682 h 190500"/>
                <a:gd name="connsiteX35" fmla="*/ 466725 w 1540669"/>
                <a:gd name="connsiteY35" fmla="*/ 116682 h 190500"/>
                <a:gd name="connsiteX36" fmla="*/ 450056 w 1540669"/>
                <a:gd name="connsiteY36" fmla="*/ 100013 h 190500"/>
                <a:gd name="connsiteX37" fmla="*/ 409575 w 1540669"/>
                <a:gd name="connsiteY37" fmla="*/ 100013 h 190500"/>
                <a:gd name="connsiteX38" fmla="*/ 390525 w 1540669"/>
                <a:gd name="connsiteY38" fmla="*/ 100013 h 190500"/>
                <a:gd name="connsiteX39" fmla="*/ 376237 w 1540669"/>
                <a:gd name="connsiteY39" fmla="*/ 85725 h 190500"/>
                <a:gd name="connsiteX40" fmla="*/ 357187 w 1540669"/>
                <a:gd name="connsiteY40" fmla="*/ 85725 h 190500"/>
                <a:gd name="connsiteX41" fmla="*/ 347662 w 1540669"/>
                <a:gd name="connsiteY41" fmla="*/ 85725 h 190500"/>
                <a:gd name="connsiteX42" fmla="*/ 309562 w 1540669"/>
                <a:gd name="connsiteY42" fmla="*/ 85725 h 190500"/>
                <a:gd name="connsiteX43" fmla="*/ 297656 w 1540669"/>
                <a:gd name="connsiteY43" fmla="*/ 73819 h 190500"/>
                <a:gd name="connsiteX44" fmla="*/ 278606 w 1540669"/>
                <a:gd name="connsiteY44" fmla="*/ 73819 h 190500"/>
                <a:gd name="connsiteX45" fmla="*/ 278606 w 1540669"/>
                <a:gd name="connsiteY45" fmla="*/ 57150 h 190500"/>
                <a:gd name="connsiteX46" fmla="*/ 259556 w 1540669"/>
                <a:gd name="connsiteY46" fmla="*/ 57150 h 190500"/>
                <a:gd name="connsiteX47" fmla="*/ 230981 w 1540669"/>
                <a:gd name="connsiteY47" fmla="*/ 57150 h 190500"/>
                <a:gd name="connsiteX48" fmla="*/ 209550 w 1540669"/>
                <a:gd name="connsiteY48" fmla="*/ 35719 h 190500"/>
                <a:gd name="connsiteX49" fmla="*/ 183356 w 1540669"/>
                <a:gd name="connsiteY49" fmla="*/ 35719 h 190500"/>
                <a:gd name="connsiteX50" fmla="*/ 154781 w 1540669"/>
                <a:gd name="connsiteY50" fmla="*/ 35719 h 190500"/>
                <a:gd name="connsiteX51" fmla="*/ 107156 w 1540669"/>
                <a:gd name="connsiteY51" fmla="*/ 35719 h 190500"/>
                <a:gd name="connsiteX52" fmla="*/ 85725 w 1540669"/>
                <a:gd name="connsiteY52" fmla="*/ 14288 h 190500"/>
                <a:gd name="connsiteX53" fmla="*/ 64294 w 1540669"/>
                <a:gd name="connsiteY53" fmla="*/ 14288 h 190500"/>
                <a:gd name="connsiteX54" fmla="*/ 50006 w 1540669"/>
                <a:gd name="connsiteY54" fmla="*/ 0 h 190500"/>
                <a:gd name="connsiteX55" fmla="*/ 23812 w 1540669"/>
                <a:gd name="connsiteY55" fmla="*/ 0 h 190500"/>
                <a:gd name="connsiteX56" fmla="*/ 0 w 1540669"/>
                <a:gd name="connsiteY56" fmla="*/ 0 h 190500"/>
                <a:gd name="connsiteX0" fmla="*/ 1516857 w 1516857"/>
                <a:gd name="connsiteY0" fmla="*/ 190500 h 190500"/>
                <a:gd name="connsiteX1" fmla="*/ 1459707 w 1516857"/>
                <a:gd name="connsiteY1" fmla="*/ 190500 h 190500"/>
                <a:gd name="connsiteX2" fmla="*/ 1419225 w 1516857"/>
                <a:gd name="connsiteY2" fmla="*/ 190500 h 190500"/>
                <a:gd name="connsiteX3" fmla="*/ 1395413 w 1516857"/>
                <a:gd name="connsiteY3" fmla="*/ 190500 h 190500"/>
                <a:gd name="connsiteX4" fmla="*/ 1369219 w 1516857"/>
                <a:gd name="connsiteY4" fmla="*/ 190500 h 190500"/>
                <a:gd name="connsiteX5" fmla="*/ 1354932 w 1516857"/>
                <a:gd name="connsiteY5" fmla="*/ 190500 h 190500"/>
                <a:gd name="connsiteX6" fmla="*/ 1321594 w 1516857"/>
                <a:gd name="connsiteY6" fmla="*/ 190500 h 190500"/>
                <a:gd name="connsiteX7" fmla="*/ 1290638 w 1516857"/>
                <a:gd name="connsiteY7" fmla="*/ 190500 h 190500"/>
                <a:gd name="connsiteX8" fmla="*/ 1243013 w 1516857"/>
                <a:gd name="connsiteY8" fmla="*/ 190500 h 190500"/>
                <a:gd name="connsiteX9" fmla="*/ 1212057 w 1516857"/>
                <a:gd name="connsiteY9" fmla="*/ 190500 h 190500"/>
                <a:gd name="connsiteX10" fmla="*/ 1195389 w 1516857"/>
                <a:gd name="connsiteY10" fmla="*/ 173832 h 190500"/>
                <a:gd name="connsiteX11" fmla="*/ 1162050 w 1516857"/>
                <a:gd name="connsiteY11" fmla="*/ 173832 h 190500"/>
                <a:gd name="connsiteX12" fmla="*/ 1128713 w 1516857"/>
                <a:gd name="connsiteY12" fmla="*/ 173832 h 190500"/>
                <a:gd name="connsiteX13" fmla="*/ 1097757 w 1516857"/>
                <a:gd name="connsiteY13" fmla="*/ 173832 h 190500"/>
                <a:gd name="connsiteX14" fmla="*/ 1066800 w 1516857"/>
                <a:gd name="connsiteY14" fmla="*/ 173832 h 190500"/>
                <a:gd name="connsiteX15" fmla="*/ 1042988 w 1516857"/>
                <a:gd name="connsiteY15" fmla="*/ 173832 h 190500"/>
                <a:gd name="connsiteX16" fmla="*/ 997744 w 1516857"/>
                <a:gd name="connsiteY16" fmla="*/ 173832 h 190500"/>
                <a:gd name="connsiteX17" fmla="*/ 973932 w 1516857"/>
                <a:gd name="connsiteY17" fmla="*/ 173832 h 190500"/>
                <a:gd name="connsiteX18" fmla="*/ 940594 w 1516857"/>
                <a:gd name="connsiteY18" fmla="*/ 173832 h 190500"/>
                <a:gd name="connsiteX19" fmla="*/ 897732 w 1516857"/>
                <a:gd name="connsiteY19" fmla="*/ 173832 h 190500"/>
                <a:gd name="connsiteX20" fmla="*/ 852488 w 1516857"/>
                <a:gd name="connsiteY20" fmla="*/ 173832 h 190500"/>
                <a:gd name="connsiteX21" fmla="*/ 838200 w 1516857"/>
                <a:gd name="connsiteY21" fmla="*/ 159544 h 190500"/>
                <a:gd name="connsiteX22" fmla="*/ 795338 w 1516857"/>
                <a:gd name="connsiteY22" fmla="*/ 159544 h 190500"/>
                <a:gd name="connsiteX23" fmla="*/ 778669 w 1516857"/>
                <a:gd name="connsiteY23" fmla="*/ 142875 h 190500"/>
                <a:gd name="connsiteX24" fmla="*/ 735807 w 1516857"/>
                <a:gd name="connsiteY24" fmla="*/ 142875 h 190500"/>
                <a:gd name="connsiteX25" fmla="*/ 692944 w 1516857"/>
                <a:gd name="connsiteY25" fmla="*/ 142875 h 190500"/>
                <a:gd name="connsiteX26" fmla="*/ 681038 w 1516857"/>
                <a:gd name="connsiteY26" fmla="*/ 130969 h 190500"/>
                <a:gd name="connsiteX27" fmla="*/ 661988 w 1516857"/>
                <a:gd name="connsiteY27" fmla="*/ 130969 h 190500"/>
                <a:gd name="connsiteX28" fmla="*/ 640557 w 1516857"/>
                <a:gd name="connsiteY28" fmla="*/ 130969 h 190500"/>
                <a:gd name="connsiteX29" fmla="*/ 626270 w 1516857"/>
                <a:gd name="connsiteY29" fmla="*/ 116682 h 190500"/>
                <a:gd name="connsiteX30" fmla="*/ 590550 w 1516857"/>
                <a:gd name="connsiteY30" fmla="*/ 116682 h 190500"/>
                <a:gd name="connsiteX31" fmla="*/ 561975 w 1516857"/>
                <a:gd name="connsiteY31" fmla="*/ 116682 h 190500"/>
                <a:gd name="connsiteX32" fmla="*/ 545307 w 1516857"/>
                <a:gd name="connsiteY32" fmla="*/ 116682 h 190500"/>
                <a:gd name="connsiteX33" fmla="*/ 521494 w 1516857"/>
                <a:gd name="connsiteY33" fmla="*/ 116682 h 190500"/>
                <a:gd name="connsiteX34" fmla="*/ 478632 w 1516857"/>
                <a:gd name="connsiteY34" fmla="*/ 116682 h 190500"/>
                <a:gd name="connsiteX35" fmla="*/ 442913 w 1516857"/>
                <a:gd name="connsiteY35" fmla="*/ 116682 h 190500"/>
                <a:gd name="connsiteX36" fmla="*/ 426244 w 1516857"/>
                <a:gd name="connsiteY36" fmla="*/ 100013 h 190500"/>
                <a:gd name="connsiteX37" fmla="*/ 385763 w 1516857"/>
                <a:gd name="connsiteY37" fmla="*/ 100013 h 190500"/>
                <a:gd name="connsiteX38" fmla="*/ 366713 w 1516857"/>
                <a:gd name="connsiteY38" fmla="*/ 100013 h 190500"/>
                <a:gd name="connsiteX39" fmla="*/ 352425 w 1516857"/>
                <a:gd name="connsiteY39" fmla="*/ 85725 h 190500"/>
                <a:gd name="connsiteX40" fmla="*/ 333375 w 1516857"/>
                <a:gd name="connsiteY40" fmla="*/ 85725 h 190500"/>
                <a:gd name="connsiteX41" fmla="*/ 323850 w 1516857"/>
                <a:gd name="connsiteY41" fmla="*/ 85725 h 190500"/>
                <a:gd name="connsiteX42" fmla="*/ 285750 w 1516857"/>
                <a:gd name="connsiteY42" fmla="*/ 85725 h 190500"/>
                <a:gd name="connsiteX43" fmla="*/ 273844 w 1516857"/>
                <a:gd name="connsiteY43" fmla="*/ 73819 h 190500"/>
                <a:gd name="connsiteX44" fmla="*/ 254794 w 1516857"/>
                <a:gd name="connsiteY44" fmla="*/ 73819 h 190500"/>
                <a:gd name="connsiteX45" fmla="*/ 254794 w 1516857"/>
                <a:gd name="connsiteY45" fmla="*/ 57150 h 190500"/>
                <a:gd name="connsiteX46" fmla="*/ 235744 w 1516857"/>
                <a:gd name="connsiteY46" fmla="*/ 57150 h 190500"/>
                <a:gd name="connsiteX47" fmla="*/ 207169 w 1516857"/>
                <a:gd name="connsiteY47" fmla="*/ 57150 h 190500"/>
                <a:gd name="connsiteX48" fmla="*/ 185738 w 1516857"/>
                <a:gd name="connsiteY48" fmla="*/ 35719 h 190500"/>
                <a:gd name="connsiteX49" fmla="*/ 159544 w 1516857"/>
                <a:gd name="connsiteY49" fmla="*/ 35719 h 190500"/>
                <a:gd name="connsiteX50" fmla="*/ 130969 w 1516857"/>
                <a:gd name="connsiteY50" fmla="*/ 35719 h 190500"/>
                <a:gd name="connsiteX51" fmla="*/ 83344 w 1516857"/>
                <a:gd name="connsiteY51" fmla="*/ 35719 h 190500"/>
                <a:gd name="connsiteX52" fmla="*/ 61913 w 1516857"/>
                <a:gd name="connsiteY52" fmla="*/ 14288 h 190500"/>
                <a:gd name="connsiteX53" fmla="*/ 40482 w 1516857"/>
                <a:gd name="connsiteY53" fmla="*/ 14288 h 190500"/>
                <a:gd name="connsiteX54" fmla="*/ 26194 w 1516857"/>
                <a:gd name="connsiteY54" fmla="*/ 0 h 190500"/>
                <a:gd name="connsiteX55" fmla="*/ 0 w 1516857"/>
                <a:gd name="connsiteY55" fmla="*/ 0 h 190500"/>
                <a:gd name="connsiteX0" fmla="*/ 1490663 w 1490663"/>
                <a:gd name="connsiteY0" fmla="*/ 190500 h 190500"/>
                <a:gd name="connsiteX1" fmla="*/ 1433513 w 1490663"/>
                <a:gd name="connsiteY1" fmla="*/ 190500 h 190500"/>
                <a:gd name="connsiteX2" fmla="*/ 1393031 w 1490663"/>
                <a:gd name="connsiteY2" fmla="*/ 190500 h 190500"/>
                <a:gd name="connsiteX3" fmla="*/ 1369219 w 1490663"/>
                <a:gd name="connsiteY3" fmla="*/ 190500 h 190500"/>
                <a:gd name="connsiteX4" fmla="*/ 1343025 w 1490663"/>
                <a:gd name="connsiteY4" fmla="*/ 190500 h 190500"/>
                <a:gd name="connsiteX5" fmla="*/ 1328738 w 1490663"/>
                <a:gd name="connsiteY5" fmla="*/ 190500 h 190500"/>
                <a:gd name="connsiteX6" fmla="*/ 1295400 w 1490663"/>
                <a:gd name="connsiteY6" fmla="*/ 190500 h 190500"/>
                <a:gd name="connsiteX7" fmla="*/ 1264444 w 1490663"/>
                <a:gd name="connsiteY7" fmla="*/ 190500 h 190500"/>
                <a:gd name="connsiteX8" fmla="*/ 1216819 w 1490663"/>
                <a:gd name="connsiteY8" fmla="*/ 190500 h 190500"/>
                <a:gd name="connsiteX9" fmla="*/ 1185863 w 1490663"/>
                <a:gd name="connsiteY9" fmla="*/ 190500 h 190500"/>
                <a:gd name="connsiteX10" fmla="*/ 1169195 w 1490663"/>
                <a:gd name="connsiteY10" fmla="*/ 173832 h 190500"/>
                <a:gd name="connsiteX11" fmla="*/ 1135856 w 1490663"/>
                <a:gd name="connsiteY11" fmla="*/ 173832 h 190500"/>
                <a:gd name="connsiteX12" fmla="*/ 1102519 w 1490663"/>
                <a:gd name="connsiteY12" fmla="*/ 173832 h 190500"/>
                <a:gd name="connsiteX13" fmla="*/ 1071563 w 1490663"/>
                <a:gd name="connsiteY13" fmla="*/ 173832 h 190500"/>
                <a:gd name="connsiteX14" fmla="*/ 1040606 w 1490663"/>
                <a:gd name="connsiteY14" fmla="*/ 173832 h 190500"/>
                <a:gd name="connsiteX15" fmla="*/ 1016794 w 1490663"/>
                <a:gd name="connsiteY15" fmla="*/ 173832 h 190500"/>
                <a:gd name="connsiteX16" fmla="*/ 971550 w 1490663"/>
                <a:gd name="connsiteY16" fmla="*/ 173832 h 190500"/>
                <a:gd name="connsiteX17" fmla="*/ 947738 w 1490663"/>
                <a:gd name="connsiteY17" fmla="*/ 173832 h 190500"/>
                <a:gd name="connsiteX18" fmla="*/ 914400 w 1490663"/>
                <a:gd name="connsiteY18" fmla="*/ 173832 h 190500"/>
                <a:gd name="connsiteX19" fmla="*/ 871538 w 1490663"/>
                <a:gd name="connsiteY19" fmla="*/ 173832 h 190500"/>
                <a:gd name="connsiteX20" fmla="*/ 826294 w 1490663"/>
                <a:gd name="connsiteY20" fmla="*/ 173832 h 190500"/>
                <a:gd name="connsiteX21" fmla="*/ 812006 w 1490663"/>
                <a:gd name="connsiteY21" fmla="*/ 159544 h 190500"/>
                <a:gd name="connsiteX22" fmla="*/ 769144 w 1490663"/>
                <a:gd name="connsiteY22" fmla="*/ 159544 h 190500"/>
                <a:gd name="connsiteX23" fmla="*/ 752475 w 1490663"/>
                <a:gd name="connsiteY23" fmla="*/ 142875 h 190500"/>
                <a:gd name="connsiteX24" fmla="*/ 709613 w 1490663"/>
                <a:gd name="connsiteY24" fmla="*/ 142875 h 190500"/>
                <a:gd name="connsiteX25" fmla="*/ 666750 w 1490663"/>
                <a:gd name="connsiteY25" fmla="*/ 142875 h 190500"/>
                <a:gd name="connsiteX26" fmla="*/ 654844 w 1490663"/>
                <a:gd name="connsiteY26" fmla="*/ 130969 h 190500"/>
                <a:gd name="connsiteX27" fmla="*/ 635794 w 1490663"/>
                <a:gd name="connsiteY27" fmla="*/ 130969 h 190500"/>
                <a:gd name="connsiteX28" fmla="*/ 614363 w 1490663"/>
                <a:gd name="connsiteY28" fmla="*/ 130969 h 190500"/>
                <a:gd name="connsiteX29" fmla="*/ 600076 w 1490663"/>
                <a:gd name="connsiteY29" fmla="*/ 116682 h 190500"/>
                <a:gd name="connsiteX30" fmla="*/ 564356 w 1490663"/>
                <a:gd name="connsiteY30" fmla="*/ 116682 h 190500"/>
                <a:gd name="connsiteX31" fmla="*/ 535781 w 1490663"/>
                <a:gd name="connsiteY31" fmla="*/ 116682 h 190500"/>
                <a:gd name="connsiteX32" fmla="*/ 519113 w 1490663"/>
                <a:gd name="connsiteY32" fmla="*/ 116682 h 190500"/>
                <a:gd name="connsiteX33" fmla="*/ 495300 w 1490663"/>
                <a:gd name="connsiteY33" fmla="*/ 116682 h 190500"/>
                <a:gd name="connsiteX34" fmla="*/ 452438 w 1490663"/>
                <a:gd name="connsiteY34" fmla="*/ 116682 h 190500"/>
                <a:gd name="connsiteX35" fmla="*/ 416719 w 1490663"/>
                <a:gd name="connsiteY35" fmla="*/ 116682 h 190500"/>
                <a:gd name="connsiteX36" fmla="*/ 400050 w 1490663"/>
                <a:gd name="connsiteY36" fmla="*/ 100013 h 190500"/>
                <a:gd name="connsiteX37" fmla="*/ 359569 w 1490663"/>
                <a:gd name="connsiteY37" fmla="*/ 100013 h 190500"/>
                <a:gd name="connsiteX38" fmla="*/ 340519 w 1490663"/>
                <a:gd name="connsiteY38" fmla="*/ 100013 h 190500"/>
                <a:gd name="connsiteX39" fmla="*/ 326231 w 1490663"/>
                <a:gd name="connsiteY39" fmla="*/ 85725 h 190500"/>
                <a:gd name="connsiteX40" fmla="*/ 307181 w 1490663"/>
                <a:gd name="connsiteY40" fmla="*/ 85725 h 190500"/>
                <a:gd name="connsiteX41" fmla="*/ 297656 w 1490663"/>
                <a:gd name="connsiteY41" fmla="*/ 85725 h 190500"/>
                <a:gd name="connsiteX42" fmla="*/ 259556 w 1490663"/>
                <a:gd name="connsiteY42" fmla="*/ 85725 h 190500"/>
                <a:gd name="connsiteX43" fmla="*/ 247650 w 1490663"/>
                <a:gd name="connsiteY43" fmla="*/ 73819 h 190500"/>
                <a:gd name="connsiteX44" fmla="*/ 228600 w 1490663"/>
                <a:gd name="connsiteY44" fmla="*/ 73819 h 190500"/>
                <a:gd name="connsiteX45" fmla="*/ 228600 w 1490663"/>
                <a:gd name="connsiteY45" fmla="*/ 57150 h 190500"/>
                <a:gd name="connsiteX46" fmla="*/ 209550 w 1490663"/>
                <a:gd name="connsiteY46" fmla="*/ 57150 h 190500"/>
                <a:gd name="connsiteX47" fmla="*/ 180975 w 1490663"/>
                <a:gd name="connsiteY47" fmla="*/ 57150 h 190500"/>
                <a:gd name="connsiteX48" fmla="*/ 159544 w 1490663"/>
                <a:gd name="connsiteY48" fmla="*/ 35719 h 190500"/>
                <a:gd name="connsiteX49" fmla="*/ 133350 w 1490663"/>
                <a:gd name="connsiteY49" fmla="*/ 35719 h 190500"/>
                <a:gd name="connsiteX50" fmla="*/ 104775 w 1490663"/>
                <a:gd name="connsiteY50" fmla="*/ 35719 h 190500"/>
                <a:gd name="connsiteX51" fmla="*/ 57150 w 1490663"/>
                <a:gd name="connsiteY51" fmla="*/ 35719 h 190500"/>
                <a:gd name="connsiteX52" fmla="*/ 35719 w 1490663"/>
                <a:gd name="connsiteY52" fmla="*/ 14288 h 190500"/>
                <a:gd name="connsiteX53" fmla="*/ 14288 w 1490663"/>
                <a:gd name="connsiteY53" fmla="*/ 14288 h 190500"/>
                <a:gd name="connsiteX54" fmla="*/ 0 w 1490663"/>
                <a:gd name="connsiteY54" fmla="*/ 0 h 190500"/>
                <a:gd name="connsiteX0" fmla="*/ 1476375 w 1476375"/>
                <a:gd name="connsiteY0" fmla="*/ 176212 h 176212"/>
                <a:gd name="connsiteX1" fmla="*/ 1419225 w 1476375"/>
                <a:gd name="connsiteY1" fmla="*/ 176212 h 176212"/>
                <a:gd name="connsiteX2" fmla="*/ 1378743 w 1476375"/>
                <a:gd name="connsiteY2" fmla="*/ 176212 h 176212"/>
                <a:gd name="connsiteX3" fmla="*/ 1354931 w 1476375"/>
                <a:gd name="connsiteY3" fmla="*/ 176212 h 176212"/>
                <a:gd name="connsiteX4" fmla="*/ 1328737 w 1476375"/>
                <a:gd name="connsiteY4" fmla="*/ 176212 h 176212"/>
                <a:gd name="connsiteX5" fmla="*/ 1314450 w 1476375"/>
                <a:gd name="connsiteY5" fmla="*/ 176212 h 176212"/>
                <a:gd name="connsiteX6" fmla="*/ 1281112 w 1476375"/>
                <a:gd name="connsiteY6" fmla="*/ 176212 h 176212"/>
                <a:gd name="connsiteX7" fmla="*/ 1250156 w 1476375"/>
                <a:gd name="connsiteY7" fmla="*/ 176212 h 176212"/>
                <a:gd name="connsiteX8" fmla="*/ 1202531 w 1476375"/>
                <a:gd name="connsiteY8" fmla="*/ 176212 h 176212"/>
                <a:gd name="connsiteX9" fmla="*/ 1171575 w 1476375"/>
                <a:gd name="connsiteY9" fmla="*/ 176212 h 176212"/>
                <a:gd name="connsiteX10" fmla="*/ 1154907 w 1476375"/>
                <a:gd name="connsiteY10" fmla="*/ 159544 h 176212"/>
                <a:gd name="connsiteX11" fmla="*/ 1121568 w 1476375"/>
                <a:gd name="connsiteY11" fmla="*/ 159544 h 176212"/>
                <a:gd name="connsiteX12" fmla="*/ 1088231 w 1476375"/>
                <a:gd name="connsiteY12" fmla="*/ 159544 h 176212"/>
                <a:gd name="connsiteX13" fmla="*/ 1057275 w 1476375"/>
                <a:gd name="connsiteY13" fmla="*/ 159544 h 176212"/>
                <a:gd name="connsiteX14" fmla="*/ 1026318 w 1476375"/>
                <a:gd name="connsiteY14" fmla="*/ 159544 h 176212"/>
                <a:gd name="connsiteX15" fmla="*/ 1002506 w 1476375"/>
                <a:gd name="connsiteY15" fmla="*/ 159544 h 176212"/>
                <a:gd name="connsiteX16" fmla="*/ 957262 w 1476375"/>
                <a:gd name="connsiteY16" fmla="*/ 159544 h 176212"/>
                <a:gd name="connsiteX17" fmla="*/ 933450 w 1476375"/>
                <a:gd name="connsiteY17" fmla="*/ 159544 h 176212"/>
                <a:gd name="connsiteX18" fmla="*/ 900112 w 1476375"/>
                <a:gd name="connsiteY18" fmla="*/ 159544 h 176212"/>
                <a:gd name="connsiteX19" fmla="*/ 857250 w 1476375"/>
                <a:gd name="connsiteY19" fmla="*/ 159544 h 176212"/>
                <a:gd name="connsiteX20" fmla="*/ 812006 w 1476375"/>
                <a:gd name="connsiteY20" fmla="*/ 159544 h 176212"/>
                <a:gd name="connsiteX21" fmla="*/ 797718 w 1476375"/>
                <a:gd name="connsiteY21" fmla="*/ 145256 h 176212"/>
                <a:gd name="connsiteX22" fmla="*/ 754856 w 1476375"/>
                <a:gd name="connsiteY22" fmla="*/ 145256 h 176212"/>
                <a:gd name="connsiteX23" fmla="*/ 738187 w 1476375"/>
                <a:gd name="connsiteY23" fmla="*/ 128587 h 176212"/>
                <a:gd name="connsiteX24" fmla="*/ 695325 w 1476375"/>
                <a:gd name="connsiteY24" fmla="*/ 128587 h 176212"/>
                <a:gd name="connsiteX25" fmla="*/ 652462 w 1476375"/>
                <a:gd name="connsiteY25" fmla="*/ 128587 h 176212"/>
                <a:gd name="connsiteX26" fmla="*/ 640556 w 1476375"/>
                <a:gd name="connsiteY26" fmla="*/ 116681 h 176212"/>
                <a:gd name="connsiteX27" fmla="*/ 621506 w 1476375"/>
                <a:gd name="connsiteY27" fmla="*/ 116681 h 176212"/>
                <a:gd name="connsiteX28" fmla="*/ 600075 w 1476375"/>
                <a:gd name="connsiteY28" fmla="*/ 116681 h 176212"/>
                <a:gd name="connsiteX29" fmla="*/ 585788 w 1476375"/>
                <a:gd name="connsiteY29" fmla="*/ 102394 h 176212"/>
                <a:gd name="connsiteX30" fmla="*/ 550068 w 1476375"/>
                <a:gd name="connsiteY30" fmla="*/ 102394 h 176212"/>
                <a:gd name="connsiteX31" fmla="*/ 521493 w 1476375"/>
                <a:gd name="connsiteY31" fmla="*/ 102394 h 176212"/>
                <a:gd name="connsiteX32" fmla="*/ 504825 w 1476375"/>
                <a:gd name="connsiteY32" fmla="*/ 102394 h 176212"/>
                <a:gd name="connsiteX33" fmla="*/ 481012 w 1476375"/>
                <a:gd name="connsiteY33" fmla="*/ 102394 h 176212"/>
                <a:gd name="connsiteX34" fmla="*/ 438150 w 1476375"/>
                <a:gd name="connsiteY34" fmla="*/ 102394 h 176212"/>
                <a:gd name="connsiteX35" fmla="*/ 402431 w 1476375"/>
                <a:gd name="connsiteY35" fmla="*/ 102394 h 176212"/>
                <a:gd name="connsiteX36" fmla="*/ 385762 w 1476375"/>
                <a:gd name="connsiteY36" fmla="*/ 85725 h 176212"/>
                <a:gd name="connsiteX37" fmla="*/ 345281 w 1476375"/>
                <a:gd name="connsiteY37" fmla="*/ 85725 h 176212"/>
                <a:gd name="connsiteX38" fmla="*/ 326231 w 1476375"/>
                <a:gd name="connsiteY38" fmla="*/ 85725 h 176212"/>
                <a:gd name="connsiteX39" fmla="*/ 311943 w 1476375"/>
                <a:gd name="connsiteY39" fmla="*/ 71437 h 176212"/>
                <a:gd name="connsiteX40" fmla="*/ 292893 w 1476375"/>
                <a:gd name="connsiteY40" fmla="*/ 71437 h 176212"/>
                <a:gd name="connsiteX41" fmla="*/ 283368 w 1476375"/>
                <a:gd name="connsiteY41" fmla="*/ 71437 h 176212"/>
                <a:gd name="connsiteX42" fmla="*/ 245268 w 1476375"/>
                <a:gd name="connsiteY42" fmla="*/ 71437 h 176212"/>
                <a:gd name="connsiteX43" fmla="*/ 233362 w 1476375"/>
                <a:gd name="connsiteY43" fmla="*/ 59531 h 176212"/>
                <a:gd name="connsiteX44" fmla="*/ 214312 w 1476375"/>
                <a:gd name="connsiteY44" fmla="*/ 59531 h 176212"/>
                <a:gd name="connsiteX45" fmla="*/ 214312 w 1476375"/>
                <a:gd name="connsiteY45" fmla="*/ 42862 h 176212"/>
                <a:gd name="connsiteX46" fmla="*/ 195262 w 1476375"/>
                <a:gd name="connsiteY46" fmla="*/ 42862 h 176212"/>
                <a:gd name="connsiteX47" fmla="*/ 166687 w 1476375"/>
                <a:gd name="connsiteY47" fmla="*/ 42862 h 176212"/>
                <a:gd name="connsiteX48" fmla="*/ 145256 w 1476375"/>
                <a:gd name="connsiteY48" fmla="*/ 21431 h 176212"/>
                <a:gd name="connsiteX49" fmla="*/ 119062 w 1476375"/>
                <a:gd name="connsiteY49" fmla="*/ 21431 h 176212"/>
                <a:gd name="connsiteX50" fmla="*/ 90487 w 1476375"/>
                <a:gd name="connsiteY50" fmla="*/ 21431 h 176212"/>
                <a:gd name="connsiteX51" fmla="*/ 42862 w 1476375"/>
                <a:gd name="connsiteY51" fmla="*/ 21431 h 176212"/>
                <a:gd name="connsiteX52" fmla="*/ 21431 w 1476375"/>
                <a:gd name="connsiteY52" fmla="*/ 0 h 176212"/>
                <a:gd name="connsiteX53" fmla="*/ 0 w 1476375"/>
                <a:gd name="connsiteY53" fmla="*/ 0 h 176212"/>
                <a:gd name="connsiteX0" fmla="*/ 1454944 w 1454944"/>
                <a:gd name="connsiteY0" fmla="*/ 176212 h 176212"/>
                <a:gd name="connsiteX1" fmla="*/ 1397794 w 1454944"/>
                <a:gd name="connsiteY1" fmla="*/ 176212 h 176212"/>
                <a:gd name="connsiteX2" fmla="*/ 1357312 w 1454944"/>
                <a:gd name="connsiteY2" fmla="*/ 176212 h 176212"/>
                <a:gd name="connsiteX3" fmla="*/ 1333500 w 1454944"/>
                <a:gd name="connsiteY3" fmla="*/ 176212 h 176212"/>
                <a:gd name="connsiteX4" fmla="*/ 1307306 w 1454944"/>
                <a:gd name="connsiteY4" fmla="*/ 176212 h 176212"/>
                <a:gd name="connsiteX5" fmla="*/ 1293019 w 1454944"/>
                <a:gd name="connsiteY5" fmla="*/ 176212 h 176212"/>
                <a:gd name="connsiteX6" fmla="*/ 1259681 w 1454944"/>
                <a:gd name="connsiteY6" fmla="*/ 176212 h 176212"/>
                <a:gd name="connsiteX7" fmla="*/ 1228725 w 1454944"/>
                <a:gd name="connsiteY7" fmla="*/ 176212 h 176212"/>
                <a:gd name="connsiteX8" fmla="*/ 1181100 w 1454944"/>
                <a:gd name="connsiteY8" fmla="*/ 176212 h 176212"/>
                <a:gd name="connsiteX9" fmla="*/ 1150144 w 1454944"/>
                <a:gd name="connsiteY9" fmla="*/ 176212 h 176212"/>
                <a:gd name="connsiteX10" fmla="*/ 1133476 w 1454944"/>
                <a:gd name="connsiteY10" fmla="*/ 159544 h 176212"/>
                <a:gd name="connsiteX11" fmla="*/ 1100137 w 1454944"/>
                <a:gd name="connsiteY11" fmla="*/ 159544 h 176212"/>
                <a:gd name="connsiteX12" fmla="*/ 1066800 w 1454944"/>
                <a:gd name="connsiteY12" fmla="*/ 159544 h 176212"/>
                <a:gd name="connsiteX13" fmla="*/ 1035844 w 1454944"/>
                <a:gd name="connsiteY13" fmla="*/ 159544 h 176212"/>
                <a:gd name="connsiteX14" fmla="*/ 1004887 w 1454944"/>
                <a:gd name="connsiteY14" fmla="*/ 159544 h 176212"/>
                <a:gd name="connsiteX15" fmla="*/ 981075 w 1454944"/>
                <a:gd name="connsiteY15" fmla="*/ 159544 h 176212"/>
                <a:gd name="connsiteX16" fmla="*/ 935831 w 1454944"/>
                <a:gd name="connsiteY16" fmla="*/ 159544 h 176212"/>
                <a:gd name="connsiteX17" fmla="*/ 912019 w 1454944"/>
                <a:gd name="connsiteY17" fmla="*/ 159544 h 176212"/>
                <a:gd name="connsiteX18" fmla="*/ 878681 w 1454944"/>
                <a:gd name="connsiteY18" fmla="*/ 159544 h 176212"/>
                <a:gd name="connsiteX19" fmla="*/ 835819 w 1454944"/>
                <a:gd name="connsiteY19" fmla="*/ 159544 h 176212"/>
                <a:gd name="connsiteX20" fmla="*/ 790575 w 1454944"/>
                <a:gd name="connsiteY20" fmla="*/ 159544 h 176212"/>
                <a:gd name="connsiteX21" fmla="*/ 776287 w 1454944"/>
                <a:gd name="connsiteY21" fmla="*/ 145256 h 176212"/>
                <a:gd name="connsiteX22" fmla="*/ 733425 w 1454944"/>
                <a:gd name="connsiteY22" fmla="*/ 145256 h 176212"/>
                <a:gd name="connsiteX23" fmla="*/ 716756 w 1454944"/>
                <a:gd name="connsiteY23" fmla="*/ 128587 h 176212"/>
                <a:gd name="connsiteX24" fmla="*/ 673894 w 1454944"/>
                <a:gd name="connsiteY24" fmla="*/ 128587 h 176212"/>
                <a:gd name="connsiteX25" fmla="*/ 631031 w 1454944"/>
                <a:gd name="connsiteY25" fmla="*/ 128587 h 176212"/>
                <a:gd name="connsiteX26" fmla="*/ 619125 w 1454944"/>
                <a:gd name="connsiteY26" fmla="*/ 116681 h 176212"/>
                <a:gd name="connsiteX27" fmla="*/ 600075 w 1454944"/>
                <a:gd name="connsiteY27" fmla="*/ 116681 h 176212"/>
                <a:gd name="connsiteX28" fmla="*/ 578644 w 1454944"/>
                <a:gd name="connsiteY28" fmla="*/ 116681 h 176212"/>
                <a:gd name="connsiteX29" fmla="*/ 564357 w 1454944"/>
                <a:gd name="connsiteY29" fmla="*/ 102394 h 176212"/>
                <a:gd name="connsiteX30" fmla="*/ 528637 w 1454944"/>
                <a:gd name="connsiteY30" fmla="*/ 102394 h 176212"/>
                <a:gd name="connsiteX31" fmla="*/ 500062 w 1454944"/>
                <a:gd name="connsiteY31" fmla="*/ 102394 h 176212"/>
                <a:gd name="connsiteX32" fmla="*/ 483394 w 1454944"/>
                <a:gd name="connsiteY32" fmla="*/ 102394 h 176212"/>
                <a:gd name="connsiteX33" fmla="*/ 459581 w 1454944"/>
                <a:gd name="connsiteY33" fmla="*/ 102394 h 176212"/>
                <a:gd name="connsiteX34" fmla="*/ 416719 w 1454944"/>
                <a:gd name="connsiteY34" fmla="*/ 102394 h 176212"/>
                <a:gd name="connsiteX35" fmla="*/ 381000 w 1454944"/>
                <a:gd name="connsiteY35" fmla="*/ 102394 h 176212"/>
                <a:gd name="connsiteX36" fmla="*/ 364331 w 1454944"/>
                <a:gd name="connsiteY36" fmla="*/ 85725 h 176212"/>
                <a:gd name="connsiteX37" fmla="*/ 323850 w 1454944"/>
                <a:gd name="connsiteY37" fmla="*/ 85725 h 176212"/>
                <a:gd name="connsiteX38" fmla="*/ 304800 w 1454944"/>
                <a:gd name="connsiteY38" fmla="*/ 85725 h 176212"/>
                <a:gd name="connsiteX39" fmla="*/ 290512 w 1454944"/>
                <a:gd name="connsiteY39" fmla="*/ 71437 h 176212"/>
                <a:gd name="connsiteX40" fmla="*/ 271462 w 1454944"/>
                <a:gd name="connsiteY40" fmla="*/ 71437 h 176212"/>
                <a:gd name="connsiteX41" fmla="*/ 261937 w 1454944"/>
                <a:gd name="connsiteY41" fmla="*/ 71437 h 176212"/>
                <a:gd name="connsiteX42" fmla="*/ 223837 w 1454944"/>
                <a:gd name="connsiteY42" fmla="*/ 71437 h 176212"/>
                <a:gd name="connsiteX43" fmla="*/ 211931 w 1454944"/>
                <a:gd name="connsiteY43" fmla="*/ 59531 h 176212"/>
                <a:gd name="connsiteX44" fmla="*/ 192881 w 1454944"/>
                <a:gd name="connsiteY44" fmla="*/ 59531 h 176212"/>
                <a:gd name="connsiteX45" fmla="*/ 192881 w 1454944"/>
                <a:gd name="connsiteY45" fmla="*/ 42862 h 176212"/>
                <a:gd name="connsiteX46" fmla="*/ 173831 w 1454944"/>
                <a:gd name="connsiteY46" fmla="*/ 42862 h 176212"/>
                <a:gd name="connsiteX47" fmla="*/ 145256 w 1454944"/>
                <a:gd name="connsiteY47" fmla="*/ 42862 h 176212"/>
                <a:gd name="connsiteX48" fmla="*/ 123825 w 1454944"/>
                <a:gd name="connsiteY48" fmla="*/ 21431 h 176212"/>
                <a:gd name="connsiteX49" fmla="*/ 97631 w 1454944"/>
                <a:gd name="connsiteY49" fmla="*/ 21431 h 176212"/>
                <a:gd name="connsiteX50" fmla="*/ 69056 w 1454944"/>
                <a:gd name="connsiteY50" fmla="*/ 21431 h 176212"/>
                <a:gd name="connsiteX51" fmla="*/ 21431 w 1454944"/>
                <a:gd name="connsiteY51" fmla="*/ 21431 h 176212"/>
                <a:gd name="connsiteX52" fmla="*/ 0 w 1454944"/>
                <a:gd name="connsiteY52" fmla="*/ 0 h 176212"/>
                <a:gd name="connsiteX0" fmla="*/ 1433513 w 1433513"/>
                <a:gd name="connsiteY0" fmla="*/ 154780 h 154780"/>
                <a:gd name="connsiteX1" fmla="*/ 1376363 w 1433513"/>
                <a:gd name="connsiteY1" fmla="*/ 154780 h 154780"/>
                <a:gd name="connsiteX2" fmla="*/ 1335881 w 1433513"/>
                <a:gd name="connsiteY2" fmla="*/ 154780 h 154780"/>
                <a:gd name="connsiteX3" fmla="*/ 1312069 w 1433513"/>
                <a:gd name="connsiteY3" fmla="*/ 154780 h 154780"/>
                <a:gd name="connsiteX4" fmla="*/ 1285875 w 1433513"/>
                <a:gd name="connsiteY4" fmla="*/ 154780 h 154780"/>
                <a:gd name="connsiteX5" fmla="*/ 1271588 w 1433513"/>
                <a:gd name="connsiteY5" fmla="*/ 154780 h 154780"/>
                <a:gd name="connsiteX6" fmla="*/ 1238250 w 1433513"/>
                <a:gd name="connsiteY6" fmla="*/ 154780 h 154780"/>
                <a:gd name="connsiteX7" fmla="*/ 1207294 w 1433513"/>
                <a:gd name="connsiteY7" fmla="*/ 154780 h 154780"/>
                <a:gd name="connsiteX8" fmla="*/ 1159669 w 1433513"/>
                <a:gd name="connsiteY8" fmla="*/ 154780 h 154780"/>
                <a:gd name="connsiteX9" fmla="*/ 1128713 w 1433513"/>
                <a:gd name="connsiteY9" fmla="*/ 154780 h 154780"/>
                <a:gd name="connsiteX10" fmla="*/ 1112045 w 1433513"/>
                <a:gd name="connsiteY10" fmla="*/ 138112 h 154780"/>
                <a:gd name="connsiteX11" fmla="*/ 1078706 w 1433513"/>
                <a:gd name="connsiteY11" fmla="*/ 138112 h 154780"/>
                <a:gd name="connsiteX12" fmla="*/ 1045369 w 1433513"/>
                <a:gd name="connsiteY12" fmla="*/ 138112 h 154780"/>
                <a:gd name="connsiteX13" fmla="*/ 1014413 w 1433513"/>
                <a:gd name="connsiteY13" fmla="*/ 138112 h 154780"/>
                <a:gd name="connsiteX14" fmla="*/ 983456 w 1433513"/>
                <a:gd name="connsiteY14" fmla="*/ 138112 h 154780"/>
                <a:gd name="connsiteX15" fmla="*/ 959644 w 1433513"/>
                <a:gd name="connsiteY15" fmla="*/ 138112 h 154780"/>
                <a:gd name="connsiteX16" fmla="*/ 914400 w 1433513"/>
                <a:gd name="connsiteY16" fmla="*/ 138112 h 154780"/>
                <a:gd name="connsiteX17" fmla="*/ 890588 w 1433513"/>
                <a:gd name="connsiteY17" fmla="*/ 138112 h 154780"/>
                <a:gd name="connsiteX18" fmla="*/ 857250 w 1433513"/>
                <a:gd name="connsiteY18" fmla="*/ 138112 h 154780"/>
                <a:gd name="connsiteX19" fmla="*/ 814388 w 1433513"/>
                <a:gd name="connsiteY19" fmla="*/ 138112 h 154780"/>
                <a:gd name="connsiteX20" fmla="*/ 769144 w 1433513"/>
                <a:gd name="connsiteY20" fmla="*/ 138112 h 154780"/>
                <a:gd name="connsiteX21" fmla="*/ 754856 w 1433513"/>
                <a:gd name="connsiteY21" fmla="*/ 123824 h 154780"/>
                <a:gd name="connsiteX22" fmla="*/ 711994 w 1433513"/>
                <a:gd name="connsiteY22" fmla="*/ 123824 h 154780"/>
                <a:gd name="connsiteX23" fmla="*/ 695325 w 1433513"/>
                <a:gd name="connsiteY23" fmla="*/ 107155 h 154780"/>
                <a:gd name="connsiteX24" fmla="*/ 652463 w 1433513"/>
                <a:gd name="connsiteY24" fmla="*/ 107155 h 154780"/>
                <a:gd name="connsiteX25" fmla="*/ 609600 w 1433513"/>
                <a:gd name="connsiteY25" fmla="*/ 107155 h 154780"/>
                <a:gd name="connsiteX26" fmla="*/ 597694 w 1433513"/>
                <a:gd name="connsiteY26" fmla="*/ 95249 h 154780"/>
                <a:gd name="connsiteX27" fmla="*/ 578644 w 1433513"/>
                <a:gd name="connsiteY27" fmla="*/ 95249 h 154780"/>
                <a:gd name="connsiteX28" fmla="*/ 557213 w 1433513"/>
                <a:gd name="connsiteY28" fmla="*/ 95249 h 154780"/>
                <a:gd name="connsiteX29" fmla="*/ 542926 w 1433513"/>
                <a:gd name="connsiteY29" fmla="*/ 80962 h 154780"/>
                <a:gd name="connsiteX30" fmla="*/ 507206 w 1433513"/>
                <a:gd name="connsiteY30" fmla="*/ 80962 h 154780"/>
                <a:gd name="connsiteX31" fmla="*/ 478631 w 1433513"/>
                <a:gd name="connsiteY31" fmla="*/ 80962 h 154780"/>
                <a:gd name="connsiteX32" fmla="*/ 461963 w 1433513"/>
                <a:gd name="connsiteY32" fmla="*/ 80962 h 154780"/>
                <a:gd name="connsiteX33" fmla="*/ 438150 w 1433513"/>
                <a:gd name="connsiteY33" fmla="*/ 80962 h 154780"/>
                <a:gd name="connsiteX34" fmla="*/ 395288 w 1433513"/>
                <a:gd name="connsiteY34" fmla="*/ 80962 h 154780"/>
                <a:gd name="connsiteX35" fmla="*/ 359569 w 1433513"/>
                <a:gd name="connsiteY35" fmla="*/ 80962 h 154780"/>
                <a:gd name="connsiteX36" fmla="*/ 342900 w 1433513"/>
                <a:gd name="connsiteY36" fmla="*/ 64293 h 154780"/>
                <a:gd name="connsiteX37" fmla="*/ 302419 w 1433513"/>
                <a:gd name="connsiteY37" fmla="*/ 64293 h 154780"/>
                <a:gd name="connsiteX38" fmla="*/ 283369 w 1433513"/>
                <a:gd name="connsiteY38" fmla="*/ 64293 h 154780"/>
                <a:gd name="connsiteX39" fmla="*/ 269081 w 1433513"/>
                <a:gd name="connsiteY39" fmla="*/ 50005 h 154780"/>
                <a:gd name="connsiteX40" fmla="*/ 250031 w 1433513"/>
                <a:gd name="connsiteY40" fmla="*/ 50005 h 154780"/>
                <a:gd name="connsiteX41" fmla="*/ 240506 w 1433513"/>
                <a:gd name="connsiteY41" fmla="*/ 50005 h 154780"/>
                <a:gd name="connsiteX42" fmla="*/ 202406 w 1433513"/>
                <a:gd name="connsiteY42" fmla="*/ 50005 h 154780"/>
                <a:gd name="connsiteX43" fmla="*/ 190500 w 1433513"/>
                <a:gd name="connsiteY43" fmla="*/ 38099 h 154780"/>
                <a:gd name="connsiteX44" fmla="*/ 171450 w 1433513"/>
                <a:gd name="connsiteY44" fmla="*/ 38099 h 154780"/>
                <a:gd name="connsiteX45" fmla="*/ 171450 w 1433513"/>
                <a:gd name="connsiteY45" fmla="*/ 21430 h 154780"/>
                <a:gd name="connsiteX46" fmla="*/ 152400 w 1433513"/>
                <a:gd name="connsiteY46" fmla="*/ 21430 h 154780"/>
                <a:gd name="connsiteX47" fmla="*/ 123825 w 1433513"/>
                <a:gd name="connsiteY47" fmla="*/ 21430 h 154780"/>
                <a:gd name="connsiteX48" fmla="*/ 102394 w 1433513"/>
                <a:gd name="connsiteY48" fmla="*/ -1 h 154780"/>
                <a:gd name="connsiteX49" fmla="*/ 76200 w 1433513"/>
                <a:gd name="connsiteY49" fmla="*/ -1 h 154780"/>
                <a:gd name="connsiteX50" fmla="*/ 47625 w 1433513"/>
                <a:gd name="connsiteY50" fmla="*/ -1 h 154780"/>
                <a:gd name="connsiteX51" fmla="*/ 0 w 1433513"/>
                <a:gd name="connsiteY51" fmla="*/ -1 h 154780"/>
                <a:gd name="connsiteX0" fmla="*/ 1385888 w 1385888"/>
                <a:gd name="connsiteY0" fmla="*/ 154781 h 154781"/>
                <a:gd name="connsiteX1" fmla="*/ 1328738 w 1385888"/>
                <a:gd name="connsiteY1" fmla="*/ 154781 h 154781"/>
                <a:gd name="connsiteX2" fmla="*/ 1288256 w 1385888"/>
                <a:gd name="connsiteY2" fmla="*/ 154781 h 154781"/>
                <a:gd name="connsiteX3" fmla="*/ 1264444 w 1385888"/>
                <a:gd name="connsiteY3" fmla="*/ 154781 h 154781"/>
                <a:gd name="connsiteX4" fmla="*/ 1238250 w 1385888"/>
                <a:gd name="connsiteY4" fmla="*/ 154781 h 154781"/>
                <a:gd name="connsiteX5" fmla="*/ 1223963 w 1385888"/>
                <a:gd name="connsiteY5" fmla="*/ 154781 h 154781"/>
                <a:gd name="connsiteX6" fmla="*/ 1190625 w 1385888"/>
                <a:gd name="connsiteY6" fmla="*/ 154781 h 154781"/>
                <a:gd name="connsiteX7" fmla="*/ 1159669 w 1385888"/>
                <a:gd name="connsiteY7" fmla="*/ 154781 h 154781"/>
                <a:gd name="connsiteX8" fmla="*/ 1112044 w 1385888"/>
                <a:gd name="connsiteY8" fmla="*/ 154781 h 154781"/>
                <a:gd name="connsiteX9" fmla="*/ 1081088 w 1385888"/>
                <a:gd name="connsiteY9" fmla="*/ 154781 h 154781"/>
                <a:gd name="connsiteX10" fmla="*/ 1064420 w 1385888"/>
                <a:gd name="connsiteY10" fmla="*/ 138113 h 154781"/>
                <a:gd name="connsiteX11" fmla="*/ 1031081 w 1385888"/>
                <a:gd name="connsiteY11" fmla="*/ 138113 h 154781"/>
                <a:gd name="connsiteX12" fmla="*/ 997744 w 1385888"/>
                <a:gd name="connsiteY12" fmla="*/ 138113 h 154781"/>
                <a:gd name="connsiteX13" fmla="*/ 966788 w 1385888"/>
                <a:gd name="connsiteY13" fmla="*/ 138113 h 154781"/>
                <a:gd name="connsiteX14" fmla="*/ 935831 w 1385888"/>
                <a:gd name="connsiteY14" fmla="*/ 138113 h 154781"/>
                <a:gd name="connsiteX15" fmla="*/ 912019 w 1385888"/>
                <a:gd name="connsiteY15" fmla="*/ 138113 h 154781"/>
                <a:gd name="connsiteX16" fmla="*/ 866775 w 1385888"/>
                <a:gd name="connsiteY16" fmla="*/ 138113 h 154781"/>
                <a:gd name="connsiteX17" fmla="*/ 842963 w 1385888"/>
                <a:gd name="connsiteY17" fmla="*/ 138113 h 154781"/>
                <a:gd name="connsiteX18" fmla="*/ 809625 w 1385888"/>
                <a:gd name="connsiteY18" fmla="*/ 138113 h 154781"/>
                <a:gd name="connsiteX19" fmla="*/ 766763 w 1385888"/>
                <a:gd name="connsiteY19" fmla="*/ 138113 h 154781"/>
                <a:gd name="connsiteX20" fmla="*/ 721519 w 1385888"/>
                <a:gd name="connsiteY20" fmla="*/ 138113 h 154781"/>
                <a:gd name="connsiteX21" fmla="*/ 707231 w 1385888"/>
                <a:gd name="connsiteY21" fmla="*/ 123825 h 154781"/>
                <a:gd name="connsiteX22" fmla="*/ 664369 w 1385888"/>
                <a:gd name="connsiteY22" fmla="*/ 123825 h 154781"/>
                <a:gd name="connsiteX23" fmla="*/ 647700 w 1385888"/>
                <a:gd name="connsiteY23" fmla="*/ 107156 h 154781"/>
                <a:gd name="connsiteX24" fmla="*/ 604838 w 1385888"/>
                <a:gd name="connsiteY24" fmla="*/ 107156 h 154781"/>
                <a:gd name="connsiteX25" fmla="*/ 561975 w 1385888"/>
                <a:gd name="connsiteY25" fmla="*/ 107156 h 154781"/>
                <a:gd name="connsiteX26" fmla="*/ 550069 w 1385888"/>
                <a:gd name="connsiteY26" fmla="*/ 95250 h 154781"/>
                <a:gd name="connsiteX27" fmla="*/ 531019 w 1385888"/>
                <a:gd name="connsiteY27" fmla="*/ 95250 h 154781"/>
                <a:gd name="connsiteX28" fmla="*/ 509588 w 1385888"/>
                <a:gd name="connsiteY28" fmla="*/ 95250 h 154781"/>
                <a:gd name="connsiteX29" fmla="*/ 495301 w 1385888"/>
                <a:gd name="connsiteY29" fmla="*/ 80963 h 154781"/>
                <a:gd name="connsiteX30" fmla="*/ 459581 w 1385888"/>
                <a:gd name="connsiteY30" fmla="*/ 80963 h 154781"/>
                <a:gd name="connsiteX31" fmla="*/ 431006 w 1385888"/>
                <a:gd name="connsiteY31" fmla="*/ 80963 h 154781"/>
                <a:gd name="connsiteX32" fmla="*/ 414338 w 1385888"/>
                <a:gd name="connsiteY32" fmla="*/ 80963 h 154781"/>
                <a:gd name="connsiteX33" fmla="*/ 390525 w 1385888"/>
                <a:gd name="connsiteY33" fmla="*/ 80963 h 154781"/>
                <a:gd name="connsiteX34" fmla="*/ 347663 w 1385888"/>
                <a:gd name="connsiteY34" fmla="*/ 80963 h 154781"/>
                <a:gd name="connsiteX35" fmla="*/ 311944 w 1385888"/>
                <a:gd name="connsiteY35" fmla="*/ 80963 h 154781"/>
                <a:gd name="connsiteX36" fmla="*/ 295275 w 1385888"/>
                <a:gd name="connsiteY36" fmla="*/ 64294 h 154781"/>
                <a:gd name="connsiteX37" fmla="*/ 254794 w 1385888"/>
                <a:gd name="connsiteY37" fmla="*/ 64294 h 154781"/>
                <a:gd name="connsiteX38" fmla="*/ 235744 w 1385888"/>
                <a:gd name="connsiteY38" fmla="*/ 64294 h 154781"/>
                <a:gd name="connsiteX39" fmla="*/ 221456 w 1385888"/>
                <a:gd name="connsiteY39" fmla="*/ 50006 h 154781"/>
                <a:gd name="connsiteX40" fmla="*/ 202406 w 1385888"/>
                <a:gd name="connsiteY40" fmla="*/ 50006 h 154781"/>
                <a:gd name="connsiteX41" fmla="*/ 192881 w 1385888"/>
                <a:gd name="connsiteY41" fmla="*/ 50006 h 154781"/>
                <a:gd name="connsiteX42" fmla="*/ 154781 w 1385888"/>
                <a:gd name="connsiteY42" fmla="*/ 50006 h 154781"/>
                <a:gd name="connsiteX43" fmla="*/ 142875 w 1385888"/>
                <a:gd name="connsiteY43" fmla="*/ 38100 h 154781"/>
                <a:gd name="connsiteX44" fmla="*/ 123825 w 1385888"/>
                <a:gd name="connsiteY44" fmla="*/ 38100 h 154781"/>
                <a:gd name="connsiteX45" fmla="*/ 123825 w 1385888"/>
                <a:gd name="connsiteY45" fmla="*/ 21431 h 154781"/>
                <a:gd name="connsiteX46" fmla="*/ 104775 w 1385888"/>
                <a:gd name="connsiteY46" fmla="*/ 21431 h 154781"/>
                <a:gd name="connsiteX47" fmla="*/ 76200 w 1385888"/>
                <a:gd name="connsiteY47" fmla="*/ 21431 h 154781"/>
                <a:gd name="connsiteX48" fmla="*/ 54769 w 1385888"/>
                <a:gd name="connsiteY48" fmla="*/ 0 h 154781"/>
                <a:gd name="connsiteX49" fmla="*/ 28575 w 1385888"/>
                <a:gd name="connsiteY49" fmla="*/ 0 h 154781"/>
                <a:gd name="connsiteX50" fmla="*/ 0 w 1385888"/>
                <a:gd name="connsiteY50" fmla="*/ 0 h 154781"/>
                <a:gd name="connsiteX0" fmla="*/ 1357313 w 1357313"/>
                <a:gd name="connsiteY0" fmla="*/ 154781 h 154781"/>
                <a:gd name="connsiteX1" fmla="*/ 1300163 w 1357313"/>
                <a:gd name="connsiteY1" fmla="*/ 154781 h 154781"/>
                <a:gd name="connsiteX2" fmla="*/ 1259681 w 1357313"/>
                <a:gd name="connsiteY2" fmla="*/ 154781 h 154781"/>
                <a:gd name="connsiteX3" fmla="*/ 1235869 w 1357313"/>
                <a:gd name="connsiteY3" fmla="*/ 154781 h 154781"/>
                <a:gd name="connsiteX4" fmla="*/ 1209675 w 1357313"/>
                <a:gd name="connsiteY4" fmla="*/ 154781 h 154781"/>
                <a:gd name="connsiteX5" fmla="*/ 1195388 w 1357313"/>
                <a:gd name="connsiteY5" fmla="*/ 154781 h 154781"/>
                <a:gd name="connsiteX6" fmla="*/ 1162050 w 1357313"/>
                <a:gd name="connsiteY6" fmla="*/ 154781 h 154781"/>
                <a:gd name="connsiteX7" fmla="*/ 1131094 w 1357313"/>
                <a:gd name="connsiteY7" fmla="*/ 154781 h 154781"/>
                <a:gd name="connsiteX8" fmla="*/ 1083469 w 1357313"/>
                <a:gd name="connsiteY8" fmla="*/ 154781 h 154781"/>
                <a:gd name="connsiteX9" fmla="*/ 1052513 w 1357313"/>
                <a:gd name="connsiteY9" fmla="*/ 154781 h 154781"/>
                <a:gd name="connsiteX10" fmla="*/ 1035845 w 1357313"/>
                <a:gd name="connsiteY10" fmla="*/ 138113 h 154781"/>
                <a:gd name="connsiteX11" fmla="*/ 1002506 w 1357313"/>
                <a:gd name="connsiteY11" fmla="*/ 138113 h 154781"/>
                <a:gd name="connsiteX12" fmla="*/ 969169 w 1357313"/>
                <a:gd name="connsiteY12" fmla="*/ 138113 h 154781"/>
                <a:gd name="connsiteX13" fmla="*/ 938213 w 1357313"/>
                <a:gd name="connsiteY13" fmla="*/ 138113 h 154781"/>
                <a:gd name="connsiteX14" fmla="*/ 907256 w 1357313"/>
                <a:gd name="connsiteY14" fmla="*/ 138113 h 154781"/>
                <a:gd name="connsiteX15" fmla="*/ 883444 w 1357313"/>
                <a:gd name="connsiteY15" fmla="*/ 138113 h 154781"/>
                <a:gd name="connsiteX16" fmla="*/ 838200 w 1357313"/>
                <a:gd name="connsiteY16" fmla="*/ 138113 h 154781"/>
                <a:gd name="connsiteX17" fmla="*/ 814388 w 1357313"/>
                <a:gd name="connsiteY17" fmla="*/ 138113 h 154781"/>
                <a:gd name="connsiteX18" fmla="*/ 781050 w 1357313"/>
                <a:gd name="connsiteY18" fmla="*/ 138113 h 154781"/>
                <a:gd name="connsiteX19" fmla="*/ 738188 w 1357313"/>
                <a:gd name="connsiteY19" fmla="*/ 138113 h 154781"/>
                <a:gd name="connsiteX20" fmla="*/ 692944 w 1357313"/>
                <a:gd name="connsiteY20" fmla="*/ 138113 h 154781"/>
                <a:gd name="connsiteX21" fmla="*/ 678656 w 1357313"/>
                <a:gd name="connsiteY21" fmla="*/ 123825 h 154781"/>
                <a:gd name="connsiteX22" fmla="*/ 635794 w 1357313"/>
                <a:gd name="connsiteY22" fmla="*/ 123825 h 154781"/>
                <a:gd name="connsiteX23" fmla="*/ 619125 w 1357313"/>
                <a:gd name="connsiteY23" fmla="*/ 107156 h 154781"/>
                <a:gd name="connsiteX24" fmla="*/ 576263 w 1357313"/>
                <a:gd name="connsiteY24" fmla="*/ 107156 h 154781"/>
                <a:gd name="connsiteX25" fmla="*/ 533400 w 1357313"/>
                <a:gd name="connsiteY25" fmla="*/ 107156 h 154781"/>
                <a:gd name="connsiteX26" fmla="*/ 521494 w 1357313"/>
                <a:gd name="connsiteY26" fmla="*/ 95250 h 154781"/>
                <a:gd name="connsiteX27" fmla="*/ 502444 w 1357313"/>
                <a:gd name="connsiteY27" fmla="*/ 95250 h 154781"/>
                <a:gd name="connsiteX28" fmla="*/ 481013 w 1357313"/>
                <a:gd name="connsiteY28" fmla="*/ 95250 h 154781"/>
                <a:gd name="connsiteX29" fmla="*/ 466726 w 1357313"/>
                <a:gd name="connsiteY29" fmla="*/ 80963 h 154781"/>
                <a:gd name="connsiteX30" fmla="*/ 431006 w 1357313"/>
                <a:gd name="connsiteY30" fmla="*/ 80963 h 154781"/>
                <a:gd name="connsiteX31" fmla="*/ 402431 w 1357313"/>
                <a:gd name="connsiteY31" fmla="*/ 80963 h 154781"/>
                <a:gd name="connsiteX32" fmla="*/ 385763 w 1357313"/>
                <a:gd name="connsiteY32" fmla="*/ 80963 h 154781"/>
                <a:gd name="connsiteX33" fmla="*/ 361950 w 1357313"/>
                <a:gd name="connsiteY33" fmla="*/ 80963 h 154781"/>
                <a:gd name="connsiteX34" fmla="*/ 319088 w 1357313"/>
                <a:gd name="connsiteY34" fmla="*/ 80963 h 154781"/>
                <a:gd name="connsiteX35" fmla="*/ 283369 w 1357313"/>
                <a:gd name="connsiteY35" fmla="*/ 80963 h 154781"/>
                <a:gd name="connsiteX36" fmla="*/ 266700 w 1357313"/>
                <a:gd name="connsiteY36" fmla="*/ 64294 h 154781"/>
                <a:gd name="connsiteX37" fmla="*/ 226219 w 1357313"/>
                <a:gd name="connsiteY37" fmla="*/ 64294 h 154781"/>
                <a:gd name="connsiteX38" fmla="*/ 207169 w 1357313"/>
                <a:gd name="connsiteY38" fmla="*/ 64294 h 154781"/>
                <a:gd name="connsiteX39" fmla="*/ 192881 w 1357313"/>
                <a:gd name="connsiteY39" fmla="*/ 50006 h 154781"/>
                <a:gd name="connsiteX40" fmla="*/ 173831 w 1357313"/>
                <a:gd name="connsiteY40" fmla="*/ 50006 h 154781"/>
                <a:gd name="connsiteX41" fmla="*/ 164306 w 1357313"/>
                <a:gd name="connsiteY41" fmla="*/ 50006 h 154781"/>
                <a:gd name="connsiteX42" fmla="*/ 126206 w 1357313"/>
                <a:gd name="connsiteY42" fmla="*/ 50006 h 154781"/>
                <a:gd name="connsiteX43" fmla="*/ 114300 w 1357313"/>
                <a:gd name="connsiteY43" fmla="*/ 38100 h 154781"/>
                <a:gd name="connsiteX44" fmla="*/ 95250 w 1357313"/>
                <a:gd name="connsiteY44" fmla="*/ 38100 h 154781"/>
                <a:gd name="connsiteX45" fmla="*/ 95250 w 1357313"/>
                <a:gd name="connsiteY45" fmla="*/ 21431 h 154781"/>
                <a:gd name="connsiteX46" fmla="*/ 76200 w 1357313"/>
                <a:gd name="connsiteY46" fmla="*/ 21431 h 154781"/>
                <a:gd name="connsiteX47" fmla="*/ 47625 w 1357313"/>
                <a:gd name="connsiteY47" fmla="*/ 21431 h 154781"/>
                <a:gd name="connsiteX48" fmla="*/ 26194 w 1357313"/>
                <a:gd name="connsiteY48" fmla="*/ 0 h 154781"/>
                <a:gd name="connsiteX49" fmla="*/ 0 w 1357313"/>
                <a:gd name="connsiteY49" fmla="*/ 0 h 15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57313" h="154781">
                  <a:moveTo>
                    <a:pt x="1357313" y="154781"/>
                  </a:moveTo>
                  <a:lnTo>
                    <a:pt x="1300163" y="154781"/>
                  </a:lnTo>
                  <a:lnTo>
                    <a:pt x="1259681" y="154781"/>
                  </a:lnTo>
                  <a:lnTo>
                    <a:pt x="1235869" y="154781"/>
                  </a:lnTo>
                  <a:lnTo>
                    <a:pt x="1209675" y="154781"/>
                  </a:lnTo>
                  <a:lnTo>
                    <a:pt x="1195388" y="154781"/>
                  </a:lnTo>
                  <a:lnTo>
                    <a:pt x="1162050" y="154781"/>
                  </a:lnTo>
                  <a:lnTo>
                    <a:pt x="1131094" y="154781"/>
                  </a:lnTo>
                  <a:lnTo>
                    <a:pt x="1083469" y="154781"/>
                  </a:lnTo>
                  <a:lnTo>
                    <a:pt x="1052513" y="154781"/>
                  </a:lnTo>
                  <a:lnTo>
                    <a:pt x="1035845" y="138113"/>
                  </a:lnTo>
                  <a:lnTo>
                    <a:pt x="1002506" y="138113"/>
                  </a:lnTo>
                  <a:lnTo>
                    <a:pt x="969169" y="138113"/>
                  </a:lnTo>
                  <a:lnTo>
                    <a:pt x="938213" y="138113"/>
                  </a:lnTo>
                  <a:lnTo>
                    <a:pt x="907256" y="138113"/>
                  </a:lnTo>
                  <a:lnTo>
                    <a:pt x="883444" y="138113"/>
                  </a:lnTo>
                  <a:lnTo>
                    <a:pt x="838200" y="138113"/>
                  </a:lnTo>
                  <a:lnTo>
                    <a:pt x="814388" y="138113"/>
                  </a:lnTo>
                  <a:lnTo>
                    <a:pt x="781050" y="138113"/>
                  </a:lnTo>
                  <a:lnTo>
                    <a:pt x="738188" y="138113"/>
                  </a:lnTo>
                  <a:lnTo>
                    <a:pt x="692944" y="138113"/>
                  </a:lnTo>
                  <a:lnTo>
                    <a:pt x="678656" y="123825"/>
                  </a:lnTo>
                  <a:lnTo>
                    <a:pt x="635794" y="123825"/>
                  </a:lnTo>
                  <a:lnTo>
                    <a:pt x="619125" y="107156"/>
                  </a:lnTo>
                  <a:lnTo>
                    <a:pt x="576263" y="107156"/>
                  </a:lnTo>
                  <a:lnTo>
                    <a:pt x="533400" y="107156"/>
                  </a:lnTo>
                  <a:lnTo>
                    <a:pt x="521494" y="95250"/>
                  </a:lnTo>
                  <a:lnTo>
                    <a:pt x="502444" y="95250"/>
                  </a:lnTo>
                  <a:lnTo>
                    <a:pt x="481013" y="95250"/>
                  </a:lnTo>
                  <a:lnTo>
                    <a:pt x="466726" y="80963"/>
                  </a:lnTo>
                  <a:lnTo>
                    <a:pt x="431006" y="80963"/>
                  </a:lnTo>
                  <a:lnTo>
                    <a:pt x="402431" y="80963"/>
                  </a:lnTo>
                  <a:lnTo>
                    <a:pt x="385763" y="80963"/>
                  </a:lnTo>
                  <a:lnTo>
                    <a:pt x="361950" y="80963"/>
                  </a:lnTo>
                  <a:lnTo>
                    <a:pt x="319088" y="80963"/>
                  </a:lnTo>
                  <a:lnTo>
                    <a:pt x="283369" y="80963"/>
                  </a:lnTo>
                  <a:lnTo>
                    <a:pt x="266700" y="64294"/>
                  </a:lnTo>
                  <a:lnTo>
                    <a:pt x="226219" y="64294"/>
                  </a:lnTo>
                  <a:lnTo>
                    <a:pt x="207169" y="64294"/>
                  </a:lnTo>
                  <a:lnTo>
                    <a:pt x="192881" y="50006"/>
                  </a:lnTo>
                  <a:lnTo>
                    <a:pt x="173831" y="50006"/>
                  </a:lnTo>
                  <a:lnTo>
                    <a:pt x="164306" y="50006"/>
                  </a:lnTo>
                  <a:lnTo>
                    <a:pt x="126206" y="50006"/>
                  </a:lnTo>
                  <a:lnTo>
                    <a:pt x="114300" y="38100"/>
                  </a:lnTo>
                  <a:lnTo>
                    <a:pt x="95250" y="38100"/>
                  </a:lnTo>
                  <a:lnTo>
                    <a:pt x="95250" y="21431"/>
                  </a:lnTo>
                  <a:lnTo>
                    <a:pt x="76200" y="21431"/>
                  </a:lnTo>
                  <a:lnTo>
                    <a:pt x="47625" y="21431"/>
                  </a:lnTo>
                  <a:lnTo>
                    <a:pt x="26194" y="0"/>
                  </a:lnTo>
                  <a:lnTo>
                    <a:pt x="0" y="0"/>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latin typeface="Comic Sans MS"/>
                <a:cs typeface="Comic Sans MS"/>
              </a:endParaRPr>
            </a:p>
          </p:txBody>
        </p:sp>
        <p:sp>
          <p:nvSpPr>
            <p:cNvPr id="28" name="Freeform 27"/>
            <p:cNvSpPr/>
            <p:nvPr/>
          </p:nvSpPr>
          <p:spPr>
            <a:xfrm>
              <a:off x="2428875" y="4226012"/>
              <a:ext cx="876300" cy="528800"/>
            </a:xfrm>
            <a:custGeom>
              <a:avLst/>
              <a:gdLst>
                <a:gd name="connsiteX0" fmla="*/ 888206 w 888206"/>
                <a:gd name="connsiteY0" fmla="*/ 538162 h 538162"/>
                <a:gd name="connsiteX1" fmla="*/ 852488 w 888206"/>
                <a:gd name="connsiteY1" fmla="*/ 502444 h 538162"/>
                <a:gd name="connsiteX2" fmla="*/ 845344 w 888206"/>
                <a:gd name="connsiteY2" fmla="*/ 495300 h 538162"/>
                <a:gd name="connsiteX3" fmla="*/ 835819 w 888206"/>
                <a:gd name="connsiteY3" fmla="*/ 495300 h 538162"/>
                <a:gd name="connsiteX4" fmla="*/ 828675 w 888206"/>
                <a:gd name="connsiteY4" fmla="*/ 495300 h 538162"/>
                <a:gd name="connsiteX5" fmla="*/ 807244 w 888206"/>
                <a:gd name="connsiteY5" fmla="*/ 495300 h 538162"/>
                <a:gd name="connsiteX6" fmla="*/ 804863 w 888206"/>
                <a:gd name="connsiteY6" fmla="*/ 492919 h 538162"/>
                <a:gd name="connsiteX7" fmla="*/ 771525 w 888206"/>
                <a:gd name="connsiteY7" fmla="*/ 492919 h 538162"/>
                <a:gd name="connsiteX8" fmla="*/ 757237 w 888206"/>
                <a:gd name="connsiteY8" fmla="*/ 478631 h 538162"/>
                <a:gd name="connsiteX9" fmla="*/ 747712 w 888206"/>
                <a:gd name="connsiteY9" fmla="*/ 469106 h 538162"/>
                <a:gd name="connsiteX10" fmla="*/ 740569 w 888206"/>
                <a:gd name="connsiteY10" fmla="*/ 461963 h 538162"/>
                <a:gd name="connsiteX11" fmla="*/ 733425 w 888206"/>
                <a:gd name="connsiteY11" fmla="*/ 461963 h 538162"/>
                <a:gd name="connsiteX12" fmla="*/ 723900 w 888206"/>
                <a:gd name="connsiteY12" fmla="*/ 452438 h 538162"/>
                <a:gd name="connsiteX13" fmla="*/ 716756 w 888206"/>
                <a:gd name="connsiteY13" fmla="*/ 445294 h 538162"/>
                <a:gd name="connsiteX14" fmla="*/ 704850 w 888206"/>
                <a:gd name="connsiteY14" fmla="*/ 433388 h 538162"/>
                <a:gd name="connsiteX15" fmla="*/ 700087 w 888206"/>
                <a:gd name="connsiteY15" fmla="*/ 428625 h 538162"/>
                <a:gd name="connsiteX16" fmla="*/ 695325 w 888206"/>
                <a:gd name="connsiteY16" fmla="*/ 428625 h 538162"/>
                <a:gd name="connsiteX17" fmla="*/ 676275 w 888206"/>
                <a:gd name="connsiteY17" fmla="*/ 428625 h 538162"/>
                <a:gd name="connsiteX18" fmla="*/ 676275 w 888206"/>
                <a:gd name="connsiteY18" fmla="*/ 407194 h 538162"/>
                <a:gd name="connsiteX19" fmla="*/ 661987 w 888206"/>
                <a:gd name="connsiteY19" fmla="*/ 407194 h 538162"/>
                <a:gd name="connsiteX20" fmla="*/ 654844 w 888206"/>
                <a:gd name="connsiteY20" fmla="*/ 407194 h 538162"/>
                <a:gd name="connsiteX21" fmla="*/ 645319 w 888206"/>
                <a:gd name="connsiteY21" fmla="*/ 407194 h 538162"/>
                <a:gd name="connsiteX22" fmla="*/ 640556 w 888206"/>
                <a:gd name="connsiteY22" fmla="*/ 402431 h 538162"/>
                <a:gd name="connsiteX23" fmla="*/ 623887 w 888206"/>
                <a:gd name="connsiteY23" fmla="*/ 402431 h 538162"/>
                <a:gd name="connsiteX24" fmla="*/ 611981 w 888206"/>
                <a:gd name="connsiteY24" fmla="*/ 390525 h 538162"/>
                <a:gd name="connsiteX25" fmla="*/ 607219 w 888206"/>
                <a:gd name="connsiteY25" fmla="*/ 385763 h 538162"/>
                <a:gd name="connsiteX26" fmla="*/ 602456 w 888206"/>
                <a:gd name="connsiteY26" fmla="*/ 381000 h 538162"/>
                <a:gd name="connsiteX27" fmla="*/ 595312 w 888206"/>
                <a:gd name="connsiteY27" fmla="*/ 373856 h 538162"/>
                <a:gd name="connsiteX28" fmla="*/ 585787 w 888206"/>
                <a:gd name="connsiteY28" fmla="*/ 364331 h 538162"/>
                <a:gd name="connsiteX29" fmla="*/ 576262 w 888206"/>
                <a:gd name="connsiteY29" fmla="*/ 364331 h 538162"/>
                <a:gd name="connsiteX30" fmla="*/ 571500 w 888206"/>
                <a:gd name="connsiteY30" fmla="*/ 359569 h 538162"/>
                <a:gd name="connsiteX31" fmla="*/ 538162 w 888206"/>
                <a:gd name="connsiteY31" fmla="*/ 359569 h 538162"/>
                <a:gd name="connsiteX32" fmla="*/ 538162 w 888206"/>
                <a:gd name="connsiteY32" fmla="*/ 345281 h 538162"/>
                <a:gd name="connsiteX33" fmla="*/ 523875 w 888206"/>
                <a:gd name="connsiteY33" fmla="*/ 345281 h 538162"/>
                <a:gd name="connsiteX34" fmla="*/ 509587 w 888206"/>
                <a:gd name="connsiteY34" fmla="*/ 345281 h 538162"/>
                <a:gd name="connsiteX35" fmla="*/ 497681 w 888206"/>
                <a:gd name="connsiteY35" fmla="*/ 345281 h 538162"/>
                <a:gd name="connsiteX36" fmla="*/ 488156 w 888206"/>
                <a:gd name="connsiteY36" fmla="*/ 335756 h 538162"/>
                <a:gd name="connsiteX37" fmla="*/ 469106 w 888206"/>
                <a:gd name="connsiteY37" fmla="*/ 335756 h 538162"/>
                <a:gd name="connsiteX38" fmla="*/ 459581 w 888206"/>
                <a:gd name="connsiteY38" fmla="*/ 326231 h 538162"/>
                <a:gd name="connsiteX39" fmla="*/ 450056 w 888206"/>
                <a:gd name="connsiteY39" fmla="*/ 316706 h 538162"/>
                <a:gd name="connsiteX40" fmla="*/ 438150 w 888206"/>
                <a:gd name="connsiteY40" fmla="*/ 304800 h 538162"/>
                <a:gd name="connsiteX41" fmla="*/ 421481 w 888206"/>
                <a:gd name="connsiteY41" fmla="*/ 304800 h 538162"/>
                <a:gd name="connsiteX42" fmla="*/ 414337 w 888206"/>
                <a:gd name="connsiteY42" fmla="*/ 297656 h 538162"/>
                <a:gd name="connsiteX43" fmla="*/ 400050 w 888206"/>
                <a:gd name="connsiteY43" fmla="*/ 297656 h 538162"/>
                <a:gd name="connsiteX44" fmla="*/ 381000 w 888206"/>
                <a:gd name="connsiteY44" fmla="*/ 297656 h 538162"/>
                <a:gd name="connsiteX45" fmla="*/ 366713 w 888206"/>
                <a:gd name="connsiteY45" fmla="*/ 283369 h 538162"/>
                <a:gd name="connsiteX46" fmla="*/ 340519 w 888206"/>
                <a:gd name="connsiteY46" fmla="*/ 283369 h 538162"/>
                <a:gd name="connsiteX47" fmla="*/ 326231 w 888206"/>
                <a:gd name="connsiteY47" fmla="*/ 269081 h 538162"/>
                <a:gd name="connsiteX48" fmla="*/ 326231 w 888206"/>
                <a:gd name="connsiteY48" fmla="*/ 269081 h 538162"/>
                <a:gd name="connsiteX49" fmla="*/ 304800 w 888206"/>
                <a:gd name="connsiteY49" fmla="*/ 247650 h 538162"/>
                <a:gd name="connsiteX50" fmla="*/ 295275 w 888206"/>
                <a:gd name="connsiteY50" fmla="*/ 238125 h 538162"/>
                <a:gd name="connsiteX51" fmla="*/ 283369 w 888206"/>
                <a:gd name="connsiteY51" fmla="*/ 226219 h 538162"/>
                <a:gd name="connsiteX52" fmla="*/ 261937 w 888206"/>
                <a:gd name="connsiteY52" fmla="*/ 226219 h 538162"/>
                <a:gd name="connsiteX53" fmla="*/ 250030 w 888206"/>
                <a:gd name="connsiteY53" fmla="*/ 214312 h 538162"/>
                <a:gd name="connsiteX54" fmla="*/ 240506 w 888206"/>
                <a:gd name="connsiteY54" fmla="*/ 214312 h 538162"/>
                <a:gd name="connsiteX55" fmla="*/ 235744 w 888206"/>
                <a:gd name="connsiteY55" fmla="*/ 209550 h 538162"/>
                <a:gd name="connsiteX56" fmla="*/ 235744 w 888206"/>
                <a:gd name="connsiteY56" fmla="*/ 209550 h 538162"/>
                <a:gd name="connsiteX57" fmla="*/ 216694 w 888206"/>
                <a:gd name="connsiteY57" fmla="*/ 190500 h 538162"/>
                <a:gd name="connsiteX58" fmla="*/ 192881 w 888206"/>
                <a:gd name="connsiteY58" fmla="*/ 166687 h 538162"/>
                <a:gd name="connsiteX59" fmla="*/ 180975 w 888206"/>
                <a:gd name="connsiteY59" fmla="*/ 154781 h 538162"/>
                <a:gd name="connsiteX60" fmla="*/ 166688 w 888206"/>
                <a:gd name="connsiteY60" fmla="*/ 140494 h 538162"/>
                <a:gd name="connsiteX61" fmla="*/ 154781 w 888206"/>
                <a:gd name="connsiteY61" fmla="*/ 128587 h 538162"/>
                <a:gd name="connsiteX62" fmla="*/ 145256 w 888206"/>
                <a:gd name="connsiteY62" fmla="*/ 128587 h 538162"/>
                <a:gd name="connsiteX63" fmla="*/ 126206 w 888206"/>
                <a:gd name="connsiteY63" fmla="*/ 109537 h 538162"/>
                <a:gd name="connsiteX64" fmla="*/ 107156 w 888206"/>
                <a:gd name="connsiteY64" fmla="*/ 90487 h 538162"/>
                <a:gd name="connsiteX65" fmla="*/ 88106 w 888206"/>
                <a:gd name="connsiteY65" fmla="*/ 71437 h 538162"/>
                <a:gd name="connsiteX66" fmla="*/ 88106 w 888206"/>
                <a:gd name="connsiteY66" fmla="*/ 71437 h 538162"/>
                <a:gd name="connsiteX67" fmla="*/ 61913 w 888206"/>
                <a:gd name="connsiteY67" fmla="*/ 45244 h 538162"/>
                <a:gd name="connsiteX68" fmla="*/ 33338 w 888206"/>
                <a:gd name="connsiteY68" fmla="*/ 16669 h 538162"/>
                <a:gd name="connsiteX69" fmla="*/ 26194 w 888206"/>
                <a:gd name="connsiteY69" fmla="*/ 9525 h 538162"/>
                <a:gd name="connsiteX70" fmla="*/ 11906 w 888206"/>
                <a:gd name="connsiteY70" fmla="*/ 9525 h 538162"/>
                <a:gd name="connsiteX71" fmla="*/ 11906 w 888206"/>
                <a:gd name="connsiteY71" fmla="*/ 0 h 538162"/>
                <a:gd name="connsiteX72" fmla="*/ 0 w 888206"/>
                <a:gd name="connsiteY72" fmla="*/ 0 h 538162"/>
                <a:gd name="connsiteX0" fmla="*/ 876300 w 876300"/>
                <a:gd name="connsiteY0" fmla="*/ 538162 h 538162"/>
                <a:gd name="connsiteX1" fmla="*/ 840582 w 876300"/>
                <a:gd name="connsiteY1" fmla="*/ 502444 h 538162"/>
                <a:gd name="connsiteX2" fmla="*/ 833438 w 876300"/>
                <a:gd name="connsiteY2" fmla="*/ 495300 h 538162"/>
                <a:gd name="connsiteX3" fmla="*/ 823913 w 876300"/>
                <a:gd name="connsiteY3" fmla="*/ 495300 h 538162"/>
                <a:gd name="connsiteX4" fmla="*/ 816769 w 876300"/>
                <a:gd name="connsiteY4" fmla="*/ 495300 h 538162"/>
                <a:gd name="connsiteX5" fmla="*/ 795338 w 876300"/>
                <a:gd name="connsiteY5" fmla="*/ 495300 h 538162"/>
                <a:gd name="connsiteX6" fmla="*/ 792957 w 876300"/>
                <a:gd name="connsiteY6" fmla="*/ 492919 h 538162"/>
                <a:gd name="connsiteX7" fmla="*/ 759619 w 876300"/>
                <a:gd name="connsiteY7" fmla="*/ 492919 h 538162"/>
                <a:gd name="connsiteX8" fmla="*/ 745331 w 876300"/>
                <a:gd name="connsiteY8" fmla="*/ 478631 h 538162"/>
                <a:gd name="connsiteX9" fmla="*/ 735806 w 876300"/>
                <a:gd name="connsiteY9" fmla="*/ 469106 h 538162"/>
                <a:gd name="connsiteX10" fmla="*/ 728663 w 876300"/>
                <a:gd name="connsiteY10" fmla="*/ 461963 h 538162"/>
                <a:gd name="connsiteX11" fmla="*/ 721519 w 876300"/>
                <a:gd name="connsiteY11" fmla="*/ 461963 h 538162"/>
                <a:gd name="connsiteX12" fmla="*/ 711994 w 876300"/>
                <a:gd name="connsiteY12" fmla="*/ 452438 h 538162"/>
                <a:gd name="connsiteX13" fmla="*/ 704850 w 876300"/>
                <a:gd name="connsiteY13" fmla="*/ 445294 h 538162"/>
                <a:gd name="connsiteX14" fmla="*/ 692944 w 876300"/>
                <a:gd name="connsiteY14" fmla="*/ 433388 h 538162"/>
                <a:gd name="connsiteX15" fmla="*/ 688181 w 876300"/>
                <a:gd name="connsiteY15" fmla="*/ 428625 h 538162"/>
                <a:gd name="connsiteX16" fmla="*/ 683419 w 876300"/>
                <a:gd name="connsiteY16" fmla="*/ 428625 h 538162"/>
                <a:gd name="connsiteX17" fmla="*/ 664369 w 876300"/>
                <a:gd name="connsiteY17" fmla="*/ 428625 h 538162"/>
                <a:gd name="connsiteX18" fmla="*/ 664369 w 876300"/>
                <a:gd name="connsiteY18" fmla="*/ 407194 h 538162"/>
                <a:gd name="connsiteX19" fmla="*/ 650081 w 876300"/>
                <a:gd name="connsiteY19" fmla="*/ 407194 h 538162"/>
                <a:gd name="connsiteX20" fmla="*/ 642938 w 876300"/>
                <a:gd name="connsiteY20" fmla="*/ 407194 h 538162"/>
                <a:gd name="connsiteX21" fmla="*/ 633413 w 876300"/>
                <a:gd name="connsiteY21" fmla="*/ 407194 h 538162"/>
                <a:gd name="connsiteX22" fmla="*/ 628650 w 876300"/>
                <a:gd name="connsiteY22" fmla="*/ 402431 h 538162"/>
                <a:gd name="connsiteX23" fmla="*/ 611981 w 876300"/>
                <a:gd name="connsiteY23" fmla="*/ 402431 h 538162"/>
                <a:gd name="connsiteX24" fmla="*/ 600075 w 876300"/>
                <a:gd name="connsiteY24" fmla="*/ 390525 h 538162"/>
                <a:gd name="connsiteX25" fmla="*/ 595313 w 876300"/>
                <a:gd name="connsiteY25" fmla="*/ 385763 h 538162"/>
                <a:gd name="connsiteX26" fmla="*/ 590550 w 876300"/>
                <a:gd name="connsiteY26" fmla="*/ 381000 h 538162"/>
                <a:gd name="connsiteX27" fmla="*/ 583406 w 876300"/>
                <a:gd name="connsiteY27" fmla="*/ 373856 h 538162"/>
                <a:gd name="connsiteX28" fmla="*/ 573881 w 876300"/>
                <a:gd name="connsiteY28" fmla="*/ 364331 h 538162"/>
                <a:gd name="connsiteX29" fmla="*/ 564356 w 876300"/>
                <a:gd name="connsiteY29" fmla="*/ 364331 h 538162"/>
                <a:gd name="connsiteX30" fmla="*/ 559594 w 876300"/>
                <a:gd name="connsiteY30" fmla="*/ 359569 h 538162"/>
                <a:gd name="connsiteX31" fmla="*/ 526256 w 876300"/>
                <a:gd name="connsiteY31" fmla="*/ 359569 h 538162"/>
                <a:gd name="connsiteX32" fmla="*/ 526256 w 876300"/>
                <a:gd name="connsiteY32" fmla="*/ 345281 h 538162"/>
                <a:gd name="connsiteX33" fmla="*/ 511969 w 876300"/>
                <a:gd name="connsiteY33" fmla="*/ 345281 h 538162"/>
                <a:gd name="connsiteX34" fmla="*/ 497681 w 876300"/>
                <a:gd name="connsiteY34" fmla="*/ 345281 h 538162"/>
                <a:gd name="connsiteX35" fmla="*/ 485775 w 876300"/>
                <a:gd name="connsiteY35" fmla="*/ 345281 h 538162"/>
                <a:gd name="connsiteX36" fmla="*/ 476250 w 876300"/>
                <a:gd name="connsiteY36" fmla="*/ 335756 h 538162"/>
                <a:gd name="connsiteX37" fmla="*/ 457200 w 876300"/>
                <a:gd name="connsiteY37" fmla="*/ 335756 h 538162"/>
                <a:gd name="connsiteX38" fmla="*/ 447675 w 876300"/>
                <a:gd name="connsiteY38" fmla="*/ 326231 h 538162"/>
                <a:gd name="connsiteX39" fmla="*/ 438150 w 876300"/>
                <a:gd name="connsiteY39" fmla="*/ 316706 h 538162"/>
                <a:gd name="connsiteX40" fmla="*/ 426244 w 876300"/>
                <a:gd name="connsiteY40" fmla="*/ 304800 h 538162"/>
                <a:gd name="connsiteX41" fmla="*/ 409575 w 876300"/>
                <a:gd name="connsiteY41" fmla="*/ 304800 h 538162"/>
                <a:gd name="connsiteX42" fmla="*/ 402431 w 876300"/>
                <a:gd name="connsiteY42" fmla="*/ 297656 h 538162"/>
                <a:gd name="connsiteX43" fmla="*/ 388144 w 876300"/>
                <a:gd name="connsiteY43" fmla="*/ 297656 h 538162"/>
                <a:gd name="connsiteX44" fmla="*/ 369094 w 876300"/>
                <a:gd name="connsiteY44" fmla="*/ 297656 h 538162"/>
                <a:gd name="connsiteX45" fmla="*/ 354807 w 876300"/>
                <a:gd name="connsiteY45" fmla="*/ 283369 h 538162"/>
                <a:gd name="connsiteX46" fmla="*/ 328613 w 876300"/>
                <a:gd name="connsiteY46" fmla="*/ 283369 h 538162"/>
                <a:gd name="connsiteX47" fmla="*/ 314325 w 876300"/>
                <a:gd name="connsiteY47" fmla="*/ 269081 h 538162"/>
                <a:gd name="connsiteX48" fmla="*/ 314325 w 876300"/>
                <a:gd name="connsiteY48" fmla="*/ 269081 h 538162"/>
                <a:gd name="connsiteX49" fmla="*/ 292894 w 876300"/>
                <a:gd name="connsiteY49" fmla="*/ 247650 h 538162"/>
                <a:gd name="connsiteX50" fmla="*/ 283369 w 876300"/>
                <a:gd name="connsiteY50" fmla="*/ 238125 h 538162"/>
                <a:gd name="connsiteX51" fmla="*/ 271463 w 876300"/>
                <a:gd name="connsiteY51" fmla="*/ 226219 h 538162"/>
                <a:gd name="connsiteX52" fmla="*/ 250031 w 876300"/>
                <a:gd name="connsiteY52" fmla="*/ 226219 h 538162"/>
                <a:gd name="connsiteX53" fmla="*/ 238124 w 876300"/>
                <a:gd name="connsiteY53" fmla="*/ 214312 h 538162"/>
                <a:gd name="connsiteX54" fmla="*/ 228600 w 876300"/>
                <a:gd name="connsiteY54" fmla="*/ 214312 h 538162"/>
                <a:gd name="connsiteX55" fmla="*/ 223838 w 876300"/>
                <a:gd name="connsiteY55" fmla="*/ 209550 h 538162"/>
                <a:gd name="connsiteX56" fmla="*/ 223838 w 876300"/>
                <a:gd name="connsiteY56" fmla="*/ 209550 h 538162"/>
                <a:gd name="connsiteX57" fmla="*/ 204788 w 876300"/>
                <a:gd name="connsiteY57" fmla="*/ 190500 h 538162"/>
                <a:gd name="connsiteX58" fmla="*/ 180975 w 876300"/>
                <a:gd name="connsiteY58" fmla="*/ 166687 h 538162"/>
                <a:gd name="connsiteX59" fmla="*/ 169069 w 876300"/>
                <a:gd name="connsiteY59" fmla="*/ 154781 h 538162"/>
                <a:gd name="connsiteX60" fmla="*/ 154782 w 876300"/>
                <a:gd name="connsiteY60" fmla="*/ 140494 h 538162"/>
                <a:gd name="connsiteX61" fmla="*/ 142875 w 876300"/>
                <a:gd name="connsiteY61" fmla="*/ 128587 h 538162"/>
                <a:gd name="connsiteX62" fmla="*/ 133350 w 876300"/>
                <a:gd name="connsiteY62" fmla="*/ 128587 h 538162"/>
                <a:gd name="connsiteX63" fmla="*/ 114300 w 876300"/>
                <a:gd name="connsiteY63" fmla="*/ 109537 h 538162"/>
                <a:gd name="connsiteX64" fmla="*/ 95250 w 876300"/>
                <a:gd name="connsiteY64" fmla="*/ 90487 h 538162"/>
                <a:gd name="connsiteX65" fmla="*/ 76200 w 876300"/>
                <a:gd name="connsiteY65" fmla="*/ 71437 h 538162"/>
                <a:gd name="connsiteX66" fmla="*/ 76200 w 876300"/>
                <a:gd name="connsiteY66" fmla="*/ 71437 h 538162"/>
                <a:gd name="connsiteX67" fmla="*/ 50007 w 876300"/>
                <a:gd name="connsiteY67" fmla="*/ 45244 h 538162"/>
                <a:gd name="connsiteX68" fmla="*/ 21432 w 876300"/>
                <a:gd name="connsiteY68" fmla="*/ 16669 h 538162"/>
                <a:gd name="connsiteX69" fmla="*/ 14288 w 876300"/>
                <a:gd name="connsiteY69" fmla="*/ 9525 h 538162"/>
                <a:gd name="connsiteX70" fmla="*/ 0 w 876300"/>
                <a:gd name="connsiteY70" fmla="*/ 9525 h 538162"/>
                <a:gd name="connsiteX71" fmla="*/ 0 w 876300"/>
                <a:gd name="connsiteY71" fmla="*/ 0 h 538162"/>
                <a:gd name="connsiteX0" fmla="*/ 876300 w 876300"/>
                <a:gd name="connsiteY0" fmla="*/ 528637 h 528637"/>
                <a:gd name="connsiteX1" fmla="*/ 840582 w 876300"/>
                <a:gd name="connsiteY1" fmla="*/ 492919 h 528637"/>
                <a:gd name="connsiteX2" fmla="*/ 833438 w 876300"/>
                <a:gd name="connsiteY2" fmla="*/ 485775 h 528637"/>
                <a:gd name="connsiteX3" fmla="*/ 823913 w 876300"/>
                <a:gd name="connsiteY3" fmla="*/ 485775 h 528637"/>
                <a:gd name="connsiteX4" fmla="*/ 816769 w 876300"/>
                <a:gd name="connsiteY4" fmla="*/ 485775 h 528637"/>
                <a:gd name="connsiteX5" fmla="*/ 795338 w 876300"/>
                <a:gd name="connsiteY5" fmla="*/ 485775 h 528637"/>
                <a:gd name="connsiteX6" fmla="*/ 792957 w 876300"/>
                <a:gd name="connsiteY6" fmla="*/ 483394 h 528637"/>
                <a:gd name="connsiteX7" fmla="*/ 759619 w 876300"/>
                <a:gd name="connsiteY7" fmla="*/ 483394 h 528637"/>
                <a:gd name="connsiteX8" fmla="*/ 745331 w 876300"/>
                <a:gd name="connsiteY8" fmla="*/ 469106 h 528637"/>
                <a:gd name="connsiteX9" fmla="*/ 735806 w 876300"/>
                <a:gd name="connsiteY9" fmla="*/ 459581 h 528637"/>
                <a:gd name="connsiteX10" fmla="*/ 728663 w 876300"/>
                <a:gd name="connsiteY10" fmla="*/ 452438 h 528637"/>
                <a:gd name="connsiteX11" fmla="*/ 721519 w 876300"/>
                <a:gd name="connsiteY11" fmla="*/ 452438 h 528637"/>
                <a:gd name="connsiteX12" fmla="*/ 711994 w 876300"/>
                <a:gd name="connsiteY12" fmla="*/ 442913 h 528637"/>
                <a:gd name="connsiteX13" fmla="*/ 704850 w 876300"/>
                <a:gd name="connsiteY13" fmla="*/ 435769 h 528637"/>
                <a:gd name="connsiteX14" fmla="*/ 692944 w 876300"/>
                <a:gd name="connsiteY14" fmla="*/ 423863 h 528637"/>
                <a:gd name="connsiteX15" fmla="*/ 688181 w 876300"/>
                <a:gd name="connsiteY15" fmla="*/ 419100 h 528637"/>
                <a:gd name="connsiteX16" fmla="*/ 683419 w 876300"/>
                <a:gd name="connsiteY16" fmla="*/ 419100 h 528637"/>
                <a:gd name="connsiteX17" fmla="*/ 664369 w 876300"/>
                <a:gd name="connsiteY17" fmla="*/ 419100 h 528637"/>
                <a:gd name="connsiteX18" fmla="*/ 664369 w 876300"/>
                <a:gd name="connsiteY18" fmla="*/ 397669 h 528637"/>
                <a:gd name="connsiteX19" fmla="*/ 650081 w 876300"/>
                <a:gd name="connsiteY19" fmla="*/ 397669 h 528637"/>
                <a:gd name="connsiteX20" fmla="*/ 642938 w 876300"/>
                <a:gd name="connsiteY20" fmla="*/ 397669 h 528637"/>
                <a:gd name="connsiteX21" fmla="*/ 633413 w 876300"/>
                <a:gd name="connsiteY21" fmla="*/ 397669 h 528637"/>
                <a:gd name="connsiteX22" fmla="*/ 628650 w 876300"/>
                <a:gd name="connsiteY22" fmla="*/ 392906 h 528637"/>
                <a:gd name="connsiteX23" fmla="*/ 611981 w 876300"/>
                <a:gd name="connsiteY23" fmla="*/ 392906 h 528637"/>
                <a:gd name="connsiteX24" fmla="*/ 600075 w 876300"/>
                <a:gd name="connsiteY24" fmla="*/ 381000 h 528637"/>
                <a:gd name="connsiteX25" fmla="*/ 595313 w 876300"/>
                <a:gd name="connsiteY25" fmla="*/ 376238 h 528637"/>
                <a:gd name="connsiteX26" fmla="*/ 590550 w 876300"/>
                <a:gd name="connsiteY26" fmla="*/ 371475 h 528637"/>
                <a:gd name="connsiteX27" fmla="*/ 583406 w 876300"/>
                <a:gd name="connsiteY27" fmla="*/ 364331 h 528637"/>
                <a:gd name="connsiteX28" fmla="*/ 573881 w 876300"/>
                <a:gd name="connsiteY28" fmla="*/ 354806 h 528637"/>
                <a:gd name="connsiteX29" fmla="*/ 564356 w 876300"/>
                <a:gd name="connsiteY29" fmla="*/ 354806 h 528637"/>
                <a:gd name="connsiteX30" fmla="*/ 559594 w 876300"/>
                <a:gd name="connsiteY30" fmla="*/ 350044 h 528637"/>
                <a:gd name="connsiteX31" fmla="*/ 526256 w 876300"/>
                <a:gd name="connsiteY31" fmla="*/ 350044 h 528637"/>
                <a:gd name="connsiteX32" fmla="*/ 526256 w 876300"/>
                <a:gd name="connsiteY32" fmla="*/ 335756 h 528637"/>
                <a:gd name="connsiteX33" fmla="*/ 511969 w 876300"/>
                <a:gd name="connsiteY33" fmla="*/ 335756 h 528637"/>
                <a:gd name="connsiteX34" fmla="*/ 497681 w 876300"/>
                <a:gd name="connsiteY34" fmla="*/ 335756 h 528637"/>
                <a:gd name="connsiteX35" fmla="*/ 485775 w 876300"/>
                <a:gd name="connsiteY35" fmla="*/ 335756 h 528637"/>
                <a:gd name="connsiteX36" fmla="*/ 476250 w 876300"/>
                <a:gd name="connsiteY36" fmla="*/ 326231 h 528637"/>
                <a:gd name="connsiteX37" fmla="*/ 457200 w 876300"/>
                <a:gd name="connsiteY37" fmla="*/ 326231 h 528637"/>
                <a:gd name="connsiteX38" fmla="*/ 447675 w 876300"/>
                <a:gd name="connsiteY38" fmla="*/ 316706 h 528637"/>
                <a:gd name="connsiteX39" fmla="*/ 438150 w 876300"/>
                <a:gd name="connsiteY39" fmla="*/ 307181 h 528637"/>
                <a:gd name="connsiteX40" fmla="*/ 426244 w 876300"/>
                <a:gd name="connsiteY40" fmla="*/ 295275 h 528637"/>
                <a:gd name="connsiteX41" fmla="*/ 409575 w 876300"/>
                <a:gd name="connsiteY41" fmla="*/ 295275 h 528637"/>
                <a:gd name="connsiteX42" fmla="*/ 402431 w 876300"/>
                <a:gd name="connsiteY42" fmla="*/ 288131 h 528637"/>
                <a:gd name="connsiteX43" fmla="*/ 388144 w 876300"/>
                <a:gd name="connsiteY43" fmla="*/ 288131 h 528637"/>
                <a:gd name="connsiteX44" fmla="*/ 369094 w 876300"/>
                <a:gd name="connsiteY44" fmla="*/ 288131 h 528637"/>
                <a:gd name="connsiteX45" fmla="*/ 354807 w 876300"/>
                <a:gd name="connsiteY45" fmla="*/ 273844 h 528637"/>
                <a:gd name="connsiteX46" fmla="*/ 328613 w 876300"/>
                <a:gd name="connsiteY46" fmla="*/ 273844 h 528637"/>
                <a:gd name="connsiteX47" fmla="*/ 314325 w 876300"/>
                <a:gd name="connsiteY47" fmla="*/ 259556 h 528637"/>
                <a:gd name="connsiteX48" fmla="*/ 314325 w 876300"/>
                <a:gd name="connsiteY48" fmla="*/ 259556 h 528637"/>
                <a:gd name="connsiteX49" fmla="*/ 292894 w 876300"/>
                <a:gd name="connsiteY49" fmla="*/ 238125 h 528637"/>
                <a:gd name="connsiteX50" fmla="*/ 283369 w 876300"/>
                <a:gd name="connsiteY50" fmla="*/ 228600 h 528637"/>
                <a:gd name="connsiteX51" fmla="*/ 271463 w 876300"/>
                <a:gd name="connsiteY51" fmla="*/ 216694 h 528637"/>
                <a:gd name="connsiteX52" fmla="*/ 250031 w 876300"/>
                <a:gd name="connsiteY52" fmla="*/ 216694 h 528637"/>
                <a:gd name="connsiteX53" fmla="*/ 238124 w 876300"/>
                <a:gd name="connsiteY53" fmla="*/ 204787 h 528637"/>
                <a:gd name="connsiteX54" fmla="*/ 228600 w 876300"/>
                <a:gd name="connsiteY54" fmla="*/ 204787 h 528637"/>
                <a:gd name="connsiteX55" fmla="*/ 223838 w 876300"/>
                <a:gd name="connsiteY55" fmla="*/ 200025 h 528637"/>
                <a:gd name="connsiteX56" fmla="*/ 223838 w 876300"/>
                <a:gd name="connsiteY56" fmla="*/ 200025 h 528637"/>
                <a:gd name="connsiteX57" fmla="*/ 204788 w 876300"/>
                <a:gd name="connsiteY57" fmla="*/ 180975 h 528637"/>
                <a:gd name="connsiteX58" fmla="*/ 180975 w 876300"/>
                <a:gd name="connsiteY58" fmla="*/ 157162 h 528637"/>
                <a:gd name="connsiteX59" fmla="*/ 169069 w 876300"/>
                <a:gd name="connsiteY59" fmla="*/ 145256 h 528637"/>
                <a:gd name="connsiteX60" fmla="*/ 154782 w 876300"/>
                <a:gd name="connsiteY60" fmla="*/ 130969 h 528637"/>
                <a:gd name="connsiteX61" fmla="*/ 142875 w 876300"/>
                <a:gd name="connsiteY61" fmla="*/ 119062 h 528637"/>
                <a:gd name="connsiteX62" fmla="*/ 133350 w 876300"/>
                <a:gd name="connsiteY62" fmla="*/ 119062 h 528637"/>
                <a:gd name="connsiteX63" fmla="*/ 114300 w 876300"/>
                <a:gd name="connsiteY63" fmla="*/ 100012 h 528637"/>
                <a:gd name="connsiteX64" fmla="*/ 95250 w 876300"/>
                <a:gd name="connsiteY64" fmla="*/ 80962 h 528637"/>
                <a:gd name="connsiteX65" fmla="*/ 76200 w 876300"/>
                <a:gd name="connsiteY65" fmla="*/ 61912 h 528637"/>
                <a:gd name="connsiteX66" fmla="*/ 76200 w 876300"/>
                <a:gd name="connsiteY66" fmla="*/ 61912 h 528637"/>
                <a:gd name="connsiteX67" fmla="*/ 50007 w 876300"/>
                <a:gd name="connsiteY67" fmla="*/ 35719 h 528637"/>
                <a:gd name="connsiteX68" fmla="*/ 21432 w 876300"/>
                <a:gd name="connsiteY68" fmla="*/ 7144 h 528637"/>
                <a:gd name="connsiteX69" fmla="*/ 14288 w 876300"/>
                <a:gd name="connsiteY69" fmla="*/ 0 h 528637"/>
                <a:gd name="connsiteX70" fmla="*/ 0 w 876300"/>
                <a:gd name="connsiteY70" fmla="*/ 0 h 52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876300" h="528637">
                  <a:moveTo>
                    <a:pt x="876300" y="528637"/>
                  </a:moveTo>
                  <a:lnTo>
                    <a:pt x="840582" y="492919"/>
                  </a:lnTo>
                  <a:lnTo>
                    <a:pt x="833438" y="485775"/>
                  </a:lnTo>
                  <a:lnTo>
                    <a:pt x="823913" y="485775"/>
                  </a:lnTo>
                  <a:lnTo>
                    <a:pt x="816769" y="485775"/>
                  </a:lnTo>
                  <a:lnTo>
                    <a:pt x="795338" y="485775"/>
                  </a:lnTo>
                  <a:lnTo>
                    <a:pt x="792957" y="483394"/>
                  </a:lnTo>
                  <a:lnTo>
                    <a:pt x="759619" y="483394"/>
                  </a:lnTo>
                  <a:lnTo>
                    <a:pt x="745331" y="469106"/>
                  </a:lnTo>
                  <a:lnTo>
                    <a:pt x="735806" y="459581"/>
                  </a:lnTo>
                  <a:lnTo>
                    <a:pt x="728663" y="452438"/>
                  </a:lnTo>
                  <a:lnTo>
                    <a:pt x="721519" y="452438"/>
                  </a:lnTo>
                  <a:lnTo>
                    <a:pt x="711994" y="442913"/>
                  </a:lnTo>
                  <a:lnTo>
                    <a:pt x="704850" y="435769"/>
                  </a:lnTo>
                  <a:lnTo>
                    <a:pt x="692944" y="423863"/>
                  </a:lnTo>
                  <a:lnTo>
                    <a:pt x="688181" y="419100"/>
                  </a:lnTo>
                  <a:lnTo>
                    <a:pt x="683419" y="419100"/>
                  </a:lnTo>
                  <a:lnTo>
                    <a:pt x="664369" y="419100"/>
                  </a:lnTo>
                  <a:lnTo>
                    <a:pt x="664369" y="397669"/>
                  </a:lnTo>
                  <a:lnTo>
                    <a:pt x="650081" y="397669"/>
                  </a:lnTo>
                  <a:lnTo>
                    <a:pt x="642938" y="397669"/>
                  </a:lnTo>
                  <a:lnTo>
                    <a:pt x="633413" y="397669"/>
                  </a:lnTo>
                  <a:lnTo>
                    <a:pt x="628650" y="392906"/>
                  </a:lnTo>
                  <a:lnTo>
                    <a:pt x="611981" y="392906"/>
                  </a:lnTo>
                  <a:lnTo>
                    <a:pt x="600075" y="381000"/>
                  </a:lnTo>
                  <a:lnTo>
                    <a:pt x="595313" y="376238"/>
                  </a:lnTo>
                  <a:lnTo>
                    <a:pt x="590550" y="371475"/>
                  </a:lnTo>
                  <a:lnTo>
                    <a:pt x="583406" y="364331"/>
                  </a:lnTo>
                  <a:lnTo>
                    <a:pt x="573881" y="354806"/>
                  </a:lnTo>
                  <a:lnTo>
                    <a:pt x="564356" y="354806"/>
                  </a:lnTo>
                  <a:lnTo>
                    <a:pt x="559594" y="350044"/>
                  </a:lnTo>
                  <a:lnTo>
                    <a:pt x="526256" y="350044"/>
                  </a:lnTo>
                  <a:lnTo>
                    <a:pt x="526256" y="335756"/>
                  </a:lnTo>
                  <a:lnTo>
                    <a:pt x="511969" y="335756"/>
                  </a:lnTo>
                  <a:lnTo>
                    <a:pt x="497681" y="335756"/>
                  </a:lnTo>
                  <a:lnTo>
                    <a:pt x="485775" y="335756"/>
                  </a:lnTo>
                  <a:lnTo>
                    <a:pt x="476250" y="326231"/>
                  </a:lnTo>
                  <a:lnTo>
                    <a:pt x="457200" y="326231"/>
                  </a:lnTo>
                  <a:lnTo>
                    <a:pt x="447675" y="316706"/>
                  </a:lnTo>
                  <a:lnTo>
                    <a:pt x="438150" y="307181"/>
                  </a:lnTo>
                  <a:lnTo>
                    <a:pt x="426244" y="295275"/>
                  </a:lnTo>
                  <a:lnTo>
                    <a:pt x="409575" y="295275"/>
                  </a:lnTo>
                  <a:lnTo>
                    <a:pt x="402431" y="288131"/>
                  </a:lnTo>
                  <a:lnTo>
                    <a:pt x="388144" y="288131"/>
                  </a:lnTo>
                  <a:lnTo>
                    <a:pt x="369094" y="288131"/>
                  </a:lnTo>
                  <a:lnTo>
                    <a:pt x="354807" y="273844"/>
                  </a:lnTo>
                  <a:lnTo>
                    <a:pt x="328613" y="273844"/>
                  </a:lnTo>
                  <a:lnTo>
                    <a:pt x="314325" y="259556"/>
                  </a:lnTo>
                  <a:lnTo>
                    <a:pt x="314325" y="259556"/>
                  </a:lnTo>
                  <a:lnTo>
                    <a:pt x="292894" y="238125"/>
                  </a:lnTo>
                  <a:lnTo>
                    <a:pt x="283369" y="228600"/>
                  </a:lnTo>
                  <a:lnTo>
                    <a:pt x="271463" y="216694"/>
                  </a:lnTo>
                  <a:lnTo>
                    <a:pt x="250031" y="216694"/>
                  </a:lnTo>
                  <a:lnTo>
                    <a:pt x="238124" y="204787"/>
                  </a:lnTo>
                  <a:lnTo>
                    <a:pt x="228600" y="204787"/>
                  </a:lnTo>
                  <a:lnTo>
                    <a:pt x="223838" y="200025"/>
                  </a:lnTo>
                  <a:lnTo>
                    <a:pt x="223838" y="200025"/>
                  </a:lnTo>
                  <a:lnTo>
                    <a:pt x="204788" y="180975"/>
                  </a:lnTo>
                  <a:lnTo>
                    <a:pt x="180975" y="157162"/>
                  </a:lnTo>
                  <a:lnTo>
                    <a:pt x="169069" y="145256"/>
                  </a:lnTo>
                  <a:lnTo>
                    <a:pt x="154782" y="130969"/>
                  </a:lnTo>
                  <a:lnTo>
                    <a:pt x="142875" y="119062"/>
                  </a:lnTo>
                  <a:lnTo>
                    <a:pt x="133350" y="119062"/>
                  </a:lnTo>
                  <a:lnTo>
                    <a:pt x="114300" y="100012"/>
                  </a:lnTo>
                  <a:lnTo>
                    <a:pt x="95250" y="80962"/>
                  </a:lnTo>
                  <a:lnTo>
                    <a:pt x="76200" y="61912"/>
                  </a:lnTo>
                  <a:lnTo>
                    <a:pt x="76200" y="61912"/>
                  </a:lnTo>
                  <a:lnTo>
                    <a:pt x="50007" y="35719"/>
                  </a:lnTo>
                  <a:lnTo>
                    <a:pt x="21432" y="7144"/>
                  </a:lnTo>
                  <a:lnTo>
                    <a:pt x="14288" y="0"/>
                  </a:lnTo>
                  <a:lnTo>
                    <a:pt x="0" y="0"/>
                  </a:lnTo>
                </a:path>
              </a:pathLst>
            </a:custGeom>
            <a:noFill/>
            <a:ln w="28575">
              <a:solidFill>
                <a:srgbClr val="003C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Comic Sans MS"/>
                <a:cs typeface="Comic Sans MS"/>
              </a:endParaRPr>
            </a:p>
          </p:txBody>
        </p:sp>
        <p:sp>
          <p:nvSpPr>
            <p:cNvPr id="30" name="Freeform 29"/>
            <p:cNvSpPr/>
            <p:nvPr/>
          </p:nvSpPr>
          <p:spPr>
            <a:xfrm>
              <a:off x="2162175" y="3941763"/>
              <a:ext cx="268288" cy="282662"/>
            </a:xfrm>
            <a:custGeom>
              <a:avLst/>
              <a:gdLst>
                <a:gd name="connsiteX0" fmla="*/ 269081 w 269081"/>
                <a:gd name="connsiteY0" fmla="*/ 283369 h 283369"/>
                <a:gd name="connsiteX1" fmla="*/ 235744 w 269081"/>
                <a:gd name="connsiteY1" fmla="*/ 250032 h 283369"/>
                <a:gd name="connsiteX2" fmla="*/ 235744 w 269081"/>
                <a:gd name="connsiteY2" fmla="*/ 240507 h 283369"/>
                <a:gd name="connsiteX3" fmla="*/ 235744 w 269081"/>
                <a:gd name="connsiteY3" fmla="*/ 240507 h 283369"/>
                <a:gd name="connsiteX4" fmla="*/ 226219 w 269081"/>
                <a:gd name="connsiteY4" fmla="*/ 230982 h 283369"/>
                <a:gd name="connsiteX5" fmla="*/ 207169 w 269081"/>
                <a:gd name="connsiteY5" fmla="*/ 230982 h 283369"/>
                <a:gd name="connsiteX6" fmla="*/ 192881 w 269081"/>
                <a:gd name="connsiteY6" fmla="*/ 216694 h 283369"/>
                <a:gd name="connsiteX7" fmla="*/ 192881 w 269081"/>
                <a:gd name="connsiteY7" fmla="*/ 209550 h 283369"/>
                <a:gd name="connsiteX8" fmla="*/ 185738 w 269081"/>
                <a:gd name="connsiteY8" fmla="*/ 202407 h 283369"/>
                <a:gd name="connsiteX9" fmla="*/ 176213 w 269081"/>
                <a:gd name="connsiteY9" fmla="*/ 202407 h 283369"/>
                <a:gd name="connsiteX10" fmla="*/ 169069 w 269081"/>
                <a:gd name="connsiteY10" fmla="*/ 195263 h 283369"/>
                <a:gd name="connsiteX11" fmla="*/ 157163 w 269081"/>
                <a:gd name="connsiteY11" fmla="*/ 183357 h 283369"/>
                <a:gd name="connsiteX12" fmla="*/ 147638 w 269081"/>
                <a:gd name="connsiteY12" fmla="*/ 183357 h 283369"/>
                <a:gd name="connsiteX13" fmla="*/ 138113 w 269081"/>
                <a:gd name="connsiteY13" fmla="*/ 173832 h 283369"/>
                <a:gd name="connsiteX14" fmla="*/ 138113 w 269081"/>
                <a:gd name="connsiteY14" fmla="*/ 161925 h 283369"/>
                <a:gd name="connsiteX15" fmla="*/ 128588 w 269081"/>
                <a:gd name="connsiteY15" fmla="*/ 152400 h 283369"/>
                <a:gd name="connsiteX16" fmla="*/ 128588 w 269081"/>
                <a:gd name="connsiteY16" fmla="*/ 147638 h 283369"/>
                <a:gd name="connsiteX17" fmla="*/ 121444 w 269081"/>
                <a:gd name="connsiteY17" fmla="*/ 147638 h 283369"/>
                <a:gd name="connsiteX18" fmla="*/ 121444 w 269081"/>
                <a:gd name="connsiteY18" fmla="*/ 135732 h 283369"/>
                <a:gd name="connsiteX19" fmla="*/ 109538 w 269081"/>
                <a:gd name="connsiteY19" fmla="*/ 135732 h 283369"/>
                <a:gd name="connsiteX20" fmla="*/ 90488 w 269081"/>
                <a:gd name="connsiteY20" fmla="*/ 116682 h 283369"/>
                <a:gd name="connsiteX21" fmla="*/ 83344 w 269081"/>
                <a:gd name="connsiteY21" fmla="*/ 109538 h 283369"/>
                <a:gd name="connsiteX22" fmla="*/ 69056 w 269081"/>
                <a:gd name="connsiteY22" fmla="*/ 109538 h 283369"/>
                <a:gd name="connsiteX23" fmla="*/ 59531 w 269081"/>
                <a:gd name="connsiteY23" fmla="*/ 100013 h 283369"/>
                <a:gd name="connsiteX24" fmla="*/ 47625 w 269081"/>
                <a:gd name="connsiteY24" fmla="*/ 88107 h 283369"/>
                <a:gd name="connsiteX25" fmla="*/ 47625 w 269081"/>
                <a:gd name="connsiteY25" fmla="*/ 73819 h 283369"/>
                <a:gd name="connsiteX26" fmla="*/ 38100 w 269081"/>
                <a:gd name="connsiteY26" fmla="*/ 64294 h 283369"/>
                <a:gd name="connsiteX27" fmla="*/ 38100 w 269081"/>
                <a:gd name="connsiteY27" fmla="*/ 45244 h 283369"/>
                <a:gd name="connsiteX28" fmla="*/ 26194 w 269081"/>
                <a:gd name="connsiteY28" fmla="*/ 33338 h 283369"/>
                <a:gd name="connsiteX29" fmla="*/ 26194 w 269081"/>
                <a:gd name="connsiteY29" fmla="*/ 19050 h 283369"/>
                <a:gd name="connsiteX30" fmla="*/ 19051 w 269081"/>
                <a:gd name="connsiteY30" fmla="*/ 11907 h 283369"/>
                <a:gd name="connsiteX31" fmla="*/ 7144 w 269081"/>
                <a:gd name="connsiteY31" fmla="*/ 0 h 283369"/>
                <a:gd name="connsiteX32" fmla="*/ 0 w 269081"/>
                <a:gd name="connsiteY32" fmla="*/ 0 h 28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69081" h="283369">
                  <a:moveTo>
                    <a:pt x="269081" y="283369"/>
                  </a:moveTo>
                  <a:lnTo>
                    <a:pt x="235744" y="250032"/>
                  </a:lnTo>
                  <a:lnTo>
                    <a:pt x="235744" y="240507"/>
                  </a:lnTo>
                  <a:lnTo>
                    <a:pt x="235744" y="240507"/>
                  </a:lnTo>
                  <a:lnTo>
                    <a:pt x="226219" y="230982"/>
                  </a:lnTo>
                  <a:lnTo>
                    <a:pt x="207169" y="230982"/>
                  </a:lnTo>
                  <a:lnTo>
                    <a:pt x="192881" y="216694"/>
                  </a:lnTo>
                  <a:lnTo>
                    <a:pt x="192881" y="209550"/>
                  </a:lnTo>
                  <a:lnTo>
                    <a:pt x="185738" y="202407"/>
                  </a:lnTo>
                  <a:lnTo>
                    <a:pt x="176213" y="202407"/>
                  </a:lnTo>
                  <a:lnTo>
                    <a:pt x="169069" y="195263"/>
                  </a:lnTo>
                  <a:lnTo>
                    <a:pt x="157163" y="183357"/>
                  </a:lnTo>
                  <a:lnTo>
                    <a:pt x="147638" y="183357"/>
                  </a:lnTo>
                  <a:lnTo>
                    <a:pt x="138113" y="173832"/>
                  </a:lnTo>
                  <a:lnTo>
                    <a:pt x="138113" y="161925"/>
                  </a:lnTo>
                  <a:lnTo>
                    <a:pt x="128588" y="152400"/>
                  </a:lnTo>
                  <a:lnTo>
                    <a:pt x="128588" y="147638"/>
                  </a:lnTo>
                  <a:lnTo>
                    <a:pt x="121444" y="147638"/>
                  </a:lnTo>
                  <a:lnTo>
                    <a:pt x="121444" y="135732"/>
                  </a:lnTo>
                  <a:lnTo>
                    <a:pt x="109538" y="135732"/>
                  </a:lnTo>
                  <a:lnTo>
                    <a:pt x="90488" y="116682"/>
                  </a:lnTo>
                  <a:lnTo>
                    <a:pt x="83344" y="109538"/>
                  </a:lnTo>
                  <a:lnTo>
                    <a:pt x="69056" y="109538"/>
                  </a:lnTo>
                  <a:lnTo>
                    <a:pt x="59531" y="100013"/>
                  </a:lnTo>
                  <a:lnTo>
                    <a:pt x="47625" y="88107"/>
                  </a:lnTo>
                  <a:lnTo>
                    <a:pt x="47625" y="73819"/>
                  </a:lnTo>
                  <a:lnTo>
                    <a:pt x="38100" y="64294"/>
                  </a:lnTo>
                  <a:lnTo>
                    <a:pt x="38100" y="45244"/>
                  </a:lnTo>
                  <a:lnTo>
                    <a:pt x="26194" y="33338"/>
                  </a:lnTo>
                  <a:lnTo>
                    <a:pt x="26194" y="19050"/>
                  </a:lnTo>
                  <a:lnTo>
                    <a:pt x="19051" y="11907"/>
                  </a:lnTo>
                  <a:lnTo>
                    <a:pt x="7144" y="0"/>
                  </a:lnTo>
                  <a:lnTo>
                    <a:pt x="0" y="0"/>
                  </a:lnTo>
                </a:path>
              </a:pathLst>
            </a:custGeom>
            <a:noFill/>
            <a:ln w="28575">
              <a:solidFill>
                <a:srgbClr val="003C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Comic Sans MS"/>
                <a:cs typeface="Comic Sans MS"/>
              </a:endParaRPr>
            </a:p>
          </p:txBody>
        </p:sp>
        <p:sp>
          <p:nvSpPr>
            <p:cNvPr id="64" name="Freeform 63"/>
            <p:cNvSpPr/>
            <p:nvPr/>
          </p:nvSpPr>
          <p:spPr>
            <a:xfrm>
              <a:off x="1752600" y="3162060"/>
              <a:ext cx="409575" cy="771762"/>
            </a:xfrm>
            <a:custGeom>
              <a:avLst/>
              <a:gdLst>
                <a:gd name="connsiteX0" fmla="*/ 416734 w 416734"/>
                <a:gd name="connsiteY0" fmla="*/ 919163 h 919163"/>
                <a:gd name="connsiteX1" fmla="*/ 381015 w 416734"/>
                <a:gd name="connsiteY1" fmla="*/ 883444 h 919163"/>
                <a:gd name="connsiteX2" fmla="*/ 371490 w 416734"/>
                <a:gd name="connsiteY2" fmla="*/ 873919 h 919163"/>
                <a:gd name="connsiteX3" fmla="*/ 361965 w 416734"/>
                <a:gd name="connsiteY3" fmla="*/ 873919 h 919163"/>
                <a:gd name="connsiteX4" fmla="*/ 354822 w 416734"/>
                <a:gd name="connsiteY4" fmla="*/ 866776 h 919163"/>
                <a:gd name="connsiteX5" fmla="*/ 354822 w 416734"/>
                <a:gd name="connsiteY5" fmla="*/ 857250 h 919163"/>
                <a:gd name="connsiteX6" fmla="*/ 354822 w 416734"/>
                <a:gd name="connsiteY6" fmla="*/ 845344 h 919163"/>
                <a:gd name="connsiteX7" fmla="*/ 354822 w 416734"/>
                <a:gd name="connsiteY7" fmla="*/ 831057 h 919163"/>
                <a:gd name="connsiteX8" fmla="*/ 347678 w 416734"/>
                <a:gd name="connsiteY8" fmla="*/ 823913 h 919163"/>
                <a:gd name="connsiteX9" fmla="*/ 335772 w 416734"/>
                <a:gd name="connsiteY9" fmla="*/ 823913 h 919163"/>
                <a:gd name="connsiteX10" fmla="*/ 326247 w 416734"/>
                <a:gd name="connsiteY10" fmla="*/ 814388 h 919163"/>
                <a:gd name="connsiteX11" fmla="*/ 326247 w 416734"/>
                <a:gd name="connsiteY11" fmla="*/ 800100 h 919163"/>
                <a:gd name="connsiteX12" fmla="*/ 311960 w 416734"/>
                <a:gd name="connsiteY12" fmla="*/ 785813 h 919163"/>
                <a:gd name="connsiteX13" fmla="*/ 311960 w 416734"/>
                <a:gd name="connsiteY13" fmla="*/ 769144 h 919163"/>
                <a:gd name="connsiteX14" fmla="*/ 295290 w 416734"/>
                <a:gd name="connsiteY14" fmla="*/ 769144 h 919163"/>
                <a:gd name="connsiteX15" fmla="*/ 295290 w 416734"/>
                <a:gd name="connsiteY15" fmla="*/ 745332 h 919163"/>
                <a:gd name="connsiteX16" fmla="*/ 285765 w 416734"/>
                <a:gd name="connsiteY16" fmla="*/ 735807 h 919163"/>
                <a:gd name="connsiteX17" fmla="*/ 278621 w 416734"/>
                <a:gd name="connsiteY17" fmla="*/ 728663 h 919163"/>
                <a:gd name="connsiteX18" fmla="*/ 271477 w 416734"/>
                <a:gd name="connsiteY18" fmla="*/ 721519 h 919163"/>
                <a:gd name="connsiteX19" fmla="*/ 257190 w 416734"/>
                <a:gd name="connsiteY19" fmla="*/ 707232 h 919163"/>
                <a:gd name="connsiteX20" fmla="*/ 257190 w 416734"/>
                <a:gd name="connsiteY20" fmla="*/ 692944 h 919163"/>
                <a:gd name="connsiteX21" fmla="*/ 245284 w 416734"/>
                <a:gd name="connsiteY21" fmla="*/ 681038 h 919163"/>
                <a:gd name="connsiteX22" fmla="*/ 245284 w 416734"/>
                <a:gd name="connsiteY22" fmla="*/ 666750 h 919163"/>
                <a:gd name="connsiteX23" fmla="*/ 235759 w 416734"/>
                <a:gd name="connsiteY23" fmla="*/ 657225 h 919163"/>
                <a:gd name="connsiteX24" fmla="*/ 226234 w 416734"/>
                <a:gd name="connsiteY24" fmla="*/ 647700 h 919163"/>
                <a:gd name="connsiteX25" fmla="*/ 207184 w 416734"/>
                <a:gd name="connsiteY25" fmla="*/ 647700 h 919163"/>
                <a:gd name="connsiteX26" fmla="*/ 197659 w 416734"/>
                <a:gd name="connsiteY26" fmla="*/ 638175 h 919163"/>
                <a:gd name="connsiteX27" fmla="*/ 197659 w 416734"/>
                <a:gd name="connsiteY27" fmla="*/ 621507 h 919163"/>
                <a:gd name="connsiteX28" fmla="*/ 183372 w 416734"/>
                <a:gd name="connsiteY28" fmla="*/ 607220 h 919163"/>
                <a:gd name="connsiteX29" fmla="*/ 183372 w 416734"/>
                <a:gd name="connsiteY29" fmla="*/ 585788 h 919163"/>
                <a:gd name="connsiteX30" fmla="*/ 166703 w 416734"/>
                <a:gd name="connsiteY30" fmla="*/ 585788 h 919163"/>
                <a:gd name="connsiteX31" fmla="*/ 157178 w 416734"/>
                <a:gd name="connsiteY31" fmla="*/ 576263 h 919163"/>
                <a:gd name="connsiteX32" fmla="*/ 142890 w 416734"/>
                <a:gd name="connsiteY32" fmla="*/ 561975 h 919163"/>
                <a:gd name="connsiteX33" fmla="*/ 142890 w 416734"/>
                <a:gd name="connsiteY33" fmla="*/ 531019 h 919163"/>
                <a:gd name="connsiteX34" fmla="*/ 142890 w 416734"/>
                <a:gd name="connsiteY34" fmla="*/ 514350 h 919163"/>
                <a:gd name="connsiteX35" fmla="*/ 133365 w 416734"/>
                <a:gd name="connsiteY35" fmla="*/ 504825 h 919163"/>
                <a:gd name="connsiteX36" fmla="*/ 133365 w 416734"/>
                <a:gd name="connsiteY36" fmla="*/ 478632 h 919163"/>
                <a:gd name="connsiteX37" fmla="*/ 121459 w 416734"/>
                <a:gd name="connsiteY37" fmla="*/ 466726 h 919163"/>
                <a:gd name="connsiteX38" fmla="*/ 121459 w 416734"/>
                <a:gd name="connsiteY38" fmla="*/ 452438 h 919163"/>
                <a:gd name="connsiteX39" fmla="*/ 114315 w 416734"/>
                <a:gd name="connsiteY39" fmla="*/ 445294 h 919163"/>
                <a:gd name="connsiteX40" fmla="*/ 114315 w 416734"/>
                <a:gd name="connsiteY40" fmla="*/ 431007 h 919163"/>
                <a:gd name="connsiteX41" fmla="*/ 107172 w 416734"/>
                <a:gd name="connsiteY41" fmla="*/ 423864 h 919163"/>
                <a:gd name="connsiteX42" fmla="*/ 107172 w 416734"/>
                <a:gd name="connsiteY42" fmla="*/ 416719 h 919163"/>
                <a:gd name="connsiteX43" fmla="*/ 107172 w 416734"/>
                <a:gd name="connsiteY43" fmla="*/ 404813 h 919163"/>
                <a:gd name="connsiteX44" fmla="*/ 100028 w 416734"/>
                <a:gd name="connsiteY44" fmla="*/ 397669 h 919163"/>
                <a:gd name="connsiteX45" fmla="*/ 90503 w 416734"/>
                <a:gd name="connsiteY45" fmla="*/ 388144 h 919163"/>
                <a:gd name="connsiteX46" fmla="*/ 90503 w 416734"/>
                <a:gd name="connsiteY46" fmla="*/ 388144 h 919163"/>
                <a:gd name="connsiteX47" fmla="*/ 90503 w 416734"/>
                <a:gd name="connsiteY47" fmla="*/ 359569 h 919163"/>
                <a:gd name="connsiteX48" fmla="*/ 83359 w 416734"/>
                <a:gd name="connsiteY48" fmla="*/ 352425 h 919163"/>
                <a:gd name="connsiteX49" fmla="*/ 83359 w 416734"/>
                <a:gd name="connsiteY49" fmla="*/ 335757 h 919163"/>
                <a:gd name="connsiteX50" fmla="*/ 83359 w 416734"/>
                <a:gd name="connsiteY50" fmla="*/ 323850 h 919163"/>
                <a:gd name="connsiteX51" fmla="*/ 83359 w 416734"/>
                <a:gd name="connsiteY51" fmla="*/ 307182 h 919163"/>
                <a:gd name="connsiteX52" fmla="*/ 83359 w 416734"/>
                <a:gd name="connsiteY52" fmla="*/ 297657 h 919163"/>
                <a:gd name="connsiteX53" fmla="*/ 76215 w 416734"/>
                <a:gd name="connsiteY53" fmla="*/ 290513 h 919163"/>
                <a:gd name="connsiteX54" fmla="*/ 61927 w 416734"/>
                <a:gd name="connsiteY54" fmla="*/ 276225 h 919163"/>
                <a:gd name="connsiteX55" fmla="*/ 47640 w 416734"/>
                <a:gd name="connsiteY55" fmla="*/ 261938 h 919163"/>
                <a:gd name="connsiteX56" fmla="*/ 47640 w 416734"/>
                <a:gd name="connsiteY56" fmla="*/ 247650 h 919163"/>
                <a:gd name="connsiteX57" fmla="*/ 47640 w 416734"/>
                <a:gd name="connsiteY57" fmla="*/ 235744 h 919163"/>
                <a:gd name="connsiteX58" fmla="*/ 47640 w 416734"/>
                <a:gd name="connsiteY58" fmla="*/ 235744 h 919163"/>
                <a:gd name="connsiteX59" fmla="*/ 35734 w 416734"/>
                <a:gd name="connsiteY59" fmla="*/ 223838 h 919163"/>
                <a:gd name="connsiteX60" fmla="*/ 35734 w 416734"/>
                <a:gd name="connsiteY60" fmla="*/ 197644 h 919163"/>
                <a:gd name="connsiteX61" fmla="*/ 28590 w 416734"/>
                <a:gd name="connsiteY61" fmla="*/ 190500 h 919163"/>
                <a:gd name="connsiteX62" fmla="*/ 7159 w 416734"/>
                <a:gd name="connsiteY62" fmla="*/ 169069 h 919163"/>
                <a:gd name="connsiteX63" fmla="*/ 7159 w 416734"/>
                <a:gd name="connsiteY63" fmla="*/ 147638 h 919163"/>
                <a:gd name="connsiteX64" fmla="*/ 7159 w 416734"/>
                <a:gd name="connsiteY64" fmla="*/ 30957 h 919163"/>
                <a:gd name="connsiteX65" fmla="*/ 15 w 416734"/>
                <a:gd name="connsiteY65" fmla="*/ 0 h 919163"/>
                <a:gd name="connsiteX66" fmla="*/ 15 w 416734"/>
                <a:gd name="connsiteY66" fmla="*/ 64294 h 919163"/>
                <a:gd name="connsiteX0" fmla="*/ 416734 w 416734"/>
                <a:gd name="connsiteY0" fmla="*/ 919163 h 919163"/>
                <a:gd name="connsiteX1" fmla="*/ 381015 w 416734"/>
                <a:gd name="connsiteY1" fmla="*/ 883444 h 919163"/>
                <a:gd name="connsiteX2" fmla="*/ 371490 w 416734"/>
                <a:gd name="connsiteY2" fmla="*/ 873919 h 919163"/>
                <a:gd name="connsiteX3" fmla="*/ 361965 w 416734"/>
                <a:gd name="connsiteY3" fmla="*/ 873919 h 919163"/>
                <a:gd name="connsiteX4" fmla="*/ 354822 w 416734"/>
                <a:gd name="connsiteY4" fmla="*/ 866776 h 919163"/>
                <a:gd name="connsiteX5" fmla="*/ 354822 w 416734"/>
                <a:gd name="connsiteY5" fmla="*/ 857250 h 919163"/>
                <a:gd name="connsiteX6" fmla="*/ 354822 w 416734"/>
                <a:gd name="connsiteY6" fmla="*/ 845344 h 919163"/>
                <a:gd name="connsiteX7" fmla="*/ 354822 w 416734"/>
                <a:gd name="connsiteY7" fmla="*/ 831057 h 919163"/>
                <a:gd name="connsiteX8" fmla="*/ 347678 w 416734"/>
                <a:gd name="connsiteY8" fmla="*/ 823913 h 919163"/>
                <a:gd name="connsiteX9" fmla="*/ 335772 w 416734"/>
                <a:gd name="connsiteY9" fmla="*/ 823913 h 919163"/>
                <a:gd name="connsiteX10" fmla="*/ 326247 w 416734"/>
                <a:gd name="connsiteY10" fmla="*/ 814388 h 919163"/>
                <a:gd name="connsiteX11" fmla="*/ 326247 w 416734"/>
                <a:gd name="connsiteY11" fmla="*/ 800100 h 919163"/>
                <a:gd name="connsiteX12" fmla="*/ 311960 w 416734"/>
                <a:gd name="connsiteY12" fmla="*/ 785813 h 919163"/>
                <a:gd name="connsiteX13" fmla="*/ 311960 w 416734"/>
                <a:gd name="connsiteY13" fmla="*/ 769144 h 919163"/>
                <a:gd name="connsiteX14" fmla="*/ 295290 w 416734"/>
                <a:gd name="connsiteY14" fmla="*/ 769144 h 919163"/>
                <a:gd name="connsiteX15" fmla="*/ 295290 w 416734"/>
                <a:gd name="connsiteY15" fmla="*/ 745332 h 919163"/>
                <a:gd name="connsiteX16" fmla="*/ 285765 w 416734"/>
                <a:gd name="connsiteY16" fmla="*/ 735807 h 919163"/>
                <a:gd name="connsiteX17" fmla="*/ 278621 w 416734"/>
                <a:gd name="connsiteY17" fmla="*/ 728663 h 919163"/>
                <a:gd name="connsiteX18" fmla="*/ 271477 w 416734"/>
                <a:gd name="connsiteY18" fmla="*/ 721519 h 919163"/>
                <a:gd name="connsiteX19" fmla="*/ 257190 w 416734"/>
                <a:gd name="connsiteY19" fmla="*/ 707232 h 919163"/>
                <a:gd name="connsiteX20" fmla="*/ 257190 w 416734"/>
                <a:gd name="connsiteY20" fmla="*/ 692944 h 919163"/>
                <a:gd name="connsiteX21" fmla="*/ 245284 w 416734"/>
                <a:gd name="connsiteY21" fmla="*/ 681038 h 919163"/>
                <a:gd name="connsiteX22" fmla="*/ 245284 w 416734"/>
                <a:gd name="connsiteY22" fmla="*/ 666750 h 919163"/>
                <a:gd name="connsiteX23" fmla="*/ 235759 w 416734"/>
                <a:gd name="connsiteY23" fmla="*/ 657225 h 919163"/>
                <a:gd name="connsiteX24" fmla="*/ 226234 w 416734"/>
                <a:gd name="connsiteY24" fmla="*/ 647700 h 919163"/>
                <a:gd name="connsiteX25" fmla="*/ 207184 w 416734"/>
                <a:gd name="connsiteY25" fmla="*/ 647700 h 919163"/>
                <a:gd name="connsiteX26" fmla="*/ 197659 w 416734"/>
                <a:gd name="connsiteY26" fmla="*/ 638175 h 919163"/>
                <a:gd name="connsiteX27" fmla="*/ 197659 w 416734"/>
                <a:gd name="connsiteY27" fmla="*/ 621507 h 919163"/>
                <a:gd name="connsiteX28" fmla="*/ 183372 w 416734"/>
                <a:gd name="connsiteY28" fmla="*/ 607220 h 919163"/>
                <a:gd name="connsiteX29" fmla="*/ 183372 w 416734"/>
                <a:gd name="connsiteY29" fmla="*/ 585788 h 919163"/>
                <a:gd name="connsiteX30" fmla="*/ 166703 w 416734"/>
                <a:gd name="connsiteY30" fmla="*/ 585788 h 919163"/>
                <a:gd name="connsiteX31" fmla="*/ 157178 w 416734"/>
                <a:gd name="connsiteY31" fmla="*/ 576263 h 919163"/>
                <a:gd name="connsiteX32" fmla="*/ 142890 w 416734"/>
                <a:gd name="connsiteY32" fmla="*/ 561975 h 919163"/>
                <a:gd name="connsiteX33" fmla="*/ 142890 w 416734"/>
                <a:gd name="connsiteY33" fmla="*/ 531019 h 919163"/>
                <a:gd name="connsiteX34" fmla="*/ 142890 w 416734"/>
                <a:gd name="connsiteY34" fmla="*/ 514350 h 919163"/>
                <a:gd name="connsiteX35" fmla="*/ 133365 w 416734"/>
                <a:gd name="connsiteY35" fmla="*/ 504825 h 919163"/>
                <a:gd name="connsiteX36" fmla="*/ 133365 w 416734"/>
                <a:gd name="connsiteY36" fmla="*/ 478632 h 919163"/>
                <a:gd name="connsiteX37" fmla="*/ 121459 w 416734"/>
                <a:gd name="connsiteY37" fmla="*/ 466726 h 919163"/>
                <a:gd name="connsiteX38" fmla="*/ 121459 w 416734"/>
                <a:gd name="connsiteY38" fmla="*/ 452438 h 919163"/>
                <a:gd name="connsiteX39" fmla="*/ 114315 w 416734"/>
                <a:gd name="connsiteY39" fmla="*/ 445294 h 919163"/>
                <a:gd name="connsiteX40" fmla="*/ 114315 w 416734"/>
                <a:gd name="connsiteY40" fmla="*/ 431007 h 919163"/>
                <a:gd name="connsiteX41" fmla="*/ 107172 w 416734"/>
                <a:gd name="connsiteY41" fmla="*/ 423864 h 919163"/>
                <a:gd name="connsiteX42" fmla="*/ 107172 w 416734"/>
                <a:gd name="connsiteY42" fmla="*/ 416719 h 919163"/>
                <a:gd name="connsiteX43" fmla="*/ 107172 w 416734"/>
                <a:gd name="connsiteY43" fmla="*/ 404813 h 919163"/>
                <a:gd name="connsiteX44" fmla="*/ 100028 w 416734"/>
                <a:gd name="connsiteY44" fmla="*/ 397669 h 919163"/>
                <a:gd name="connsiteX45" fmla="*/ 90503 w 416734"/>
                <a:gd name="connsiteY45" fmla="*/ 388144 h 919163"/>
                <a:gd name="connsiteX46" fmla="*/ 90503 w 416734"/>
                <a:gd name="connsiteY46" fmla="*/ 388144 h 919163"/>
                <a:gd name="connsiteX47" fmla="*/ 90503 w 416734"/>
                <a:gd name="connsiteY47" fmla="*/ 359569 h 919163"/>
                <a:gd name="connsiteX48" fmla="*/ 83359 w 416734"/>
                <a:gd name="connsiteY48" fmla="*/ 352425 h 919163"/>
                <a:gd name="connsiteX49" fmla="*/ 83359 w 416734"/>
                <a:gd name="connsiteY49" fmla="*/ 335757 h 919163"/>
                <a:gd name="connsiteX50" fmla="*/ 83359 w 416734"/>
                <a:gd name="connsiteY50" fmla="*/ 323850 h 919163"/>
                <a:gd name="connsiteX51" fmla="*/ 83359 w 416734"/>
                <a:gd name="connsiteY51" fmla="*/ 307182 h 919163"/>
                <a:gd name="connsiteX52" fmla="*/ 83359 w 416734"/>
                <a:gd name="connsiteY52" fmla="*/ 297657 h 919163"/>
                <a:gd name="connsiteX53" fmla="*/ 76215 w 416734"/>
                <a:gd name="connsiteY53" fmla="*/ 290513 h 919163"/>
                <a:gd name="connsiteX54" fmla="*/ 61927 w 416734"/>
                <a:gd name="connsiteY54" fmla="*/ 276225 h 919163"/>
                <a:gd name="connsiteX55" fmla="*/ 47640 w 416734"/>
                <a:gd name="connsiteY55" fmla="*/ 261938 h 919163"/>
                <a:gd name="connsiteX56" fmla="*/ 47640 w 416734"/>
                <a:gd name="connsiteY56" fmla="*/ 247650 h 919163"/>
                <a:gd name="connsiteX57" fmla="*/ 47640 w 416734"/>
                <a:gd name="connsiteY57" fmla="*/ 235744 h 919163"/>
                <a:gd name="connsiteX58" fmla="*/ 47640 w 416734"/>
                <a:gd name="connsiteY58" fmla="*/ 235744 h 919163"/>
                <a:gd name="connsiteX59" fmla="*/ 35734 w 416734"/>
                <a:gd name="connsiteY59" fmla="*/ 223838 h 919163"/>
                <a:gd name="connsiteX60" fmla="*/ 35734 w 416734"/>
                <a:gd name="connsiteY60" fmla="*/ 197644 h 919163"/>
                <a:gd name="connsiteX61" fmla="*/ 28590 w 416734"/>
                <a:gd name="connsiteY61" fmla="*/ 190500 h 919163"/>
                <a:gd name="connsiteX62" fmla="*/ 7159 w 416734"/>
                <a:gd name="connsiteY62" fmla="*/ 169069 h 919163"/>
                <a:gd name="connsiteX63" fmla="*/ 7159 w 416734"/>
                <a:gd name="connsiteY63" fmla="*/ 147638 h 919163"/>
                <a:gd name="connsiteX64" fmla="*/ 7159 w 416734"/>
                <a:gd name="connsiteY64" fmla="*/ 30957 h 919163"/>
                <a:gd name="connsiteX65" fmla="*/ 15 w 416734"/>
                <a:gd name="connsiteY65" fmla="*/ 0 h 919163"/>
                <a:gd name="connsiteX0" fmla="*/ 409575 w 409575"/>
                <a:gd name="connsiteY0" fmla="*/ 888206 h 888206"/>
                <a:gd name="connsiteX1" fmla="*/ 373856 w 409575"/>
                <a:gd name="connsiteY1" fmla="*/ 852487 h 888206"/>
                <a:gd name="connsiteX2" fmla="*/ 364331 w 409575"/>
                <a:gd name="connsiteY2" fmla="*/ 842962 h 888206"/>
                <a:gd name="connsiteX3" fmla="*/ 354806 w 409575"/>
                <a:gd name="connsiteY3" fmla="*/ 842962 h 888206"/>
                <a:gd name="connsiteX4" fmla="*/ 347663 w 409575"/>
                <a:gd name="connsiteY4" fmla="*/ 835819 h 888206"/>
                <a:gd name="connsiteX5" fmla="*/ 347663 w 409575"/>
                <a:gd name="connsiteY5" fmla="*/ 826293 h 888206"/>
                <a:gd name="connsiteX6" fmla="*/ 347663 w 409575"/>
                <a:gd name="connsiteY6" fmla="*/ 814387 h 888206"/>
                <a:gd name="connsiteX7" fmla="*/ 347663 w 409575"/>
                <a:gd name="connsiteY7" fmla="*/ 800100 h 888206"/>
                <a:gd name="connsiteX8" fmla="*/ 340519 w 409575"/>
                <a:gd name="connsiteY8" fmla="*/ 792956 h 888206"/>
                <a:gd name="connsiteX9" fmla="*/ 328613 w 409575"/>
                <a:gd name="connsiteY9" fmla="*/ 792956 h 888206"/>
                <a:gd name="connsiteX10" fmla="*/ 319088 w 409575"/>
                <a:gd name="connsiteY10" fmla="*/ 783431 h 888206"/>
                <a:gd name="connsiteX11" fmla="*/ 319088 w 409575"/>
                <a:gd name="connsiteY11" fmla="*/ 769143 h 888206"/>
                <a:gd name="connsiteX12" fmla="*/ 304801 w 409575"/>
                <a:gd name="connsiteY12" fmla="*/ 754856 h 888206"/>
                <a:gd name="connsiteX13" fmla="*/ 304801 w 409575"/>
                <a:gd name="connsiteY13" fmla="*/ 738187 h 888206"/>
                <a:gd name="connsiteX14" fmla="*/ 288131 w 409575"/>
                <a:gd name="connsiteY14" fmla="*/ 738187 h 888206"/>
                <a:gd name="connsiteX15" fmla="*/ 288131 w 409575"/>
                <a:gd name="connsiteY15" fmla="*/ 714375 h 888206"/>
                <a:gd name="connsiteX16" fmla="*/ 278606 w 409575"/>
                <a:gd name="connsiteY16" fmla="*/ 704850 h 888206"/>
                <a:gd name="connsiteX17" fmla="*/ 271462 w 409575"/>
                <a:gd name="connsiteY17" fmla="*/ 697706 h 888206"/>
                <a:gd name="connsiteX18" fmla="*/ 264318 w 409575"/>
                <a:gd name="connsiteY18" fmla="*/ 690562 h 888206"/>
                <a:gd name="connsiteX19" fmla="*/ 250031 w 409575"/>
                <a:gd name="connsiteY19" fmla="*/ 676275 h 888206"/>
                <a:gd name="connsiteX20" fmla="*/ 250031 w 409575"/>
                <a:gd name="connsiteY20" fmla="*/ 661987 h 888206"/>
                <a:gd name="connsiteX21" fmla="*/ 238125 w 409575"/>
                <a:gd name="connsiteY21" fmla="*/ 650081 h 888206"/>
                <a:gd name="connsiteX22" fmla="*/ 238125 w 409575"/>
                <a:gd name="connsiteY22" fmla="*/ 635793 h 888206"/>
                <a:gd name="connsiteX23" fmla="*/ 228600 w 409575"/>
                <a:gd name="connsiteY23" fmla="*/ 626268 h 888206"/>
                <a:gd name="connsiteX24" fmla="*/ 219075 w 409575"/>
                <a:gd name="connsiteY24" fmla="*/ 616743 h 888206"/>
                <a:gd name="connsiteX25" fmla="*/ 200025 w 409575"/>
                <a:gd name="connsiteY25" fmla="*/ 616743 h 888206"/>
                <a:gd name="connsiteX26" fmla="*/ 190500 w 409575"/>
                <a:gd name="connsiteY26" fmla="*/ 607218 h 888206"/>
                <a:gd name="connsiteX27" fmla="*/ 190500 w 409575"/>
                <a:gd name="connsiteY27" fmla="*/ 590550 h 888206"/>
                <a:gd name="connsiteX28" fmla="*/ 176213 w 409575"/>
                <a:gd name="connsiteY28" fmla="*/ 576263 h 888206"/>
                <a:gd name="connsiteX29" fmla="*/ 176213 w 409575"/>
                <a:gd name="connsiteY29" fmla="*/ 554831 h 888206"/>
                <a:gd name="connsiteX30" fmla="*/ 159544 w 409575"/>
                <a:gd name="connsiteY30" fmla="*/ 554831 h 888206"/>
                <a:gd name="connsiteX31" fmla="*/ 150019 w 409575"/>
                <a:gd name="connsiteY31" fmla="*/ 545306 h 888206"/>
                <a:gd name="connsiteX32" fmla="*/ 135731 w 409575"/>
                <a:gd name="connsiteY32" fmla="*/ 531018 h 888206"/>
                <a:gd name="connsiteX33" fmla="*/ 135731 w 409575"/>
                <a:gd name="connsiteY33" fmla="*/ 500062 h 888206"/>
                <a:gd name="connsiteX34" fmla="*/ 135731 w 409575"/>
                <a:gd name="connsiteY34" fmla="*/ 483393 h 888206"/>
                <a:gd name="connsiteX35" fmla="*/ 126206 w 409575"/>
                <a:gd name="connsiteY35" fmla="*/ 473868 h 888206"/>
                <a:gd name="connsiteX36" fmla="*/ 126206 w 409575"/>
                <a:gd name="connsiteY36" fmla="*/ 447675 h 888206"/>
                <a:gd name="connsiteX37" fmla="*/ 114300 w 409575"/>
                <a:gd name="connsiteY37" fmla="*/ 435769 h 888206"/>
                <a:gd name="connsiteX38" fmla="*/ 114300 w 409575"/>
                <a:gd name="connsiteY38" fmla="*/ 421481 h 888206"/>
                <a:gd name="connsiteX39" fmla="*/ 107156 w 409575"/>
                <a:gd name="connsiteY39" fmla="*/ 414337 h 888206"/>
                <a:gd name="connsiteX40" fmla="*/ 107156 w 409575"/>
                <a:gd name="connsiteY40" fmla="*/ 400050 h 888206"/>
                <a:gd name="connsiteX41" fmla="*/ 100013 w 409575"/>
                <a:gd name="connsiteY41" fmla="*/ 392907 h 888206"/>
                <a:gd name="connsiteX42" fmla="*/ 100013 w 409575"/>
                <a:gd name="connsiteY42" fmla="*/ 385762 h 888206"/>
                <a:gd name="connsiteX43" fmla="*/ 100013 w 409575"/>
                <a:gd name="connsiteY43" fmla="*/ 373856 h 888206"/>
                <a:gd name="connsiteX44" fmla="*/ 92869 w 409575"/>
                <a:gd name="connsiteY44" fmla="*/ 366712 h 888206"/>
                <a:gd name="connsiteX45" fmla="*/ 83344 w 409575"/>
                <a:gd name="connsiteY45" fmla="*/ 357187 h 888206"/>
                <a:gd name="connsiteX46" fmla="*/ 83344 w 409575"/>
                <a:gd name="connsiteY46" fmla="*/ 357187 h 888206"/>
                <a:gd name="connsiteX47" fmla="*/ 83344 w 409575"/>
                <a:gd name="connsiteY47" fmla="*/ 328612 h 888206"/>
                <a:gd name="connsiteX48" fmla="*/ 76200 w 409575"/>
                <a:gd name="connsiteY48" fmla="*/ 321468 h 888206"/>
                <a:gd name="connsiteX49" fmla="*/ 76200 w 409575"/>
                <a:gd name="connsiteY49" fmla="*/ 304800 h 888206"/>
                <a:gd name="connsiteX50" fmla="*/ 76200 w 409575"/>
                <a:gd name="connsiteY50" fmla="*/ 292893 h 888206"/>
                <a:gd name="connsiteX51" fmla="*/ 76200 w 409575"/>
                <a:gd name="connsiteY51" fmla="*/ 276225 h 888206"/>
                <a:gd name="connsiteX52" fmla="*/ 76200 w 409575"/>
                <a:gd name="connsiteY52" fmla="*/ 266700 h 888206"/>
                <a:gd name="connsiteX53" fmla="*/ 69056 w 409575"/>
                <a:gd name="connsiteY53" fmla="*/ 259556 h 888206"/>
                <a:gd name="connsiteX54" fmla="*/ 54768 w 409575"/>
                <a:gd name="connsiteY54" fmla="*/ 245268 h 888206"/>
                <a:gd name="connsiteX55" fmla="*/ 40481 w 409575"/>
                <a:gd name="connsiteY55" fmla="*/ 230981 h 888206"/>
                <a:gd name="connsiteX56" fmla="*/ 40481 w 409575"/>
                <a:gd name="connsiteY56" fmla="*/ 216693 h 888206"/>
                <a:gd name="connsiteX57" fmla="*/ 40481 w 409575"/>
                <a:gd name="connsiteY57" fmla="*/ 204787 h 888206"/>
                <a:gd name="connsiteX58" fmla="*/ 40481 w 409575"/>
                <a:gd name="connsiteY58" fmla="*/ 204787 h 888206"/>
                <a:gd name="connsiteX59" fmla="*/ 28575 w 409575"/>
                <a:gd name="connsiteY59" fmla="*/ 192881 h 888206"/>
                <a:gd name="connsiteX60" fmla="*/ 28575 w 409575"/>
                <a:gd name="connsiteY60" fmla="*/ 166687 h 888206"/>
                <a:gd name="connsiteX61" fmla="*/ 21431 w 409575"/>
                <a:gd name="connsiteY61" fmla="*/ 159543 h 888206"/>
                <a:gd name="connsiteX62" fmla="*/ 0 w 409575"/>
                <a:gd name="connsiteY62" fmla="*/ 138112 h 888206"/>
                <a:gd name="connsiteX63" fmla="*/ 0 w 409575"/>
                <a:gd name="connsiteY63" fmla="*/ 116681 h 888206"/>
                <a:gd name="connsiteX64" fmla="*/ 0 w 409575"/>
                <a:gd name="connsiteY64" fmla="*/ 0 h 888206"/>
                <a:gd name="connsiteX0" fmla="*/ 409575 w 409575"/>
                <a:gd name="connsiteY0" fmla="*/ 771525 h 771525"/>
                <a:gd name="connsiteX1" fmla="*/ 373856 w 409575"/>
                <a:gd name="connsiteY1" fmla="*/ 735806 h 771525"/>
                <a:gd name="connsiteX2" fmla="*/ 364331 w 409575"/>
                <a:gd name="connsiteY2" fmla="*/ 726281 h 771525"/>
                <a:gd name="connsiteX3" fmla="*/ 354806 w 409575"/>
                <a:gd name="connsiteY3" fmla="*/ 726281 h 771525"/>
                <a:gd name="connsiteX4" fmla="*/ 347663 w 409575"/>
                <a:gd name="connsiteY4" fmla="*/ 719138 h 771525"/>
                <a:gd name="connsiteX5" fmla="*/ 347663 w 409575"/>
                <a:gd name="connsiteY5" fmla="*/ 709612 h 771525"/>
                <a:gd name="connsiteX6" fmla="*/ 347663 w 409575"/>
                <a:gd name="connsiteY6" fmla="*/ 697706 h 771525"/>
                <a:gd name="connsiteX7" fmla="*/ 347663 w 409575"/>
                <a:gd name="connsiteY7" fmla="*/ 683419 h 771525"/>
                <a:gd name="connsiteX8" fmla="*/ 340519 w 409575"/>
                <a:gd name="connsiteY8" fmla="*/ 676275 h 771525"/>
                <a:gd name="connsiteX9" fmla="*/ 328613 w 409575"/>
                <a:gd name="connsiteY9" fmla="*/ 676275 h 771525"/>
                <a:gd name="connsiteX10" fmla="*/ 319088 w 409575"/>
                <a:gd name="connsiteY10" fmla="*/ 666750 h 771525"/>
                <a:gd name="connsiteX11" fmla="*/ 319088 w 409575"/>
                <a:gd name="connsiteY11" fmla="*/ 652462 h 771525"/>
                <a:gd name="connsiteX12" fmla="*/ 304801 w 409575"/>
                <a:gd name="connsiteY12" fmla="*/ 638175 h 771525"/>
                <a:gd name="connsiteX13" fmla="*/ 304801 w 409575"/>
                <a:gd name="connsiteY13" fmla="*/ 621506 h 771525"/>
                <a:gd name="connsiteX14" fmla="*/ 288131 w 409575"/>
                <a:gd name="connsiteY14" fmla="*/ 621506 h 771525"/>
                <a:gd name="connsiteX15" fmla="*/ 288131 w 409575"/>
                <a:gd name="connsiteY15" fmla="*/ 597694 h 771525"/>
                <a:gd name="connsiteX16" fmla="*/ 278606 w 409575"/>
                <a:gd name="connsiteY16" fmla="*/ 588169 h 771525"/>
                <a:gd name="connsiteX17" fmla="*/ 271462 w 409575"/>
                <a:gd name="connsiteY17" fmla="*/ 581025 h 771525"/>
                <a:gd name="connsiteX18" fmla="*/ 264318 w 409575"/>
                <a:gd name="connsiteY18" fmla="*/ 573881 h 771525"/>
                <a:gd name="connsiteX19" fmla="*/ 250031 w 409575"/>
                <a:gd name="connsiteY19" fmla="*/ 559594 h 771525"/>
                <a:gd name="connsiteX20" fmla="*/ 250031 w 409575"/>
                <a:gd name="connsiteY20" fmla="*/ 545306 h 771525"/>
                <a:gd name="connsiteX21" fmla="*/ 238125 w 409575"/>
                <a:gd name="connsiteY21" fmla="*/ 533400 h 771525"/>
                <a:gd name="connsiteX22" fmla="*/ 238125 w 409575"/>
                <a:gd name="connsiteY22" fmla="*/ 519112 h 771525"/>
                <a:gd name="connsiteX23" fmla="*/ 228600 w 409575"/>
                <a:gd name="connsiteY23" fmla="*/ 509587 h 771525"/>
                <a:gd name="connsiteX24" fmla="*/ 219075 w 409575"/>
                <a:gd name="connsiteY24" fmla="*/ 500062 h 771525"/>
                <a:gd name="connsiteX25" fmla="*/ 200025 w 409575"/>
                <a:gd name="connsiteY25" fmla="*/ 500062 h 771525"/>
                <a:gd name="connsiteX26" fmla="*/ 190500 w 409575"/>
                <a:gd name="connsiteY26" fmla="*/ 490537 h 771525"/>
                <a:gd name="connsiteX27" fmla="*/ 190500 w 409575"/>
                <a:gd name="connsiteY27" fmla="*/ 473869 h 771525"/>
                <a:gd name="connsiteX28" fmla="*/ 176213 w 409575"/>
                <a:gd name="connsiteY28" fmla="*/ 459582 h 771525"/>
                <a:gd name="connsiteX29" fmla="*/ 176213 w 409575"/>
                <a:gd name="connsiteY29" fmla="*/ 438150 h 771525"/>
                <a:gd name="connsiteX30" fmla="*/ 159544 w 409575"/>
                <a:gd name="connsiteY30" fmla="*/ 438150 h 771525"/>
                <a:gd name="connsiteX31" fmla="*/ 150019 w 409575"/>
                <a:gd name="connsiteY31" fmla="*/ 428625 h 771525"/>
                <a:gd name="connsiteX32" fmla="*/ 135731 w 409575"/>
                <a:gd name="connsiteY32" fmla="*/ 414337 h 771525"/>
                <a:gd name="connsiteX33" fmla="*/ 135731 w 409575"/>
                <a:gd name="connsiteY33" fmla="*/ 383381 h 771525"/>
                <a:gd name="connsiteX34" fmla="*/ 135731 w 409575"/>
                <a:gd name="connsiteY34" fmla="*/ 366712 h 771525"/>
                <a:gd name="connsiteX35" fmla="*/ 126206 w 409575"/>
                <a:gd name="connsiteY35" fmla="*/ 357187 h 771525"/>
                <a:gd name="connsiteX36" fmla="*/ 126206 w 409575"/>
                <a:gd name="connsiteY36" fmla="*/ 330994 h 771525"/>
                <a:gd name="connsiteX37" fmla="*/ 114300 w 409575"/>
                <a:gd name="connsiteY37" fmla="*/ 319088 h 771525"/>
                <a:gd name="connsiteX38" fmla="*/ 114300 w 409575"/>
                <a:gd name="connsiteY38" fmla="*/ 304800 h 771525"/>
                <a:gd name="connsiteX39" fmla="*/ 107156 w 409575"/>
                <a:gd name="connsiteY39" fmla="*/ 297656 h 771525"/>
                <a:gd name="connsiteX40" fmla="*/ 107156 w 409575"/>
                <a:gd name="connsiteY40" fmla="*/ 283369 h 771525"/>
                <a:gd name="connsiteX41" fmla="*/ 100013 w 409575"/>
                <a:gd name="connsiteY41" fmla="*/ 276226 h 771525"/>
                <a:gd name="connsiteX42" fmla="*/ 100013 w 409575"/>
                <a:gd name="connsiteY42" fmla="*/ 269081 h 771525"/>
                <a:gd name="connsiteX43" fmla="*/ 100013 w 409575"/>
                <a:gd name="connsiteY43" fmla="*/ 257175 h 771525"/>
                <a:gd name="connsiteX44" fmla="*/ 92869 w 409575"/>
                <a:gd name="connsiteY44" fmla="*/ 250031 h 771525"/>
                <a:gd name="connsiteX45" fmla="*/ 83344 w 409575"/>
                <a:gd name="connsiteY45" fmla="*/ 240506 h 771525"/>
                <a:gd name="connsiteX46" fmla="*/ 83344 w 409575"/>
                <a:gd name="connsiteY46" fmla="*/ 240506 h 771525"/>
                <a:gd name="connsiteX47" fmla="*/ 83344 w 409575"/>
                <a:gd name="connsiteY47" fmla="*/ 211931 h 771525"/>
                <a:gd name="connsiteX48" fmla="*/ 76200 w 409575"/>
                <a:gd name="connsiteY48" fmla="*/ 204787 h 771525"/>
                <a:gd name="connsiteX49" fmla="*/ 76200 w 409575"/>
                <a:gd name="connsiteY49" fmla="*/ 188119 h 771525"/>
                <a:gd name="connsiteX50" fmla="*/ 76200 w 409575"/>
                <a:gd name="connsiteY50" fmla="*/ 176212 h 771525"/>
                <a:gd name="connsiteX51" fmla="*/ 76200 w 409575"/>
                <a:gd name="connsiteY51" fmla="*/ 159544 h 771525"/>
                <a:gd name="connsiteX52" fmla="*/ 76200 w 409575"/>
                <a:gd name="connsiteY52" fmla="*/ 150019 h 771525"/>
                <a:gd name="connsiteX53" fmla="*/ 69056 w 409575"/>
                <a:gd name="connsiteY53" fmla="*/ 142875 h 771525"/>
                <a:gd name="connsiteX54" fmla="*/ 54768 w 409575"/>
                <a:gd name="connsiteY54" fmla="*/ 128587 h 771525"/>
                <a:gd name="connsiteX55" fmla="*/ 40481 w 409575"/>
                <a:gd name="connsiteY55" fmla="*/ 114300 h 771525"/>
                <a:gd name="connsiteX56" fmla="*/ 40481 w 409575"/>
                <a:gd name="connsiteY56" fmla="*/ 100012 h 771525"/>
                <a:gd name="connsiteX57" fmla="*/ 40481 w 409575"/>
                <a:gd name="connsiteY57" fmla="*/ 88106 h 771525"/>
                <a:gd name="connsiteX58" fmla="*/ 40481 w 409575"/>
                <a:gd name="connsiteY58" fmla="*/ 88106 h 771525"/>
                <a:gd name="connsiteX59" fmla="*/ 28575 w 409575"/>
                <a:gd name="connsiteY59" fmla="*/ 76200 h 771525"/>
                <a:gd name="connsiteX60" fmla="*/ 28575 w 409575"/>
                <a:gd name="connsiteY60" fmla="*/ 50006 h 771525"/>
                <a:gd name="connsiteX61" fmla="*/ 21431 w 409575"/>
                <a:gd name="connsiteY61" fmla="*/ 42862 h 771525"/>
                <a:gd name="connsiteX62" fmla="*/ 0 w 409575"/>
                <a:gd name="connsiteY62" fmla="*/ 21431 h 771525"/>
                <a:gd name="connsiteX63" fmla="*/ 0 w 409575"/>
                <a:gd name="connsiteY63" fmla="*/ 0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409575" h="771525">
                  <a:moveTo>
                    <a:pt x="409575" y="771525"/>
                  </a:moveTo>
                  <a:lnTo>
                    <a:pt x="373856" y="735806"/>
                  </a:lnTo>
                  <a:lnTo>
                    <a:pt x="364331" y="726281"/>
                  </a:lnTo>
                  <a:lnTo>
                    <a:pt x="354806" y="726281"/>
                  </a:lnTo>
                  <a:lnTo>
                    <a:pt x="347663" y="719138"/>
                  </a:lnTo>
                  <a:lnTo>
                    <a:pt x="347663" y="709612"/>
                  </a:lnTo>
                  <a:lnTo>
                    <a:pt x="347663" y="697706"/>
                  </a:lnTo>
                  <a:lnTo>
                    <a:pt x="347663" y="683419"/>
                  </a:lnTo>
                  <a:lnTo>
                    <a:pt x="340519" y="676275"/>
                  </a:lnTo>
                  <a:lnTo>
                    <a:pt x="328613" y="676275"/>
                  </a:lnTo>
                  <a:lnTo>
                    <a:pt x="319088" y="666750"/>
                  </a:lnTo>
                  <a:lnTo>
                    <a:pt x="319088" y="652462"/>
                  </a:lnTo>
                  <a:lnTo>
                    <a:pt x="304801" y="638175"/>
                  </a:lnTo>
                  <a:lnTo>
                    <a:pt x="304801" y="621506"/>
                  </a:lnTo>
                  <a:lnTo>
                    <a:pt x="288131" y="621506"/>
                  </a:lnTo>
                  <a:lnTo>
                    <a:pt x="288131" y="597694"/>
                  </a:lnTo>
                  <a:lnTo>
                    <a:pt x="278606" y="588169"/>
                  </a:lnTo>
                  <a:lnTo>
                    <a:pt x="271462" y="581025"/>
                  </a:lnTo>
                  <a:lnTo>
                    <a:pt x="264318" y="573881"/>
                  </a:lnTo>
                  <a:lnTo>
                    <a:pt x="250031" y="559594"/>
                  </a:lnTo>
                  <a:lnTo>
                    <a:pt x="250031" y="545306"/>
                  </a:lnTo>
                  <a:lnTo>
                    <a:pt x="238125" y="533400"/>
                  </a:lnTo>
                  <a:lnTo>
                    <a:pt x="238125" y="519112"/>
                  </a:lnTo>
                  <a:lnTo>
                    <a:pt x="228600" y="509587"/>
                  </a:lnTo>
                  <a:lnTo>
                    <a:pt x="219075" y="500062"/>
                  </a:lnTo>
                  <a:lnTo>
                    <a:pt x="200025" y="500062"/>
                  </a:lnTo>
                  <a:lnTo>
                    <a:pt x="190500" y="490537"/>
                  </a:lnTo>
                  <a:lnTo>
                    <a:pt x="190500" y="473869"/>
                  </a:lnTo>
                  <a:lnTo>
                    <a:pt x="176213" y="459582"/>
                  </a:lnTo>
                  <a:lnTo>
                    <a:pt x="176213" y="438150"/>
                  </a:lnTo>
                  <a:lnTo>
                    <a:pt x="159544" y="438150"/>
                  </a:lnTo>
                  <a:lnTo>
                    <a:pt x="150019" y="428625"/>
                  </a:lnTo>
                  <a:lnTo>
                    <a:pt x="135731" y="414337"/>
                  </a:lnTo>
                  <a:lnTo>
                    <a:pt x="135731" y="383381"/>
                  </a:lnTo>
                  <a:lnTo>
                    <a:pt x="135731" y="366712"/>
                  </a:lnTo>
                  <a:lnTo>
                    <a:pt x="126206" y="357187"/>
                  </a:lnTo>
                  <a:lnTo>
                    <a:pt x="126206" y="330994"/>
                  </a:lnTo>
                  <a:lnTo>
                    <a:pt x="114300" y="319088"/>
                  </a:lnTo>
                  <a:lnTo>
                    <a:pt x="114300" y="304800"/>
                  </a:lnTo>
                  <a:lnTo>
                    <a:pt x="107156" y="297656"/>
                  </a:lnTo>
                  <a:lnTo>
                    <a:pt x="107156" y="283369"/>
                  </a:lnTo>
                  <a:lnTo>
                    <a:pt x="100013" y="276226"/>
                  </a:lnTo>
                  <a:lnTo>
                    <a:pt x="100013" y="269081"/>
                  </a:lnTo>
                  <a:lnTo>
                    <a:pt x="100013" y="257175"/>
                  </a:lnTo>
                  <a:lnTo>
                    <a:pt x="92869" y="250031"/>
                  </a:lnTo>
                  <a:lnTo>
                    <a:pt x="83344" y="240506"/>
                  </a:lnTo>
                  <a:lnTo>
                    <a:pt x="83344" y="240506"/>
                  </a:lnTo>
                  <a:lnTo>
                    <a:pt x="83344" y="211931"/>
                  </a:lnTo>
                  <a:lnTo>
                    <a:pt x="76200" y="204787"/>
                  </a:lnTo>
                  <a:lnTo>
                    <a:pt x="76200" y="188119"/>
                  </a:lnTo>
                  <a:lnTo>
                    <a:pt x="76200" y="176212"/>
                  </a:lnTo>
                  <a:lnTo>
                    <a:pt x="76200" y="159544"/>
                  </a:lnTo>
                  <a:lnTo>
                    <a:pt x="76200" y="150019"/>
                  </a:lnTo>
                  <a:lnTo>
                    <a:pt x="69056" y="142875"/>
                  </a:lnTo>
                  <a:lnTo>
                    <a:pt x="54768" y="128587"/>
                  </a:lnTo>
                  <a:lnTo>
                    <a:pt x="40481" y="114300"/>
                  </a:lnTo>
                  <a:lnTo>
                    <a:pt x="40481" y="100012"/>
                  </a:lnTo>
                  <a:lnTo>
                    <a:pt x="40481" y="88106"/>
                  </a:lnTo>
                  <a:lnTo>
                    <a:pt x="40481" y="88106"/>
                  </a:lnTo>
                  <a:lnTo>
                    <a:pt x="28575" y="76200"/>
                  </a:lnTo>
                  <a:lnTo>
                    <a:pt x="28575" y="50006"/>
                  </a:lnTo>
                  <a:lnTo>
                    <a:pt x="21431" y="42862"/>
                  </a:lnTo>
                  <a:lnTo>
                    <a:pt x="0" y="21431"/>
                  </a:lnTo>
                  <a:lnTo>
                    <a:pt x="0" y="0"/>
                  </a:lnTo>
                </a:path>
              </a:pathLst>
            </a:custGeom>
            <a:noFill/>
            <a:ln w="28575">
              <a:solidFill>
                <a:srgbClr val="003C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Comic Sans MS"/>
                <a:cs typeface="Comic Sans MS"/>
              </a:endParaRPr>
            </a:p>
          </p:txBody>
        </p:sp>
        <p:sp>
          <p:nvSpPr>
            <p:cNvPr id="65" name="Freeform 64"/>
            <p:cNvSpPr/>
            <p:nvPr/>
          </p:nvSpPr>
          <p:spPr>
            <a:xfrm>
              <a:off x="1666875" y="2799999"/>
              <a:ext cx="84138" cy="362061"/>
            </a:xfrm>
            <a:custGeom>
              <a:avLst/>
              <a:gdLst>
                <a:gd name="connsiteX0" fmla="*/ 102394 w 102394"/>
                <a:gd name="connsiteY0" fmla="*/ 411956 h 411956"/>
                <a:gd name="connsiteX1" fmla="*/ 102394 w 102394"/>
                <a:gd name="connsiteY1" fmla="*/ 359569 h 411956"/>
                <a:gd name="connsiteX2" fmla="*/ 95250 w 102394"/>
                <a:gd name="connsiteY2" fmla="*/ 352425 h 411956"/>
                <a:gd name="connsiteX3" fmla="*/ 95250 w 102394"/>
                <a:gd name="connsiteY3" fmla="*/ 338137 h 411956"/>
                <a:gd name="connsiteX4" fmla="*/ 80963 w 102394"/>
                <a:gd name="connsiteY4" fmla="*/ 323850 h 411956"/>
                <a:gd name="connsiteX5" fmla="*/ 80963 w 102394"/>
                <a:gd name="connsiteY5" fmla="*/ 311944 h 411956"/>
                <a:gd name="connsiteX6" fmla="*/ 69056 w 102394"/>
                <a:gd name="connsiteY6" fmla="*/ 300037 h 411956"/>
                <a:gd name="connsiteX7" fmla="*/ 69056 w 102394"/>
                <a:gd name="connsiteY7" fmla="*/ 285750 h 411956"/>
                <a:gd name="connsiteX8" fmla="*/ 57150 w 102394"/>
                <a:gd name="connsiteY8" fmla="*/ 273844 h 411956"/>
                <a:gd name="connsiteX9" fmla="*/ 57150 w 102394"/>
                <a:gd name="connsiteY9" fmla="*/ 250031 h 411956"/>
                <a:gd name="connsiteX10" fmla="*/ 57150 w 102394"/>
                <a:gd name="connsiteY10" fmla="*/ 230981 h 411956"/>
                <a:gd name="connsiteX11" fmla="*/ 57150 w 102394"/>
                <a:gd name="connsiteY11" fmla="*/ 214312 h 411956"/>
                <a:gd name="connsiteX12" fmla="*/ 42863 w 102394"/>
                <a:gd name="connsiteY12" fmla="*/ 200025 h 411956"/>
                <a:gd name="connsiteX13" fmla="*/ 42863 w 102394"/>
                <a:gd name="connsiteY13" fmla="*/ 176212 h 411956"/>
                <a:gd name="connsiteX14" fmla="*/ 42863 w 102394"/>
                <a:gd name="connsiteY14" fmla="*/ 161925 h 411956"/>
                <a:gd name="connsiteX15" fmla="*/ 42863 w 102394"/>
                <a:gd name="connsiteY15" fmla="*/ 138112 h 411956"/>
                <a:gd name="connsiteX16" fmla="*/ 30956 w 102394"/>
                <a:gd name="connsiteY16" fmla="*/ 126205 h 411956"/>
                <a:gd name="connsiteX17" fmla="*/ 30956 w 102394"/>
                <a:gd name="connsiteY17" fmla="*/ 88106 h 411956"/>
                <a:gd name="connsiteX18" fmla="*/ 19050 w 102394"/>
                <a:gd name="connsiteY18" fmla="*/ 76200 h 411956"/>
                <a:gd name="connsiteX19" fmla="*/ 19050 w 102394"/>
                <a:gd name="connsiteY19" fmla="*/ 50006 h 411956"/>
                <a:gd name="connsiteX20" fmla="*/ 19050 w 102394"/>
                <a:gd name="connsiteY20" fmla="*/ 26194 h 411956"/>
                <a:gd name="connsiteX21" fmla="*/ 19050 w 102394"/>
                <a:gd name="connsiteY21" fmla="*/ 0 h 411956"/>
                <a:gd name="connsiteX22" fmla="*/ 0 w 102394"/>
                <a:gd name="connsiteY22" fmla="*/ 0 h 411956"/>
                <a:gd name="connsiteX0" fmla="*/ 83344 w 83344"/>
                <a:gd name="connsiteY0" fmla="*/ 411956 h 411956"/>
                <a:gd name="connsiteX1" fmla="*/ 83344 w 83344"/>
                <a:gd name="connsiteY1" fmla="*/ 359569 h 411956"/>
                <a:gd name="connsiteX2" fmla="*/ 76200 w 83344"/>
                <a:gd name="connsiteY2" fmla="*/ 352425 h 411956"/>
                <a:gd name="connsiteX3" fmla="*/ 76200 w 83344"/>
                <a:gd name="connsiteY3" fmla="*/ 338137 h 411956"/>
                <a:gd name="connsiteX4" fmla="*/ 61913 w 83344"/>
                <a:gd name="connsiteY4" fmla="*/ 323850 h 411956"/>
                <a:gd name="connsiteX5" fmla="*/ 61913 w 83344"/>
                <a:gd name="connsiteY5" fmla="*/ 311944 h 411956"/>
                <a:gd name="connsiteX6" fmla="*/ 50006 w 83344"/>
                <a:gd name="connsiteY6" fmla="*/ 300037 h 411956"/>
                <a:gd name="connsiteX7" fmla="*/ 50006 w 83344"/>
                <a:gd name="connsiteY7" fmla="*/ 285750 h 411956"/>
                <a:gd name="connsiteX8" fmla="*/ 38100 w 83344"/>
                <a:gd name="connsiteY8" fmla="*/ 273844 h 411956"/>
                <a:gd name="connsiteX9" fmla="*/ 38100 w 83344"/>
                <a:gd name="connsiteY9" fmla="*/ 250031 h 411956"/>
                <a:gd name="connsiteX10" fmla="*/ 38100 w 83344"/>
                <a:gd name="connsiteY10" fmla="*/ 230981 h 411956"/>
                <a:gd name="connsiteX11" fmla="*/ 38100 w 83344"/>
                <a:gd name="connsiteY11" fmla="*/ 214312 h 411956"/>
                <a:gd name="connsiteX12" fmla="*/ 23813 w 83344"/>
                <a:gd name="connsiteY12" fmla="*/ 200025 h 411956"/>
                <a:gd name="connsiteX13" fmla="*/ 23813 w 83344"/>
                <a:gd name="connsiteY13" fmla="*/ 176212 h 411956"/>
                <a:gd name="connsiteX14" fmla="*/ 23813 w 83344"/>
                <a:gd name="connsiteY14" fmla="*/ 161925 h 411956"/>
                <a:gd name="connsiteX15" fmla="*/ 23813 w 83344"/>
                <a:gd name="connsiteY15" fmla="*/ 138112 h 411956"/>
                <a:gd name="connsiteX16" fmla="*/ 11906 w 83344"/>
                <a:gd name="connsiteY16" fmla="*/ 126205 h 411956"/>
                <a:gd name="connsiteX17" fmla="*/ 11906 w 83344"/>
                <a:gd name="connsiteY17" fmla="*/ 88106 h 411956"/>
                <a:gd name="connsiteX18" fmla="*/ 0 w 83344"/>
                <a:gd name="connsiteY18" fmla="*/ 76200 h 411956"/>
                <a:gd name="connsiteX19" fmla="*/ 0 w 83344"/>
                <a:gd name="connsiteY19" fmla="*/ 50006 h 411956"/>
                <a:gd name="connsiteX20" fmla="*/ 0 w 83344"/>
                <a:gd name="connsiteY20" fmla="*/ 26194 h 411956"/>
                <a:gd name="connsiteX21" fmla="*/ 0 w 83344"/>
                <a:gd name="connsiteY21" fmla="*/ 0 h 411956"/>
                <a:gd name="connsiteX0" fmla="*/ 83344 w 83344"/>
                <a:gd name="connsiteY0" fmla="*/ 385762 h 385762"/>
                <a:gd name="connsiteX1" fmla="*/ 83344 w 83344"/>
                <a:gd name="connsiteY1" fmla="*/ 333375 h 385762"/>
                <a:gd name="connsiteX2" fmla="*/ 76200 w 83344"/>
                <a:gd name="connsiteY2" fmla="*/ 326231 h 385762"/>
                <a:gd name="connsiteX3" fmla="*/ 76200 w 83344"/>
                <a:gd name="connsiteY3" fmla="*/ 311943 h 385762"/>
                <a:gd name="connsiteX4" fmla="*/ 61913 w 83344"/>
                <a:gd name="connsiteY4" fmla="*/ 297656 h 385762"/>
                <a:gd name="connsiteX5" fmla="*/ 61913 w 83344"/>
                <a:gd name="connsiteY5" fmla="*/ 285750 h 385762"/>
                <a:gd name="connsiteX6" fmla="*/ 50006 w 83344"/>
                <a:gd name="connsiteY6" fmla="*/ 273843 h 385762"/>
                <a:gd name="connsiteX7" fmla="*/ 50006 w 83344"/>
                <a:gd name="connsiteY7" fmla="*/ 259556 h 385762"/>
                <a:gd name="connsiteX8" fmla="*/ 38100 w 83344"/>
                <a:gd name="connsiteY8" fmla="*/ 247650 h 385762"/>
                <a:gd name="connsiteX9" fmla="*/ 38100 w 83344"/>
                <a:gd name="connsiteY9" fmla="*/ 223837 h 385762"/>
                <a:gd name="connsiteX10" fmla="*/ 38100 w 83344"/>
                <a:gd name="connsiteY10" fmla="*/ 204787 h 385762"/>
                <a:gd name="connsiteX11" fmla="*/ 38100 w 83344"/>
                <a:gd name="connsiteY11" fmla="*/ 188118 h 385762"/>
                <a:gd name="connsiteX12" fmla="*/ 23813 w 83344"/>
                <a:gd name="connsiteY12" fmla="*/ 173831 h 385762"/>
                <a:gd name="connsiteX13" fmla="*/ 23813 w 83344"/>
                <a:gd name="connsiteY13" fmla="*/ 150018 h 385762"/>
                <a:gd name="connsiteX14" fmla="*/ 23813 w 83344"/>
                <a:gd name="connsiteY14" fmla="*/ 135731 h 385762"/>
                <a:gd name="connsiteX15" fmla="*/ 23813 w 83344"/>
                <a:gd name="connsiteY15" fmla="*/ 111918 h 385762"/>
                <a:gd name="connsiteX16" fmla="*/ 11906 w 83344"/>
                <a:gd name="connsiteY16" fmla="*/ 100011 h 385762"/>
                <a:gd name="connsiteX17" fmla="*/ 11906 w 83344"/>
                <a:gd name="connsiteY17" fmla="*/ 61912 h 385762"/>
                <a:gd name="connsiteX18" fmla="*/ 0 w 83344"/>
                <a:gd name="connsiteY18" fmla="*/ 50006 h 385762"/>
                <a:gd name="connsiteX19" fmla="*/ 0 w 83344"/>
                <a:gd name="connsiteY19" fmla="*/ 23812 h 385762"/>
                <a:gd name="connsiteX20" fmla="*/ 0 w 83344"/>
                <a:gd name="connsiteY20" fmla="*/ 0 h 385762"/>
                <a:gd name="connsiteX0" fmla="*/ 83344 w 83344"/>
                <a:gd name="connsiteY0" fmla="*/ 361950 h 361950"/>
                <a:gd name="connsiteX1" fmla="*/ 83344 w 83344"/>
                <a:gd name="connsiteY1" fmla="*/ 309563 h 361950"/>
                <a:gd name="connsiteX2" fmla="*/ 76200 w 83344"/>
                <a:gd name="connsiteY2" fmla="*/ 302419 h 361950"/>
                <a:gd name="connsiteX3" fmla="*/ 76200 w 83344"/>
                <a:gd name="connsiteY3" fmla="*/ 288131 h 361950"/>
                <a:gd name="connsiteX4" fmla="*/ 61913 w 83344"/>
                <a:gd name="connsiteY4" fmla="*/ 273844 h 361950"/>
                <a:gd name="connsiteX5" fmla="*/ 61913 w 83344"/>
                <a:gd name="connsiteY5" fmla="*/ 261938 h 361950"/>
                <a:gd name="connsiteX6" fmla="*/ 50006 w 83344"/>
                <a:gd name="connsiteY6" fmla="*/ 250031 h 361950"/>
                <a:gd name="connsiteX7" fmla="*/ 50006 w 83344"/>
                <a:gd name="connsiteY7" fmla="*/ 235744 h 361950"/>
                <a:gd name="connsiteX8" fmla="*/ 38100 w 83344"/>
                <a:gd name="connsiteY8" fmla="*/ 223838 h 361950"/>
                <a:gd name="connsiteX9" fmla="*/ 38100 w 83344"/>
                <a:gd name="connsiteY9" fmla="*/ 200025 h 361950"/>
                <a:gd name="connsiteX10" fmla="*/ 38100 w 83344"/>
                <a:gd name="connsiteY10" fmla="*/ 180975 h 361950"/>
                <a:gd name="connsiteX11" fmla="*/ 38100 w 83344"/>
                <a:gd name="connsiteY11" fmla="*/ 164306 h 361950"/>
                <a:gd name="connsiteX12" fmla="*/ 23813 w 83344"/>
                <a:gd name="connsiteY12" fmla="*/ 150019 h 361950"/>
                <a:gd name="connsiteX13" fmla="*/ 23813 w 83344"/>
                <a:gd name="connsiteY13" fmla="*/ 126206 h 361950"/>
                <a:gd name="connsiteX14" fmla="*/ 23813 w 83344"/>
                <a:gd name="connsiteY14" fmla="*/ 111919 h 361950"/>
                <a:gd name="connsiteX15" fmla="*/ 23813 w 83344"/>
                <a:gd name="connsiteY15" fmla="*/ 88106 h 361950"/>
                <a:gd name="connsiteX16" fmla="*/ 11906 w 83344"/>
                <a:gd name="connsiteY16" fmla="*/ 76199 h 361950"/>
                <a:gd name="connsiteX17" fmla="*/ 11906 w 83344"/>
                <a:gd name="connsiteY17" fmla="*/ 38100 h 361950"/>
                <a:gd name="connsiteX18" fmla="*/ 0 w 83344"/>
                <a:gd name="connsiteY18" fmla="*/ 26194 h 361950"/>
                <a:gd name="connsiteX19" fmla="*/ 0 w 83344"/>
                <a:gd name="connsiteY19" fmla="*/ 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44" h="361950">
                  <a:moveTo>
                    <a:pt x="83344" y="361950"/>
                  </a:moveTo>
                  <a:lnTo>
                    <a:pt x="83344" y="309563"/>
                  </a:lnTo>
                  <a:lnTo>
                    <a:pt x="76200" y="302419"/>
                  </a:lnTo>
                  <a:lnTo>
                    <a:pt x="76200" y="288131"/>
                  </a:lnTo>
                  <a:lnTo>
                    <a:pt x="61913" y="273844"/>
                  </a:lnTo>
                  <a:lnTo>
                    <a:pt x="61913" y="261938"/>
                  </a:lnTo>
                  <a:lnTo>
                    <a:pt x="50006" y="250031"/>
                  </a:lnTo>
                  <a:lnTo>
                    <a:pt x="50006" y="235744"/>
                  </a:lnTo>
                  <a:lnTo>
                    <a:pt x="38100" y="223838"/>
                  </a:lnTo>
                  <a:lnTo>
                    <a:pt x="38100" y="200025"/>
                  </a:lnTo>
                  <a:lnTo>
                    <a:pt x="38100" y="180975"/>
                  </a:lnTo>
                  <a:lnTo>
                    <a:pt x="38100" y="164306"/>
                  </a:lnTo>
                  <a:lnTo>
                    <a:pt x="23813" y="150019"/>
                  </a:lnTo>
                  <a:lnTo>
                    <a:pt x="23813" y="126206"/>
                  </a:lnTo>
                  <a:lnTo>
                    <a:pt x="23813" y="111919"/>
                  </a:lnTo>
                  <a:lnTo>
                    <a:pt x="23813" y="88106"/>
                  </a:lnTo>
                  <a:lnTo>
                    <a:pt x="11906" y="76199"/>
                  </a:lnTo>
                  <a:lnTo>
                    <a:pt x="11906" y="38100"/>
                  </a:lnTo>
                  <a:lnTo>
                    <a:pt x="0" y="26194"/>
                  </a:lnTo>
                  <a:lnTo>
                    <a:pt x="0" y="0"/>
                  </a:lnTo>
                </a:path>
              </a:pathLst>
            </a:custGeom>
            <a:noFill/>
            <a:ln w="28575">
              <a:solidFill>
                <a:srgbClr val="003C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Comic Sans MS"/>
                <a:cs typeface="Comic Sans MS"/>
              </a:endParaRPr>
            </a:p>
          </p:txBody>
        </p:sp>
        <p:sp>
          <p:nvSpPr>
            <p:cNvPr id="66" name="Freeform 65"/>
            <p:cNvSpPr/>
            <p:nvPr/>
          </p:nvSpPr>
          <p:spPr>
            <a:xfrm>
              <a:off x="1554163" y="2155276"/>
              <a:ext cx="112712" cy="644723"/>
            </a:xfrm>
            <a:custGeom>
              <a:avLst/>
              <a:gdLst>
                <a:gd name="connsiteX0" fmla="*/ 111919 w 111919"/>
                <a:gd name="connsiteY0" fmla="*/ 645319 h 645319"/>
                <a:gd name="connsiteX1" fmla="*/ 111919 w 111919"/>
                <a:gd name="connsiteY1" fmla="*/ 590550 h 645319"/>
                <a:gd name="connsiteX2" fmla="*/ 104775 w 111919"/>
                <a:gd name="connsiteY2" fmla="*/ 583406 h 645319"/>
                <a:gd name="connsiteX3" fmla="*/ 97631 w 111919"/>
                <a:gd name="connsiteY3" fmla="*/ 576262 h 645319"/>
                <a:gd name="connsiteX4" fmla="*/ 97631 w 111919"/>
                <a:gd name="connsiteY4" fmla="*/ 566737 h 645319"/>
                <a:gd name="connsiteX5" fmla="*/ 97631 w 111919"/>
                <a:gd name="connsiteY5" fmla="*/ 559594 h 645319"/>
                <a:gd name="connsiteX6" fmla="*/ 97631 w 111919"/>
                <a:gd name="connsiteY6" fmla="*/ 545306 h 645319"/>
                <a:gd name="connsiteX7" fmla="*/ 92869 w 111919"/>
                <a:gd name="connsiteY7" fmla="*/ 540544 h 645319"/>
                <a:gd name="connsiteX8" fmla="*/ 92869 w 111919"/>
                <a:gd name="connsiteY8" fmla="*/ 531019 h 645319"/>
                <a:gd name="connsiteX9" fmla="*/ 83344 w 111919"/>
                <a:gd name="connsiteY9" fmla="*/ 521494 h 645319"/>
                <a:gd name="connsiteX10" fmla="*/ 83344 w 111919"/>
                <a:gd name="connsiteY10" fmla="*/ 509587 h 645319"/>
                <a:gd name="connsiteX11" fmla="*/ 78581 w 111919"/>
                <a:gd name="connsiteY11" fmla="*/ 504824 h 645319"/>
                <a:gd name="connsiteX12" fmla="*/ 78581 w 111919"/>
                <a:gd name="connsiteY12" fmla="*/ 483394 h 645319"/>
                <a:gd name="connsiteX13" fmla="*/ 78581 w 111919"/>
                <a:gd name="connsiteY13" fmla="*/ 473869 h 645319"/>
                <a:gd name="connsiteX14" fmla="*/ 78581 w 111919"/>
                <a:gd name="connsiteY14" fmla="*/ 454819 h 645319"/>
                <a:gd name="connsiteX15" fmla="*/ 69056 w 111919"/>
                <a:gd name="connsiteY15" fmla="*/ 445294 h 645319"/>
                <a:gd name="connsiteX16" fmla="*/ 69056 w 111919"/>
                <a:gd name="connsiteY16" fmla="*/ 423862 h 645319"/>
                <a:gd name="connsiteX17" fmla="*/ 69056 w 111919"/>
                <a:gd name="connsiteY17" fmla="*/ 409575 h 645319"/>
                <a:gd name="connsiteX18" fmla="*/ 59531 w 111919"/>
                <a:gd name="connsiteY18" fmla="*/ 400050 h 645319"/>
                <a:gd name="connsiteX19" fmla="*/ 59531 w 111919"/>
                <a:gd name="connsiteY19" fmla="*/ 378619 h 645319"/>
                <a:gd name="connsiteX20" fmla="*/ 52388 w 111919"/>
                <a:gd name="connsiteY20" fmla="*/ 371476 h 645319"/>
                <a:gd name="connsiteX21" fmla="*/ 52388 w 111919"/>
                <a:gd name="connsiteY21" fmla="*/ 338137 h 645319"/>
                <a:gd name="connsiteX22" fmla="*/ 52388 w 111919"/>
                <a:gd name="connsiteY22" fmla="*/ 326231 h 645319"/>
                <a:gd name="connsiteX23" fmla="*/ 52388 w 111919"/>
                <a:gd name="connsiteY23" fmla="*/ 280987 h 645319"/>
                <a:gd name="connsiteX24" fmla="*/ 52388 w 111919"/>
                <a:gd name="connsiteY24" fmla="*/ 254794 h 645319"/>
                <a:gd name="connsiteX25" fmla="*/ 35719 w 111919"/>
                <a:gd name="connsiteY25" fmla="*/ 238125 h 645319"/>
                <a:gd name="connsiteX26" fmla="*/ 35719 w 111919"/>
                <a:gd name="connsiteY26" fmla="*/ 202406 h 645319"/>
                <a:gd name="connsiteX27" fmla="*/ 28575 w 111919"/>
                <a:gd name="connsiteY27" fmla="*/ 195262 h 645319"/>
                <a:gd name="connsiteX28" fmla="*/ 28575 w 111919"/>
                <a:gd name="connsiteY28" fmla="*/ 180975 h 645319"/>
                <a:gd name="connsiteX29" fmla="*/ 28575 w 111919"/>
                <a:gd name="connsiteY29" fmla="*/ 161925 h 645319"/>
                <a:gd name="connsiteX30" fmla="*/ 28575 w 111919"/>
                <a:gd name="connsiteY30" fmla="*/ 147637 h 645319"/>
                <a:gd name="connsiteX31" fmla="*/ 28575 w 111919"/>
                <a:gd name="connsiteY31" fmla="*/ 130969 h 645319"/>
                <a:gd name="connsiteX32" fmla="*/ 28575 w 111919"/>
                <a:gd name="connsiteY32" fmla="*/ 109537 h 645319"/>
                <a:gd name="connsiteX33" fmla="*/ 28575 w 111919"/>
                <a:gd name="connsiteY33" fmla="*/ 92869 h 645319"/>
                <a:gd name="connsiteX34" fmla="*/ 14288 w 111919"/>
                <a:gd name="connsiteY34" fmla="*/ 78582 h 645319"/>
                <a:gd name="connsiteX35" fmla="*/ 14288 w 111919"/>
                <a:gd name="connsiteY35" fmla="*/ 64294 h 645319"/>
                <a:gd name="connsiteX36" fmla="*/ 14288 w 111919"/>
                <a:gd name="connsiteY36" fmla="*/ 52387 h 645319"/>
                <a:gd name="connsiteX37" fmla="*/ 14288 w 111919"/>
                <a:gd name="connsiteY37" fmla="*/ 40481 h 645319"/>
                <a:gd name="connsiteX38" fmla="*/ 4763 w 111919"/>
                <a:gd name="connsiteY38" fmla="*/ 30956 h 645319"/>
                <a:gd name="connsiteX39" fmla="*/ 4763 w 111919"/>
                <a:gd name="connsiteY39" fmla="*/ 19050 h 645319"/>
                <a:gd name="connsiteX40" fmla="*/ 4763 w 111919"/>
                <a:gd name="connsiteY40" fmla="*/ 9525 h 645319"/>
                <a:gd name="connsiteX41" fmla="*/ 4763 w 111919"/>
                <a:gd name="connsiteY41" fmla="*/ 0 h 645319"/>
                <a:gd name="connsiteX42" fmla="*/ 0 w 111919"/>
                <a:gd name="connsiteY42" fmla="*/ 0 h 64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1919" h="645319">
                  <a:moveTo>
                    <a:pt x="111919" y="645319"/>
                  </a:moveTo>
                  <a:lnTo>
                    <a:pt x="111919" y="590550"/>
                  </a:lnTo>
                  <a:lnTo>
                    <a:pt x="104775" y="583406"/>
                  </a:lnTo>
                  <a:lnTo>
                    <a:pt x="97631" y="576262"/>
                  </a:lnTo>
                  <a:lnTo>
                    <a:pt x="97631" y="566737"/>
                  </a:lnTo>
                  <a:lnTo>
                    <a:pt x="97631" y="559594"/>
                  </a:lnTo>
                  <a:lnTo>
                    <a:pt x="97631" y="545306"/>
                  </a:lnTo>
                  <a:lnTo>
                    <a:pt x="92869" y="540544"/>
                  </a:lnTo>
                  <a:lnTo>
                    <a:pt x="92869" y="531019"/>
                  </a:lnTo>
                  <a:lnTo>
                    <a:pt x="83344" y="521494"/>
                  </a:lnTo>
                  <a:lnTo>
                    <a:pt x="83344" y="509587"/>
                  </a:lnTo>
                  <a:lnTo>
                    <a:pt x="78581" y="504824"/>
                  </a:lnTo>
                  <a:lnTo>
                    <a:pt x="78581" y="483394"/>
                  </a:lnTo>
                  <a:lnTo>
                    <a:pt x="78581" y="473869"/>
                  </a:lnTo>
                  <a:lnTo>
                    <a:pt x="78581" y="454819"/>
                  </a:lnTo>
                  <a:lnTo>
                    <a:pt x="69056" y="445294"/>
                  </a:lnTo>
                  <a:lnTo>
                    <a:pt x="69056" y="423862"/>
                  </a:lnTo>
                  <a:lnTo>
                    <a:pt x="69056" y="409575"/>
                  </a:lnTo>
                  <a:lnTo>
                    <a:pt x="59531" y="400050"/>
                  </a:lnTo>
                  <a:lnTo>
                    <a:pt x="59531" y="378619"/>
                  </a:lnTo>
                  <a:lnTo>
                    <a:pt x="52388" y="371476"/>
                  </a:lnTo>
                  <a:lnTo>
                    <a:pt x="52388" y="338137"/>
                  </a:lnTo>
                  <a:lnTo>
                    <a:pt x="52388" y="326231"/>
                  </a:lnTo>
                  <a:lnTo>
                    <a:pt x="52388" y="280987"/>
                  </a:lnTo>
                  <a:lnTo>
                    <a:pt x="52388" y="254794"/>
                  </a:lnTo>
                  <a:lnTo>
                    <a:pt x="35719" y="238125"/>
                  </a:lnTo>
                  <a:lnTo>
                    <a:pt x="35719" y="202406"/>
                  </a:lnTo>
                  <a:lnTo>
                    <a:pt x="28575" y="195262"/>
                  </a:lnTo>
                  <a:lnTo>
                    <a:pt x="28575" y="180975"/>
                  </a:lnTo>
                  <a:lnTo>
                    <a:pt x="28575" y="161925"/>
                  </a:lnTo>
                  <a:lnTo>
                    <a:pt x="28575" y="147637"/>
                  </a:lnTo>
                  <a:lnTo>
                    <a:pt x="28575" y="130969"/>
                  </a:lnTo>
                  <a:lnTo>
                    <a:pt x="28575" y="109537"/>
                  </a:lnTo>
                  <a:lnTo>
                    <a:pt x="28575" y="92869"/>
                  </a:lnTo>
                  <a:lnTo>
                    <a:pt x="14288" y="78582"/>
                  </a:lnTo>
                  <a:lnTo>
                    <a:pt x="14288" y="64294"/>
                  </a:lnTo>
                  <a:lnTo>
                    <a:pt x="14288" y="52387"/>
                  </a:lnTo>
                  <a:lnTo>
                    <a:pt x="14288" y="40481"/>
                  </a:lnTo>
                  <a:lnTo>
                    <a:pt x="4763" y="30956"/>
                  </a:lnTo>
                  <a:lnTo>
                    <a:pt x="4763" y="19050"/>
                  </a:lnTo>
                  <a:lnTo>
                    <a:pt x="4763" y="9525"/>
                  </a:lnTo>
                  <a:lnTo>
                    <a:pt x="4763" y="0"/>
                  </a:lnTo>
                  <a:lnTo>
                    <a:pt x="0" y="0"/>
                  </a:lnTo>
                </a:path>
              </a:pathLst>
            </a:custGeom>
            <a:noFill/>
            <a:ln w="28575">
              <a:solidFill>
                <a:srgbClr val="003C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Comic Sans MS"/>
                <a:cs typeface="Comic Sans MS"/>
              </a:endParaRPr>
            </a:p>
          </p:txBody>
        </p:sp>
        <p:sp>
          <p:nvSpPr>
            <p:cNvPr id="67" name="Freeform 66"/>
            <p:cNvSpPr/>
            <p:nvPr/>
          </p:nvSpPr>
          <p:spPr>
            <a:xfrm>
              <a:off x="3309938" y="4754812"/>
              <a:ext cx="966787" cy="222318"/>
            </a:xfrm>
            <a:custGeom>
              <a:avLst/>
              <a:gdLst>
                <a:gd name="connsiteX0" fmla="*/ 966787 w 966787"/>
                <a:gd name="connsiteY0" fmla="*/ 221457 h 221457"/>
                <a:gd name="connsiteX1" fmla="*/ 902494 w 966787"/>
                <a:gd name="connsiteY1" fmla="*/ 221457 h 221457"/>
                <a:gd name="connsiteX2" fmla="*/ 878681 w 966787"/>
                <a:gd name="connsiteY2" fmla="*/ 197644 h 221457"/>
                <a:gd name="connsiteX3" fmla="*/ 866775 w 966787"/>
                <a:gd name="connsiteY3" fmla="*/ 185738 h 221457"/>
                <a:gd name="connsiteX4" fmla="*/ 838200 w 966787"/>
                <a:gd name="connsiteY4" fmla="*/ 185738 h 221457"/>
                <a:gd name="connsiteX5" fmla="*/ 821531 w 966787"/>
                <a:gd name="connsiteY5" fmla="*/ 169069 h 221457"/>
                <a:gd name="connsiteX6" fmla="*/ 790575 w 966787"/>
                <a:gd name="connsiteY6" fmla="*/ 169069 h 221457"/>
                <a:gd name="connsiteX7" fmla="*/ 769144 w 966787"/>
                <a:gd name="connsiteY7" fmla="*/ 169069 h 221457"/>
                <a:gd name="connsiteX8" fmla="*/ 735806 w 966787"/>
                <a:gd name="connsiteY8" fmla="*/ 169069 h 221457"/>
                <a:gd name="connsiteX9" fmla="*/ 711994 w 966787"/>
                <a:gd name="connsiteY9" fmla="*/ 169069 h 221457"/>
                <a:gd name="connsiteX10" fmla="*/ 700087 w 966787"/>
                <a:gd name="connsiteY10" fmla="*/ 157162 h 221457"/>
                <a:gd name="connsiteX11" fmla="*/ 690562 w 966787"/>
                <a:gd name="connsiteY11" fmla="*/ 157162 h 221457"/>
                <a:gd name="connsiteX12" fmla="*/ 671512 w 966787"/>
                <a:gd name="connsiteY12" fmla="*/ 157162 h 221457"/>
                <a:gd name="connsiteX13" fmla="*/ 659607 w 966787"/>
                <a:gd name="connsiteY13" fmla="*/ 145257 h 221457"/>
                <a:gd name="connsiteX14" fmla="*/ 645319 w 966787"/>
                <a:gd name="connsiteY14" fmla="*/ 145257 h 221457"/>
                <a:gd name="connsiteX15" fmla="*/ 633412 w 966787"/>
                <a:gd name="connsiteY15" fmla="*/ 145257 h 221457"/>
                <a:gd name="connsiteX16" fmla="*/ 621505 w 966787"/>
                <a:gd name="connsiteY16" fmla="*/ 133350 h 221457"/>
                <a:gd name="connsiteX17" fmla="*/ 597694 w 966787"/>
                <a:gd name="connsiteY17" fmla="*/ 133350 h 221457"/>
                <a:gd name="connsiteX18" fmla="*/ 595313 w 966787"/>
                <a:gd name="connsiteY18" fmla="*/ 130969 h 221457"/>
                <a:gd name="connsiteX19" fmla="*/ 576262 w 966787"/>
                <a:gd name="connsiteY19" fmla="*/ 130969 h 221457"/>
                <a:gd name="connsiteX20" fmla="*/ 547687 w 966787"/>
                <a:gd name="connsiteY20" fmla="*/ 130969 h 221457"/>
                <a:gd name="connsiteX21" fmla="*/ 540543 w 966787"/>
                <a:gd name="connsiteY21" fmla="*/ 123825 h 221457"/>
                <a:gd name="connsiteX22" fmla="*/ 526256 w 966787"/>
                <a:gd name="connsiteY22" fmla="*/ 123825 h 221457"/>
                <a:gd name="connsiteX23" fmla="*/ 516731 w 966787"/>
                <a:gd name="connsiteY23" fmla="*/ 123825 h 221457"/>
                <a:gd name="connsiteX24" fmla="*/ 507206 w 966787"/>
                <a:gd name="connsiteY24" fmla="*/ 114300 h 221457"/>
                <a:gd name="connsiteX25" fmla="*/ 473869 w 966787"/>
                <a:gd name="connsiteY25" fmla="*/ 114300 h 221457"/>
                <a:gd name="connsiteX26" fmla="*/ 445294 w 966787"/>
                <a:gd name="connsiteY26" fmla="*/ 114300 h 221457"/>
                <a:gd name="connsiteX27" fmla="*/ 416719 w 966787"/>
                <a:gd name="connsiteY27" fmla="*/ 114300 h 221457"/>
                <a:gd name="connsiteX28" fmla="*/ 416719 w 966787"/>
                <a:gd name="connsiteY28" fmla="*/ 95250 h 221457"/>
                <a:gd name="connsiteX29" fmla="*/ 392906 w 966787"/>
                <a:gd name="connsiteY29" fmla="*/ 95250 h 221457"/>
                <a:gd name="connsiteX30" fmla="*/ 383381 w 966787"/>
                <a:gd name="connsiteY30" fmla="*/ 95250 h 221457"/>
                <a:gd name="connsiteX31" fmla="*/ 373856 w 966787"/>
                <a:gd name="connsiteY31" fmla="*/ 85725 h 221457"/>
                <a:gd name="connsiteX32" fmla="*/ 352425 w 966787"/>
                <a:gd name="connsiteY32" fmla="*/ 85725 h 221457"/>
                <a:gd name="connsiteX33" fmla="*/ 330994 w 966787"/>
                <a:gd name="connsiteY33" fmla="*/ 85725 h 221457"/>
                <a:gd name="connsiteX34" fmla="*/ 323850 w 966787"/>
                <a:gd name="connsiteY34" fmla="*/ 85725 h 221457"/>
                <a:gd name="connsiteX35" fmla="*/ 314325 w 966787"/>
                <a:gd name="connsiteY35" fmla="*/ 85725 h 221457"/>
                <a:gd name="connsiteX36" fmla="*/ 307181 w 966787"/>
                <a:gd name="connsiteY36" fmla="*/ 85725 h 221457"/>
                <a:gd name="connsiteX37" fmla="*/ 285750 w 966787"/>
                <a:gd name="connsiteY37" fmla="*/ 85725 h 221457"/>
                <a:gd name="connsiteX38" fmla="*/ 266700 w 966787"/>
                <a:gd name="connsiteY38" fmla="*/ 66675 h 221457"/>
                <a:gd name="connsiteX39" fmla="*/ 247650 w 966787"/>
                <a:gd name="connsiteY39" fmla="*/ 66675 h 221457"/>
                <a:gd name="connsiteX40" fmla="*/ 214312 w 966787"/>
                <a:gd name="connsiteY40" fmla="*/ 66675 h 221457"/>
                <a:gd name="connsiteX41" fmla="*/ 197644 w 966787"/>
                <a:gd name="connsiteY41" fmla="*/ 66675 h 221457"/>
                <a:gd name="connsiteX42" fmla="*/ 183357 w 966787"/>
                <a:gd name="connsiteY42" fmla="*/ 52388 h 221457"/>
                <a:gd name="connsiteX43" fmla="*/ 169069 w 966787"/>
                <a:gd name="connsiteY43" fmla="*/ 52388 h 221457"/>
                <a:gd name="connsiteX44" fmla="*/ 152400 w 966787"/>
                <a:gd name="connsiteY44" fmla="*/ 35719 h 221457"/>
                <a:gd name="connsiteX45" fmla="*/ 128587 w 966787"/>
                <a:gd name="connsiteY45" fmla="*/ 35719 h 221457"/>
                <a:gd name="connsiteX46" fmla="*/ 116681 w 966787"/>
                <a:gd name="connsiteY46" fmla="*/ 23813 h 221457"/>
                <a:gd name="connsiteX47" fmla="*/ 83344 w 966787"/>
                <a:gd name="connsiteY47" fmla="*/ 23813 h 221457"/>
                <a:gd name="connsiteX48" fmla="*/ 66675 w 966787"/>
                <a:gd name="connsiteY48" fmla="*/ 7144 h 221457"/>
                <a:gd name="connsiteX49" fmla="*/ 38100 w 966787"/>
                <a:gd name="connsiteY49" fmla="*/ 7144 h 221457"/>
                <a:gd name="connsiteX50" fmla="*/ 30956 w 966787"/>
                <a:gd name="connsiteY50" fmla="*/ 0 h 221457"/>
                <a:gd name="connsiteX51" fmla="*/ 7144 w 966787"/>
                <a:gd name="connsiteY51" fmla="*/ 0 h 221457"/>
                <a:gd name="connsiteX52" fmla="*/ 0 w 966787"/>
                <a:gd name="connsiteY52" fmla="*/ 0 h 221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66787" h="221457">
                  <a:moveTo>
                    <a:pt x="966787" y="221457"/>
                  </a:moveTo>
                  <a:lnTo>
                    <a:pt x="902494" y="221457"/>
                  </a:lnTo>
                  <a:lnTo>
                    <a:pt x="878681" y="197644"/>
                  </a:lnTo>
                  <a:lnTo>
                    <a:pt x="866775" y="185738"/>
                  </a:lnTo>
                  <a:lnTo>
                    <a:pt x="838200" y="185738"/>
                  </a:lnTo>
                  <a:lnTo>
                    <a:pt x="821531" y="169069"/>
                  </a:lnTo>
                  <a:lnTo>
                    <a:pt x="790575" y="169069"/>
                  </a:lnTo>
                  <a:lnTo>
                    <a:pt x="769144" y="169069"/>
                  </a:lnTo>
                  <a:lnTo>
                    <a:pt x="735806" y="169069"/>
                  </a:lnTo>
                  <a:lnTo>
                    <a:pt x="711994" y="169069"/>
                  </a:lnTo>
                  <a:lnTo>
                    <a:pt x="700087" y="157162"/>
                  </a:lnTo>
                  <a:lnTo>
                    <a:pt x="690562" y="157162"/>
                  </a:lnTo>
                  <a:lnTo>
                    <a:pt x="671512" y="157162"/>
                  </a:lnTo>
                  <a:lnTo>
                    <a:pt x="659607" y="145257"/>
                  </a:lnTo>
                  <a:lnTo>
                    <a:pt x="645319" y="145257"/>
                  </a:lnTo>
                  <a:lnTo>
                    <a:pt x="633412" y="145257"/>
                  </a:lnTo>
                  <a:lnTo>
                    <a:pt x="621505" y="133350"/>
                  </a:lnTo>
                  <a:lnTo>
                    <a:pt x="597694" y="133350"/>
                  </a:lnTo>
                  <a:lnTo>
                    <a:pt x="595313" y="130969"/>
                  </a:lnTo>
                  <a:lnTo>
                    <a:pt x="576262" y="130969"/>
                  </a:lnTo>
                  <a:lnTo>
                    <a:pt x="547687" y="130969"/>
                  </a:lnTo>
                  <a:lnTo>
                    <a:pt x="540543" y="123825"/>
                  </a:lnTo>
                  <a:lnTo>
                    <a:pt x="526256" y="123825"/>
                  </a:lnTo>
                  <a:lnTo>
                    <a:pt x="516731" y="123825"/>
                  </a:lnTo>
                  <a:lnTo>
                    <a:pt x="507206" y="114300"/>
                  </a:lnTo>
                  <a:lnTo>
                    <a:pt x="473869" y="114300"/>
                  </a:lnTo>
                  <a:lnTo>
                    <a:pt x="445294" y="114300"/>
                  </a:lnTo>
                  <a:lnTo>
                    <a:pt x="416719" y="114300"/>
                  </a:lnTo>
                  <a:lnTo>
                    <a:pt x="416719" y="95250"/>
                  </a:lnTo>
                  <a:lnTo>
                    <a:pt x="392906" y="95250"/>
                  </a:lnTo>
                  <a:lnTo>
                    <a:pt x="383381" y="95250"/>
                  </a:lnTo>
                  <a:lnTo>
                    <a:pt x="373856" y="85725"/>
                  </a:lnTo>
                  <a:lnTo>
                    <a:pt x="352425" y="85725"/>
                  </a:lnTo>
                  <a:lnTo>
                    <a:pt x="330994" y="85725"/>
                  </a:lnTo>
                  <a:lnTo>
                    <a:pt x="323850" y="85725"/>
                  </a:lnTo>
                  <a:lnTo>
                    <a:pt x="314325" y="85725"/>
                  </a:lnTo>
                  <a:lnTo>
                    <a:pt x="307181" y="85725"/>
                  </a:lnTo>
                  <a:lnTo>
                    <a:pt x="285750" y="85725"/>
                  </a:lnTo>
                  <a:lnTo>
                    <a:pt x="266700" y="66675"/>
                  </a:lnTo>
                  <a:lnTo>
                    <a:pt x="247650" y="66675"/>
                  </a:lnTo>
                  <a:lnTo>
                    <a:pt x="214312" y="66675"/>
                  </a:lnTo>
                  <a:lnTo>
                    <a:pt x="197644" y="66675"/>
                  </a:lnTo>
                  <a:lnTo>
                    <a:pt x="183357" y="52388"/>
                  </a:lnTo>
                  <a:lnTo>
                    <a:pt x="169069" y="52388"/>
                  </a:lnTo>
                  <a:lnTo>
                    <a:pt x="152400" y="35719"/>
                  </a:lnTo>
                  <a:lnTo>
                    <a:pt x="128587" y="35719"/>
                  </a:lnTo>
                  <a:lnTo>
                    <a:pt x="116681" y="23813"/>
                  </a:lnTo>
                  <a:lnTo>
                    <a:pt x="83344" y="23813"/>
                  </a:lnTo>
                  <a:lnTo>
                    <a:pt x="66675" y="7144"/>
                  </a:lnTo>
                  <a:lnTo>
                    <a:pt x="38100" y="7144"/>
                  </a:lnTo>
                  <a:lnTo>
                    <a:pt x="30956" y="0"/>
                  </a:lnTo>
                  <a:lnTo>
                    <a:pt x="7144" y="0"/>
                  </a:lnTo>
                  <a:lnTo>
                    <a:pt x="0" y="0"/>
                  </a:lnTo>
                </a:path>
              </a:pathLst>
            </a:custGeom>
            <a:noFill/>
            <a:ln w="28575">
              <a:solidFill>
                <a:srgbClr val="003C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Comic Sans MS"/>
                <a:cs typeface="Comic Sans MS"/>
              </a:endParaRPr>
            </a:p>
          </p:txBody>
        </p:sp>
        <p:cxnSp>
          <p:nvCxnSpPr>
            <p:cNvPr id="69" name="Straight Connector 68"/>
            <p:cNvCxnSpPr/>
            <p:nvPr/>
          </p:nvCxnSpPr>
          <p:spPr>
            <a:xfrm flipV="1">
              <a:off x="2981325" y="2825407"/>
              <a:ext cx="34925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2979738" y="3066781"/>
              <a:ext cx="34925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9" name="TextBox 148"/>
            <p:cNvSpPr txBox="1"/>
            <p:nvPr/>
          </p:nvSpPr>
          <p:spPr bwMode="auto">
            <a:xfrm rot="16200000">
              <a:off x="-1025327" y="3639303"/>
              <a:ext cx="3881041" cy="338138"/>
            </a:xfrm>
            <a:prstGeom prst="rect">
              <a:avLst/>
            </a:prstGeom>
            <a:noFill/>
          </p:spPr>
          <p:txBody>
            <a:bodyPr>
              <a:spAutoFit/>
            </a:bodyPr>
            <a:lstStyle/>
            <a:p>
              <a:pPr algn="ctr" fontAlgn="auto">
                <a:spcBef>
                  <a:spcPts val="0"/>
                </a:spcBef>
                <a:spcAft>
                  <a:spcPts val="0"/>
                </a:spcAft>
                <a:buFont typeface="Arial" pitchFamily="34" charset="0"/>
                <a:buNone/>
                <a:defRPr/>
              </a:pPr>
              <a:r>
                <a:rPr lang="en-GB" sz="1600" kern="0" dirty="0">
                  <a:solidFill>
                    <a:srgbClr val="000000"/>
                  </a:solidFill>
                  <a:latin typeface="Comic Sans MS"/>
                  <a:ea typeface="+mn-ea"/>
                  <a:cs typeface="Comic Sans MS"/>
                </a:rPr>
                <a:t>Proportion surviving</a:t>
              </a:r>
            </a:p>
          </p:txBody>
        </p:sp>
        <p:sp>
          <p:nvSpPr>
            <p:cNvPr id="151" name="TextBox 150"/>
            <p:cNvSpPr txBox="1"/>
            <p:nvPr/>
          </p:nvSpPr>
          <p:spPr bwMode="auto">
            <a:xfrm>
              <a:off x="1528763" y="5526574"/>
              <a:ext cx="6248399" cy="338241"/>
            </a:xfrm>
            <a:prstGeom prst="rect">
              <a:avLst/>
            </a:prstGeom>
            <a:noFill/>
          </p:spPr>
          <p:txBody>
            <a:bodyPr>
              <a:spAutoFit/>
            </a:bodyPr>
            <a:lstStyle/>
            <a:p>
              <a:pPr algn="ctr" fontAlgn="auto">
                <a:spcBef>
                  <a:spcPts val="0"/>
                </a:spcBef>
                <a:spcAft>
                  <a:spcPts val="0"/>
                </a:spcAft>
                <a:buFont typeface="Arial" pitchFamily="34" charset="0"/>
                <a:buNone/>
                <a:defRPr/>
              </a:pPr>
              <a:r>
                <a:rPr lang="en-GB" sz="1600" kern="0" dirty="0">
                  <a:solidFill>
                    <a:srgbClr val="000000"/>
                  </a:solidFill>
                  <a:latin typeface="Comic Sans MS"/>
                  <a:ea typeface="+mn-ea"/>
                  <a:cs typeface="Comic Sans MS"/>
                </a:rPr>
                <a:t>Time after bone metastasis diagnosis (years)</a:t>
              </a:r>
            </a:p>
          </p:txBody>
        </p:sp>
      </p:grpSp>
      <p:cxnSp>
        <p:nvCxnSpPr>
          <p:cNvPr id="3" name="Straight Connector 2"/>
          <p:cNvCxnSpPr/>
          <p:nvPr/>
        </p:nvCxnSpPr>
        <p:spPr>
          <a:xfrm>
            <a:off x="6434138" y="2779341"/>
            <a:ext cx="155733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1944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8" name="Picture 2"/>
          <p:cNvPicPr>
            <a:picLocks noGrp="1" noChangeAspect="1" noChangeArrowheads="1"/>
          </p:cNvPicPr>
          <p:nvPr>
            <p:ph idx="1"/>
          </p:nvPr>
        </p:nvPicPr>
        <p:blipFill>
          <a:blip r:embed="rId2" cstate="print"/>
          <a:srcRect l="-29923" r="-29923"/>
          <a:stretch>
            <a:fillRect/>
          </a:stretch>
        </p:blipFill>
        <p:spPr bwMode="auto">
          <a:xfrm>
            <a:off x="457200" y="1697038"/>
            <a:ext cx="8229600" cy="4525962"/>
          </a:xfrm>
          <a:prstGeom prst="rect">
            <a:avLst/>
          </a:prstGeom>
          <a:noFill/>
          <a:ln w="9525">
            <a:noFill/>
            <a:miter lim="800000"/>
            <a:headEnd/>
            <a:tailEnd/>
          </a:ln>
        </p:spPr>
      </p:pic>
      <p:sp>
        <p:nvSpPr>
          <p:cNvPr id="7" name="Title 5"/>
          <p:cNvSpPr>
            <a:spLocks noGrp="1"/>
          </p:cNvSpPr>
          <p:nvPr>
            <p:ph type="title"/>
          </p:nvPr>
        </p:nvSpPr>
        <p:spPr>
          <a:xfrm>
            <a:off x="379413" y="884537"/>
            <a:ext cx="8229600" cy="480713"/>
          </a:xfrm>
        </p:spPr>
        <p:style>
          <a:lnRef idx="2">
            <a:schemeClr val="accent2">
              <a:shade val="50000"/>
            </a:schemeClr>
          </a:lnRef>
          <a:fillRef idx="1">
            <a:schemeClr val="accent2"/>
          </a:fillRef>
          <a:effectRef idx="0">
            <a:schemeClr val="accent2"/>
          </a:effectRef>
          <a:fontRef idx="minor">
            <a:schemeClr val="lt1"/>
          </a:fontRef>
        </p:style>
        <p:txBody>
          <a:bodyPr/>
          <a:lstStyle/>
          <a:p>
            <a:pPr algn="ctr">
              <a:defRPr/>
            </a:pPr>
            <a:r>
              <a:rPr lang="en-US" sz="1800" b="0" dirty="0" err="1" smtClean="0">
                <a:solidFill>
                  <a:srgbClr val="FFFFFF"/>
                </a:solidFill>
                <a:latin typeface="Comic Sans MS"/>
                <a:cs typeface="Comic Sans MS"/>
              </a:rPr>
              <a:t>Eventos</a:t>
            </a:r>
            <a:r>
              <a:rPr lang="en-US" sz="1800" b="0" dirty="0" smtClean="0">
                <a:solidFill>
                  <a:srgbClr val="FFFFFF"/>
                </a:solidFill>
                <a:latin typeface="Comic Sans MS"/>
                <a:cs typeface="Comic Sans MS"/>
              </a:rPr>
              <a:t> </a:t>
            </a:r>
            <a:r>
              <a:rPr lang="en-US" sz="1800" b="0" dirty="0" err="1" smtClean="0">
                <a:solidFill>
                  <a:srgbClr val="FFFFFF"/>
                </a:solidFill>
                <a:latin typeface="Comic Sans MS"/>
                <a:cs typeface="Comic Sans MS"/>
              </a:rPr>
              <a:t>adversos</a:t>
            </a:r>
            <a:endParaRPr lang="en-US" sz="1800" b="0" dirty="0">
              <a:solidFill>
                <a:srgbClr val="FFFFFF"/>
              </a:solidFill>
              <a:latin typeface="Comic Sans MS"/>
              <a:cs typeface="Comic Sans MS"/>
            </a:endParaRPr>
          </a:p>
        </p:txBody>
      </p:sp>
      <p:sp>
        <p:nvSpPr>
          <p:cNvPr id="8" name="Rectangle 2"/>
          <p:cNvSpPr txBox="1">
            <a:spLocks noChangeArrowheads="1"/>
          </p:cNvSpPr>
          <p:nvPr/>
        </p:nvSpPr>
        <p:spPr>
          <a:xfrm>
            <a:off x="457200" y="119063"/>
            <a:ext cx="8229600" cy="1143000"/>
          </a:xfrm>
          <a:prstGeom prst="rect">
            <a:avLst/>
          </a:prstGeom>
        </p:spPr>
        <p:txBody>
          <a:bodyPr lIns="0" anchor="ctr"/>
          <a:lstStyle/>
          <a:p>
            <a:pPr>
              <a:defRPr/>
            </a:pPr>
            <a:endParaRPr lang="en-US" sz="2800" b="1" kern="0" dirty="0">
              <a:solidFill>
                <a:srgbClr val="FFFFFF"/>
              </a:solidFill>
            </a:endParaRPr>
          </a:p>
        </p:txBody>
      </p:sp>
      <p:sp>
        <p:nvSpPr>
          <p:cNvPr id="9" name="Title 1"/>
          <p:cNvSpPr txBox="1">
            <a:spLocks/>
          </p:cNvSpPr>
          <p:nvPr/>
        </p:nvSpPr>
        <p:spPr>
          <a:xfrm>
            <a:off x="457200" y="186294"/>
            <a:ext cx="8229600" cy="509449"/>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Comic Sans MS"/>
                <a:ea typeface="+mj-ea"/>
                <a:cs typeface="Comic Sans MS"/>
              </a:defRPr>
            </a:lvl1pPr>
          </a:lstStyle>
          <a:p>
            <a:r>
              <a:rPr lang="en-US" sz="2800" dirty="0" err="1" smtClean="0">
                <a:solidFill>
                  <a:srgbClr val="BF4D00"/>
                </a:solidFill>
              </a:rPr>
              <a:t>Denosumab</a:t>
            </a:r>
            <a:r>
              <a:rPr lang="en-US" sz="2800" dirty="0" smtClean="0">
                <a:solidFill>
                  <a:srgbClr val="BF4D00"/>
                </a:solidFill>
              </a:rPr>
              <a:t> en CMM con </a:t>
            </a:r>
            <a:r>
              <a:rPr lang="en-US" sz="2800" dirty="0" err="1" smtClean="0">
                <a:solidFill>
                  <a:srgbClr val="BF4D00"/>
                </a:solidFill>
              </a:rPr>
              <a:t>Mtx</a:t>
            </a:r>
            <a:r>
              <a:rPr lang="en-US" sz="2800" dirty="0" smtClean="0">
                <a:solidFill>
                  <a:srgbClr val="BF4D00"/>
                </a:solidFill>
              </a:rPr>
              <a:t> </a:t>
            </a:r>
            <a:r>
              <a:rPr lang="en-US" sz="2800" dirty="0" err="1" smtClean="0">
                <a:solidFill>
                  <a:srgbClr val="BF4D00"/>
                </a:solidFill>
              </a:rPr>
              <a:t>Óseas</a:t>
            </a:r>
            <a:r>
              <a:rPr lang="en-US" sz="2800" dirty="0" smtClean="0">
                <a:solidFill>
                  <a:srgbClr val="BF4D00"/>
                </a:solidFill>
              </a:rPr>
              <a:t> (</a:t>
            </a:r>
            <a:r>
              <a:rPr lang="en-US" sz="2800" dirty="0" err="1" smtClean="0">
                <a:solidFill>
                  <a:srgbClr val="BF4D00"/>
                </a:solidFill>
              </a:rPr>
              <a:t>fase</a:t>
            </a:r>
            <a:r>
              <a:rPr lang="en-US" sz="2800" dirty="0" smtClean="0">
                <a:solidFill>
                  <a:srgbClr val="BF4D00"/>
                </a:solidFill>
              </a:rPr>
              <a:t> III)</a:t>
            </a:r>
            <a:endParaRPr lang="en-US" sz="2800" dirty="0">
              <a:solidFill>
                <a:srgbClr val="BF4D00"/>
              </a:solidFill>
            </a:endParaRPr>
          </a:p>
        </p:txBody>
      </p:sp>
      <p:sp>
        <p:nvSpPr>
          <p:cNvPr id="10" name="Rectangle 61"/>
          <p:cNvSpPr>
            <a:spLocks noChangeArrowheads="1"/>
          </p:cNvSpPr>
          <p:nvPr/>
        </p:nvSpPr>
        <p:spPr bwMode="auto">
          <a:xfrm>
            <a:off x="0" y="6604000"/>
            <a:ext cx="131922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dirty="0" smtClean="0"/>
              <a:t>Martin et al CCR 2012</a:t>
            </a:r>
            <a:endParaRPr lang="en-US" sz="1000" dirty="0"/>
          </a:p>
        </p:txBody>
      </p:sp>
    </p:spTree>
    <p:extLst>
      <p:ext uri="{BB962C8B-B14F-4D97-AF65-F5344CB8AC3E}">
        <p14:creationId xmlns:p14="http://schemas.microsoft.com/office/powerpoint/2010/main" val="3795663715"/>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2674" name="Rectangle 2"/>
          <p:cNvSpPr>
            <a:spLocks noGrp="1" noChangeArrowheads="1"/>
          </p:cNvSpPr>
          <p:nvPr>
            <p:ph type="title" idx="4294967295"/>
          </p:nvPr>
        </p:nvSpPr>
        <p:spPr>
          <a:xfrm>
            <a:off x="371475" y="115888"/>
            <a:ext cx="8229600" cy="727188"/>
          </a:xfrm>
        </p:spPr>
        <p:txBody>
          <a:bodyPr/>
          <a:lstStyle/>
          <a:p>
            <a:pPr eaLnBrk="1" hangingPunct="1"/>
            <a:r>
              <a:rPr lang="en-US" sz="2400" b="0" dirty="0" err="1" smtClean="0">
                <a:solidFill>
                  <a:srgbClr val="FF6600"/>
                </a:solidFill>
                <a:latin typeface="Comic Sans MS"/>
                <a:cs typeface="Comic Sans MS"/>
              </a:rPr>
              <a:t>Estudio</a:t>
            </a:r>
            <a:r>
              <a:rPr lang="en-US" sz="2400" b="0" dirty="0" smtClean="0">
                <a:solidFill>
                  <a:srgbClr val="FF6600"/>
                </a:solidFill>
                <a:latin typeface="Comic Sans MS"/>
                <a:cs typeface="Comic Sans MS"/>
              </a:rPr>
              <a:t> de </a:t>
            </a:r>
            <a:r>
              <a:rPr lang="en-US" sz="2400" b="0" dirty="0" err="1" smtClean="0">
                <a:solidFill>
                  <a:srgbClr val="FF6600"/>
                </a:solidFill>
                <a:latin typeface="Comic Sans MS"/>
                <a:cs typeface="Comic Sans MS"/>
              </a:rPr>
              <a:t>fase</a:t>
            </a:r>
            <a:r>
              <a:rPr lang="en-US" sz="2400" b="0" dirty="0" smtClean="0">
                <a:solidFill>
                  <a:srgbClr val="FF6600"/>
                </a:solidFill>
                <a:latin typeface="Comic Sans MS"/>
                <a:cs typeface="Comic Sans MS"/>
              </a:rPr>
              <a:t> III de </a:t>
            </a:r>
            <a:r>
              <a:rPr lang="en-US" sz="2400" b="0" dirty="0" err="1" smtClean="0">
                <a:solidFill>
                  <a:srgbClr val="FF6600"/>
                </a:solidFill>
                <a:latin typeface="Comic Sans MS"/>
                <a:cs typeface="Comic Sans MS"/>
              </a:rPr>
              <a:t>denosumab</a:t>
            </a:r>
            <a:r>
              <a:rPr lang="en-US" sz="2400" b="0" dirty="0" smtClean="0">
                <a:solidFill>
                  <a:srgbClr val="FF6600"/>
                </a:solidFill>
                <a:latin typeface="Comic Sans MS"/>
                <a:cs typeface="Comic Sans MS"/>
              </a:rPr>
              <a:t> </a:t>
            </a:r>
            <a:r>
              <a:rPr lang="en-US" sz="2400" b="0" dirty="0" err="1" smtClean="0">
                <a:solidFill>
                  <a:srgbClr val="FF6600"/>
                </a:solidFill>
                <a:latin typeface="Comic Sans MS"/>
                <a:cs typeface="Comic Sans MS"/>
              </a:rPr>
              <a:t>vs</a:t>
            </a:r>
            <a:r>
              <a:rPr lang="en-US" sz="2400" b="0" dirty="0" smtClean="0">
                <a:solidFill>
                  <a:srgbClr val="FF6600"/>
                </a:solidFill>
                <a:latin typeface="Comic Sans MS"/>
                <a:cs typeface="Comic Sans MS"/>
              </a:rPr>
              <a:t> </a:t>
            </a:r>
            <a:r>
              <a:rPr lang="en-US" sz="2400" b="0" dirty="0" err="1" smtClean="0">
                <a:solidFill>
                  <a:srgbClr val="FF6600"/>
                </a:solidFill>
                <a:latin typeface="Comic Sans MS"/>
                <a:cs typeface="Comic Sans MS"/>
              </a:rPr>
              <a:t>ácido</a:t>
            </a:r>
            <a:r>
              <a:rPr lang="en-US" sz="2400" b="0" dirty="0" smtClean="0">
                <a:solidFill>
                  <a:srgbClr val="FF6600"/>
                </a:solidFill>
                <a:latin typeface="Comic Sans MS"/>
                <a:cs typeface="Comic Sans MS"/>
              </a:rPr>
              <a:t> </a:t>
            </a:r>
            <a:r>
              <a:rPr lang="en-US" sz="2400" b="0" dirty="0" err="1" smtClean="0">
                <a:solidFill>
                  <a:srgbClr val="FF6600"/>
                </a:solidFill>
                <a:latin typeface="Comic Sans MS"/>
                <a:cs typeface="Comic Sans MS"/>
              </a:rPr>
              <a:t>zoledrónico</a:t>
            </a:r>
            <a:r>
              <a:rPr lang="en-US" sz="2400" b="0" dirty="0" smtClean="0">
                <a:solidFill>
                  <a:srgbClr val="FF6600"/>
                </a:solidFill>
                <a:latin typeface="Comic Sans MS"/>
                <a:cs typeface="Comic Sans MS"/>
              </a:rPr>
              <a:t> en </a:t>
            </a:r>
            <a:r>
              <a:rPr lang="en-US" sz="2400" b="0" dirty="0" err="1" smtClean="0">
                <a:solidFill>
                  <a:srgbClr val="FF6600"/>
                </a:solidFill>
                <a:latin typeface="Comic Sans MS"/>
                <a:cs typeface="Comic Sans MS"/>
              </a:rPr>
              <a:t>pacientes</a:t>
            </a:r>
            <a:r>
              <a:rPr lang="en-US" sz="2400" b="0" dirty="0" smtClean="0">
                <a:solidFill>
                  <a:srgbClr val="FF6600"/>
                </a:solidFill>
                <a:latin typeface="Comic Sans MS"/>
                <a:cs typeface="Comic Sans MS"/>
              </a:rPr>
              <a:t> con CPRC con </a:t>
            </a:r>
            <a:r>
              <a:rPr lang="en-US" sz="2400" b="0" dirty="0" err="1" smtClean="0">
                <a:solidFill>
                  <a:srgbClr val="FF6600"/>
                </a:solidFill>
                <a:latin typeface="Comic Sans MS"/>
                <a:cs typeface="Comic Sans MS"/>
              </a:rPr>
              <a:t>metástasis</a:t>
            </a:r>
            <a:r>
              <a:rPr lang="en-US" sz="2400" b="0" dirty="0" smtClean="0">
                <a:solidFill>
                  <a:srgbClr val="FF6600"/>
                </a:solidFill>
                <a:latin typeface="Comic Sans MS"/>
                <a:cs typeface="Comic Sans MS"/>
              </a:rPr>
              <a:t> </a:t>
            </a:r>
            <a:r>
              <a:rPr lang="en-US" sz="2400" b="0" dirty="0" err="1" smtClean="0">
                <a:solidFill>
                  <a:srgbClr val="FF6600"/>
                </a:solidFill>
                <a:latin typeface="Comic Sans MS"/>
                <a:cs typeface="Comic Sans MS"/>
              </a:rPr>
              <a:t>óseas</a:t>
            </a:r>
            <a:r>
              <a:rPr lang="en-US" sz="2400" b="0" dirty="0" smtClean="0">
                <a:solidFill>
                  <a:srgbClr val="FF6600"/>
                </a:solidFill>
                <a:latin typeface="Comic Sans MS"/>
                <a:cs typeface="Comic Sans MS"/>
              </a:rPr>
              <a:t> </a:t>
            </a:r>
          </a:p>
        </p:txBody>
      </p:sp>
      <p:sp>
        <p:nvSpPr>
          <p:cNvPr id="412675" name="Text Box 4"/>
          <p:cNvSpPr txBox="1">
            <a:spLocks noChangeArrowheads="1"/>
          </p:cNvSpPr>
          <p:nvPr/>
        </p:nvSpPr>
        <p:spPr bwMode="auto">
          <a:xfrm>
            <a:off x="4113213" y="3471512"/>
            <a:ext cx="3662362" cy="935038"/>
          </a:xfrm>
          <a:prstGeom prst="rect">
            <a:avLst/>
          </a:prstGeom>
          <a:solidFill>
            <a:schemeClr val="accent2"/>
          </a:solidFill>
          <a:ln w="9525">
            <a:noFill/>
            <a:miter lim="800000"/>
            <a:headEnd/>
            <a:tailEnd/>
          </a:ln>
        </p:spPr>
        <p:txBody>
          <a:bodyPr lIns="36000" tIns="36000" rIns="36000" bIns="36000" anchor="ctr">
            <a:spAutoFit/>
          </a:bodyPr>
          <a:lstStyle/>
          <a:p>
            <a:pPr algn="ctr" fontAlgn="base">
              <a:spcBef>
                <a:spcPct val="0"/>
              </a:spcBef>
              <a:spcAft>
                <a:spcPct val="0"/>
              </a:spcAft>
            </a:pPr>
            <a:r>
              <a:rPr lang="en-US" sz="1400" b="1">
                <a:solidFill>
                  <a:srgbClr val="FFFFFF"/>
                </a:solidFill>
                <a:latin typeface="Arial" charset="0"/>
                <a:ea typeface="ＭＳ Ｐゴシック" pitchFamily="34" charset="-128"/>
                <a:cs typeface="Arial" charset="0"/>
              </a:rPr>
              <a:t>ácido zoledrónico </a:t>
            </a:r>
            <a:r>
              <a:rPr lang="en-US" sz="1400">
                <a:solidFill>
                  <a:srgbClr val="FFFFFF"/>
                </a:solidFill>
                <a:latin typeface="Arial" charset="0"/>
                <a:ea typeface="ＭＳ Ｐゴシック" pitchFamily="34" charset="-128"/>
                <a:cs typeface="Arial" charset="0"/>
              </a:rPr>
              <a:t>4 mg IV Q4W*</a:t>
            </a:r>
            <a:endParaRPr lang="en-US" sz="1400" b="1">
              <a:solidFill>
                <a:srgbClr val="FFFFFF"/>
              </a:solidFill>
              <a:latin typeface="Arial" charset="0"/>
              <a:ea typeface="ＭＳ Ｐゴシック" pitchFamily="34" charset="-128"/>
              <a:cs typeface="Arial" charset="0"/>
            </a:endParaRPr>
          </a:p>
          <a:p>
            <a:pPr algn="ctr" fontAlgn="base">
              <a:spcBef>
                <a:spcPct val="0"/>
              </a:spcBef>
              <a:spcAft>
                <a:spcPct val="0"/>
              </a:spcAft>
            </a:pPr>
            <a:r>
              <a:rPr lang="en-US" sz="1400">
                <a:solidFill>
                  <a:srgbClr val="FFFFFF"/>
                </a:solidFill>
                <a:latin typeface="Arial" charset="0"/>
                <a:ea typeface="ＭＳ Ｐゴシック" pitchFamily="34" charset="-128"/>
                <a:cs typeface="Arial" charset="0"/>
              </a:rPr>
              <a:t>+</a:t>
            </a:r>
          </a:p>
          <a:p>
            <a:pPr algn="ctr" fontAlgn="base">
              <a:spcBef>
                <a:spcPct val="0"/>
              </a:spcBef>
              <a:spcAft>
                <a:spcPct val="0"/>
              </a:spcAft>
            </a:pPr>
            <a:r>
              <a:rPr lang="en-US" sz="1400" b="1">
                <a:solidFill>
                  <a:srgbClr val="FFFFFF"/>
                </a:solidFill>
                <a:latin typeface="Arial" charset="0"/>
                <a:ea typeface="ＭＳ Ｐゴシック" pitchFamily="34" charset="-128"/>
                <a:cs typeface="Arial" charset="0"/>
              </a:rPr>
              <a:t>Placebo </a:t>
            </a:r>
            <a:r>
              <a:rPr lang="en-US" sz="1400">
                <a:solidFill>
                  <a:srgbClr val="FFFFFF"/>
                </a:solidFill>
                <a:latin typeface="Arial" charset="0"/>
                <a:ea typeface="ＭＳ Ｐゴシック" pitchFamily="34" charset="-128"/>
                <a:cs typeface="Arial" charset="0"/>
              </a:rPr>
              <a:t>SC</a:t>
            </a:r>
            <a:r>
              <a:rPr lang="en-US" sz="1400" b="1">
                <a:solidFill>
                  <a:srgbClr val="FFFFFF"/>
                </a:solidFill>
                <a:latin typeface="Arial" charset="0"/>
                <a:ea typeface="ＭＳ Ｐゴシック" pitchFamily="34" charset="-128"/>
                <a:cs typeface="Arial" charset="0"/>
              </a:rPr>
              <a:t> </a:t>
            </a:r>
            <a:r>
              <a:rPr lang="en-GB" sz="1400">
                <a:solidFill>
                  <a:srgbClr val="FFFFFF"/>
                </a:solidFill>
                <a:latin typeface="Arial" charset="0"/>
                <a:ea typeface="ＭＳ Ｐゴシック" pitchFamily="34" charset="-128"/>
                <a:cs typeface="Arial" charset="0"/>
              </a:rPr>
              <a:t>Q4W</a:t>
            </a:r>
          </a:p>
          <a:p>
            <a:pPr algn="ctr" fontAlgn="base">
              <a:spcBef>
                <a:spcPct val="0"/>
              </a:spcBef>
              <a:spcAft>
                <a:spcPct val="0"/>
              </a:spcAft>
            </a:pPr>
            <a:r>
              <a:rPr lang="en-GB" sz="1400" b="1">
                <a:solidFill>
                  <a:srgbClr val="FFFFFF"/>
                </a:solidFill>
                <a:latin typeface="Arial" charset="0"/>
                <a:ea typeface="ＭＳ Ｐゴシック" pitchFamily="34" charset="-128"/>
                <a:cs typeface="Arial" charset="0"/>
              </a:rPr>
              <a:t>(n = 951)</a:t>
            </a:r>
            <a:endParaRPr lang="en-US" sz="1400" b="1">
              <a:solidFill>
                <a:srgbClr val="FFFFFF"/>
              </a:solidFill>
              <a:latin typeface="Arial" charset="0"/>
              <a:ea typeface="ＭＳ Ｐゴシック" pitchFamily="34" charset="-128"/>
              <a:cs typeface="Arial" charset="0"/>
            </a:endParaRPr>
          </a:p>
        </p:txBody>
      </p:sp>
      <p:sp>
        <p:nvSpPr>
          <p:cNvPr id="412676" name="Text Box 5"/>
          <p:cNvSpPr txBox="1">
            <a:spLocks noChangeArrowheads="1"/>
          </p:cNvSpPr>
          <p:nvPr/>
        </p:nvSpPr>
        <p:spPr bwMode="auto">
          <a:xfrm>
            <a:off x="4110038" y="1990375"/>
            <a:ext cx="3676650" cy="896937"/>
          </a:xfrm>
          <a:prstGeom prst="rect">
            <a:avLst/>
          </a:prstGeom>
          <a:solidFill>
            <a:srgbClr val="F26649"/>
          </a:solidFill>
          <a:ln w="9525">
            <a:noFill/>
            <a:miter lim="800000"/>
            <a:headEnd/>
            <a:tailEnd/>
          </a:ln>
        </p:spPr>
        <p:txBody>
          <a:bodyPr lIns="36000" tIns="36000" rIns="36000" bIns="36000" anchor="ctr"/>
          <a:lstStyle/>
          <a:p>
            <a:pPr algn="ctr" fontAlgn="base">
              <a:spcBef>
                <a:spcPct val="0"/>
              </a:spcBef>
              <a:spcAft>
                <a:spcPct val="0"/>
              </a:spcAft>
            </a:pPr>
            <a:r>
              <a:rPr lang="en-US" sz="1400" b="1">
                <a:solidFill>
                  <a:srgbClr val="FFFFFF"/>
                </a:solidFill>
                <a:latin typeface="Arial" charset="0"/>
                <a:ea typeface="ＭＳ Ｐゴシック" pitchFamily="34" charset="-128"/>
                <a:cs typeface="Arial" charset="0"/>
              </a:rPr>
              <a:t>denosumab </a:t>
            </a:r>
            <a:r>
              <a:rPr lang="en-US" sz="1400">
                <a:solidFill>
                  <a:srgbClr val="FFFFFF"/>
                </a:solidFill>
                <a:latin typeface="Arial" charset="0"/>
                <a:ea typeface="ＭＳ Ｐゴシック" pitchFamily="34" charset="-128"/>
                <a:cs typeface="Arial" charset="0"/>
              </a:rPr>
              <a:t>120 mg SC Q4W</a:t>
            </a:r>
            <a:br>
              <a:rPr lang="en-US" sz="1400">
                <a:solidFill>
                  <a:srgbClr val="FFFFFF"/>
                </a:solidFill>
                <a:latin typeface="Arial" charset="0"/>
                <a:ea typeface="ＭＳ Ｐゴシック" pitchFamily="34" charset="-128"/>
                <a:cs typeface="Arial" charset="0"/>
              </a:rPr>
            </a:br>
            <a:r>
              <a:rPr lang="en-US" sz="1400">
                <a:solidFill>
                  <a:srgbClr val="FFFFFF"/>
                </a:solidFill>
                <a:latin typeface="Arial" charset="0"/>
                <a:ea typeface="ＭＳ Ｐゴシック" pitchFamily="34" charset="-128"/>
                <a:cs typeface="Arial" charset="0"/>
              </a:rPr>
              <a:t>+</a:t>
            </a:r>
            <a:br>
              <a:rPr lang="en-US" sz="1400">
                <a:solidFill>
                  <a:srgbClr val="FFFFFF"/>
                </a:solidFill>
                <a:latin typeface="Arial" charset="0"/>
                <a:ea typeface="ＭＳ Ｐゴシック" pitchFamily="34" charset="-128"/>
                <a:cs typeface="Arial" charset="0"/>
              </a:rPr>
            </a:br>
            <a:r>
              <a:rPr lang="en-US" sz="1400" b="1">
                <a:solidFill>
                  <a:srgbClr val="FFFFFF"/>
                </a:solidFill>
                <a:latin typeface="Arial" charset="0"/>
                <a:ea typeface="ＭＳ Ｐゴシック" pitchFamily="34" charset="-128"/>
                <a:cs typeface="Arial" charset="0"/>
              </a:rPr>
              <a:t>Placebo </a:t>
            </a:r>
            <a:r>
              <a:rPr lang="en-US" sz="1400">
                <a:solidFill>
                  <a:srgbClr val="FFFFFF"/>
                </a:solidFill>
                <a:latin typeface="Arial" charset="0"/>
                <a:ea typeface="ＭＳ Ｐゴシック" pitchFamily="34" charset="-128"/>
                <a:cs typeface="Arial" charset="0"/>
              </a:rPr>
              <a:t>IV Q4W*</a:t>
            </a:r>
          </a:p>
          <a:p>
            <a:pPr algn="ctr" fontAlgn="base">
              <a:spcBef>
                <a:spcPct val="0"/>
              </a:spcBef>
              <a:spcAft>
                <a:spcPct val="0"/>
              </a:spcAft>
            </a:pPr>
            <a:r>
              <a:rPr lang="en-GB" sz="1400" b="1">
                <a:solidFill>
                  <a:srgbClr val="FFFFFF"/>
                </a:solidFill>
                <a:latin typeface="Arial" charset="0"/>
                <a:ea typeface="ＭＳ Ｐゴシック" pitchFamily="34" charset="-128"/>
                <a:cs typeface="Arial" charset="0"/>
              </a:rPr>
              <a:t>(n = 950)</a:t>
            </a:r>
            <a:endParaRPr lang="en-US" sz="1400" b="1">
              <a:solidFill>
                <a:srgbClr val="FFFFFF"/>
              </a:solidFill>
              <a:latin typeface="Arial" charset="0"/>
              <a:ea typeface="ＭＳ Ｐゴシック" pitchFamily="34" charset="-128"/>
              <a:cs typeface="Arial" charset="0"/>
            </a:endParaRPr>
          </a:p>
        </p:txBody>
      </p:sp>
      <p:cxnSp>
        <p:nvCxnSpPr>
          <p:cNvPr id="412677" name="AutoShape 8"/>
          <p:cNvCxnSpPr>
            <a:cxnSpLocks noChangeShapeType="1"/>
            <a:stCxn id="23564" idx="3"/>
            <a:endCxn id="412676" idx="1"/>
          </p:cNvCxnSpPr>
          <p:nvPr/>
        </p:nvCxnSpPr>
        <p:spPr bwMode="auto">
          <a:xfrm flipV="1">
            <a:off x="3055938" y="2439637"/>
            <a:ext cx="1054100" cy="1063625"/>
          </a:xfrm>
          <a:prstGeom prst="bentConnector3">
            <a:avLst>
              <a:gd name="adj1" fmla="val 50000"/>
            </a:avLst>
          </a:prstGeom>
          <a:noFill/>
          <a:ln w="38100" algn="ctr">
            <a:solidFill>
              <a:schemeClr val="tx1"/>
            </a:solidFill>
            <a:miter lim="800000"/>
            <a:headEnd/>
            <a:tailEnd type="triangle" w="med" len="med"/>
          </a:ln>
        </p:spPr>
      </p:cxnSp>
      <p:cxnSp>
        <p:nvCxnSpPr>
          <p:cNvPr id="412678" name="AutoShape 9"/>
          <p:cNvCxnSpPr>
            <a:cxnSpLocks noChangeShapeType="1"/>
          </p:cNvCxnSpPr>
          <p:nvPr/>
        </p:nvCxnSpPr>
        <p:spPr bwMode="auto">
          <a:xfrm>
            <a:off x="3074988" y="2933350"/>
            <a:ext cx="1009650" cy="842962"/>
          </a:xfrm>
          <a:prstGeom prst="bentConnector3">
            <a:avLst>
              <a:gd name="adj1" fmla="val 50000"/>
            </a:avLst>
          </a:prstGeom>
          <a:noFill/>
          <a:ln w="38100" algn="ctr">
            <a:solidFill>
              <a:schemeClr val="tx1"/>
            </a:solidFill>
            <a:miter lim="800000"/>
            <a:headEnd/>
            <a:tailEnd type="triangle" w="med" len="med"/>
          </a:ln>
        </p:spPr>
      </p:cxnSp>
      <p:sp>
        <p:nvSpPr>
          <p:cNvPr id="412679" name="Line 13"/>
          <p:cNvSpPr>
            <a:spLocks noChangeShapeType="1"/>
          </p:cNvSpPr>
          <p:nvPr/>
        </p:nvSpPr>
        <p:spPr bwMode="auto">
          <a:xfrm>
            <a:off x="2211388" y="3063525"/>
            <a:ext cx="442912" cy="0"/>
          </a:xfrm>
          <a:prstGeom prst="line">
            <a:avLst/>
          </a:prstGeom>
          <a:noFill/>
          <a:ln w="38100" algn="ctr">
            <a:solidFill>
              <a:schemeClr val="tx1"/>
            </a:solidFill>
            <a:round/>
            <a:headEnd/>
            <a:tailEnd type="triangle" w="med" len="med"/>
          </a:ln>
        </p:spPr>
        <p:txBody>
          <a:bodyPr/>
          <a:lstStyle/>
          <a:p>
            <a:pPr defTabSz="914400" fontAlgn="base">
              <a:spcBef>
                <a:spcPct val="0"/>
              </a:spcBef>
              <a:spcAft>
                <a:spcPct val="0"/>
              </a:spcAft>
            </a:pPr>
            <a:endParaRPr lang="es-ES" sz="1400">
              <a:solidFill>
                <a:srgbClr val="FFFFFF"/>
              </a:solidFill>
              <a:latin typeface="Arial" charset="0"/>
              <a:cs typeface="Arial" charset="0"/>
            </a:endParaRPr>
          </a:p>
        </p:txBody>
      </p:sp>
      <p:sp>
        <p:nvSpPr>
          <p:cNvPr id="412680" name="Text Placeholder 12"/>
          <p:cNvSpPr>
            <a:spLocks/>
          </p:cNvSpPr>
          <p:nvPr/>
        </p:nvSpPr>
        <p:spPr bwMode="auto">
          <a:xfrm>
            <a:off x="4772025" y="6423025"/>
            <a:ext cx="4318000" cy="430213"/>
          </a:xfrm>
          <a:prstGeom prst="rect">
            <a:avLst/>
          </a:prstGeom>
          <a:noFill/>
          <a:ln w="9525">
            <a:noFill/>
            <a:miter lim="800000"/>
            <a:headEnd/>
            <a:tailEnd/>
          </a:ln>
        </p:spPr>
        <p:txBody>
          <a:bodyPr anchor="b"/>
          <a:lstStyle/>
          <a:p>
            <a:pPr algn="r" defTabSz="914400" eaLnBrk="0" fontAlgn="base" hangingPunct="0">
              <a:spcBef>
                <a:spcPct val="0"/>
              </a:spcBef>
              <a:spcAft>
                <a:spcPct val="0"/>
              </a:spcAft>
            </a:pPr>
            <a:endParaRPr lang="en-GB" sz="1000">
              <a:solidFill>
                <a:srgbClr val="000000"/>
              </a:solidFill>
              <a:latin typeface="Comic Sans MS"/>
              <a:cs typeface="Comic Sans MS"/>
            </a:endParaRPr>
          </a:p>
        </p:txBody>
      </p:sp>
      <p:sp>
        <p:nvSpPr>
          <p:cNvPr id="23563" name="Text Box 11"/>
          <p:cNvSpPr txBox="1">
            <a:spLocks noChangeArrowheads="1"/>
          </p:cNvSpPr>
          <p:nvPr/>
        </p:nvSpPr>
        <p:spPr bwMode="auto">
          <a:xfrm>
            <a:off x="41275" y="2174525"/>
            <a:ext cx="2174875" cy="2892425"/>
          </a:xfrm>
          <a:prstGeom prst="rect">
            <a:avLst/>
          </a:prstGeom>
          <a:solidFill>
            <a:srgbClr val="00446A"/>
          </a:solidFill>
          <a:ln w="3175">
            <a:noFill/>
            <a:miter lim="800000"/>
            <a:headEnd/>
            <a:tailEnd/>
          </a:ln>
        </p:spPr>
        <p:txBody>
          <a:bodyPr>
            <a:spAutoFit/>
          </a:bodyPr>
          <a:lstStyle/>
          <a:p>
            <a:pPr marL="174625" indent="-174625" algn="ctr" fontAlgn="base">
              <a:spcBef>
                <a:spcPct val="0"/>
              </a:spcBef>
              <a:spcAft>
                <a:spcPct val="0"/>
              </a:spcAft>
              <a:defRPr/>
            </a:pPr>
            <a:r>
              <a:rPr lang="en-US" sz="1400" b="1" dirty="0" err="1">
                <a:solidFill>
                  <a:srgbClr val="FFFFFF"/>
                </a:solidFill>
                <a:latin typeface="Arial" charset="0"/>
                <a:ea typeface="MS PGothic" pitchFamily="34" charset="-128"/>
                <a:cs typeface="Arial" charset="0"/>
              </a:rPr>
              <a:t>Reclutados</a:t>
            </a:r>
            <a:endParaRPr lang="en-US" sz="1400" b="1" dirty="0">
              <a:solidFill>
                <a:srgbClr val="FFFFFF"/>
              </a:solidFill>
              <a:latin typeface="Arial" charset="0"/>
              <a:ea typeface="MS PGothic" pitchFamily="34" charset="-128"/>
              <a:cs typeface="Arial" charset="0"/>
            </a:endParaRPr>
          </a:p>
          <a:p>
            <a:pPr marL="174625" indent="-174625" algn="ctr" fontAlgn="base">
              <a:spcBef>
                <a:spcPct val="0"/>
              </a:spcBef>
              <a:spcAft>
                <a:spcPct val="0"/>
              </a:spcAft>
              <a:defRPr/>
            </a:pPr>
            <a:r>
              <a:rPr lang="en-GB" sz="1400" b="1" dirty="0">
                <a:solidFill>
                  <a:srgbClr val="FFFFFF"/>
                </a:solidFill>
                <a:latin typeface="Arial" charset="0"/>
                <a:ea typeface="MS PGothic" pitchFamily="34" charset="-128"/>
                <a:cs typeface="Arial" charset="0"/>
              </a:rPr>
              <a:t>N = 1904</a:t>
            </a:r>
          </a:p>
          <a:p>
            <a:pPr marL="174625" indent="-174625" algn="ctr" fontAlgn="base">
              <a:spcBef>
                <a:spcPct val="0"/>
              </a:spcBef>
              <a:spcAft>
                <a:spcPct val="0"/>
              </a:spcAft>
              <a:defRPr/>
            </a:pPr>
            <a:endParaRPr lang="en-GB" sz="1400" b="1" dirty="0">
              <a:solidFill>
                <a:srgbClr val="FFFFFF"/>
              </a:solidFill>
              <a:latin typeface="Arial" charset="0"/>
              <a:ea typeface="MS PGothic" pitchFamily="34" charset="-128"/>
              <a:cs typeface="Arial" charset="0"/>
            </a:endParaRPr>
          </a:p>
          <a:p>
            <a:pPr defTabSz="914400" fontAlgn="base">
              <a:spcBef>
                <a:spcPct val="0"/>
              </a:spcBef>
              <a:spcAft>
                <a:spcPct val="0"/>
              </a:spcAft>
              <a:defRPr/>
            </a:pPr>
            <a:r>
              <a:rPr lang="en-US" sz="1400" b="1" dirty="0" err="1">
                <a:solidFill>
                  <a:srgbClr val="FFFFFF"/>
                </a:solidFill>
                <a:latin typeface="Arial" charset="0"/>
                <a:cs typeface="Arial" charset="0"/>
              </a:rPr>
              <a:t>Criterios</a:t>
            </a:r>
            <a:r>
              <a:rPr lang="en-US" sz="1400" b="1" dirty="0">
                <a:solidFill>
                  <a:srgbClr val="FFFFFF"/>
                </a:solidFill>
                <a:latin typeface="Arial" charset="0"/>
                <a:cs typeface="Arial" charset="0"/>
              </a:rPr>
              <a:t> de </a:t>
            </a:r>
            <a:r>
              <a:rPr lang="en-US" sz="1400" b="1" dirty="0" err="1">
                <a:solidFill>
                  <a:srgbClr val="FFFFFF"/>
                </a:solidFill>
                <a:latin typeface="Arial" charset="0"/>
                <a:cs typeface="Arial" charset="0"/>
              </a:rPr>
              <a:t>inclusión</a:t>
            </a:r>
            <a:endParaRPr lang="en-US" sz="1400" b="1" dirty="0">
              <a:solidFill>
                <a:srgbClr val="FFFFFF"/>
              </a:solidFill>
              <a:latin typeface="Arial" charset="0"/>
              <a:cs typeface="Arial" charset="0"/>
            </a:endParaRPr>
          </a:p>
          <a:p>
            <a:pPr defTabSz="914400" fontAlgn="base">
              <a:spcBef>
                <a:spcPct val="0"/>
              </a:spcBef>
              <a:spcAft>
                <a:spcPct val="0"/>
              </a:spcAft>
              <a:buFont typeface="Arial" pitchFamily="34" charset="0"/>
              <a:buChar char="•"/>
              <a:defRPr/>
            </a:pPr>
            <a:r>
              <a:rPr lang="en-GB" sz="1400" dirty="0">
                <a:solidFill>
                  <a:srgbClr val="FFFFFF"/>
                </a:solidFill>
                <a:latin typeface="Arial" charset="0"/>
                <a:cs typeface="Arial" charset="0"/>
              </a:rPr>
              <a:t> </a:t>
            </a:r>
            <a:r>
              <a:rPr lang="en-GB" sz="1400" dirty="0" err="1">
                <a:solidFill>
                  <a:srgbClr val="FFFFFF"/>
                </a:solidFill>
                <a:latin typeface="Arial" charset="0"/>
                <a:cs typeface="Arial" charset="0"/>
              </a:rPr>
              <a:t>Cáncer</a:t>
            </a:r>
            <a:r>
              <a:rPr lang="en-GB" sz="1400" dirty="0">
                <a:solidFill>
                  <a:srgbClr val="FFFFFF"/>
                </a:solidFill>
                <a:latin typeface="Arial" charset="0"/>
                <a:cs typeface="Arial" charset="0"/>
              </a:rPr>
              <a:t> de </a:t>
            </a:r>
            <a:r>
              <a:rPr lang="en-GB" sz="1400" dirty="0" err="1">
                <a:solidFill>
                  <a:srgbClr val="FFFFFF"/>
                </a:solidFill>
                <a:latin typeface="Arial" charset="0"/>
                <a:cs typeface="Arial" charset="0"/>
              </a:rPr>
              <a:t>próstata</a:t>
            </a:r>
            <a:r>
              <a:rPr lang="en-GB" sz="1400" dirty="0">
                <a:solidFill>
                  <a:srgbClr val="FFFFFF"/>
                </a:solidFill>
                <a:latin typeface="Arial" charset="0"/>
                <a:cs typeface="Arial" charset="0"/>
              </a:rPr>
              <a:t> </a:t>
            </a:r>
            <a:r>
              <a:rPr lang="en-GB" sz="1400" dirty="0" err="1">
                <a:solidFill>
                  <a:srgbClr val="FFFFFF"/>
                </a:solidFill>
                <a:latin typeface="Arial" charset="0"/>
                <a:cs typeface="Arial" charset="0"/>
              </a:rPr>
              <a:t>resistente</a:t>
            </a:r>
            <a:r>
              <a:rPr lang="en-GB" sz="1400" dirty="0">
                <a:solidFill>
                  <a:srgbClr val="FFFFFF"/>
                </a:solidFill>
                <a:latin typeface="Arial" charset="0"/>
                <a:cs typeface="Arial" charset="0"/>
              </a:rPr>
              <a:t> a la </a:t>
            </a:r>
            <a:r>
              <a:rPr lang="en-GB" sz="1400" dirty="0" err="1">
                <a:solidFill>
                  <a:srgbClr val="FFFFFF"/>
                </a:solidFill>
                <a:latin typeface="Arial" charset="0"/>
                <a:cs typeface="Arial" charset="0"/>
              </a:rPr>
              <a:t>castración</a:t>
            </a:r>
            <a:r>
              <a:rPr lang="en-GB" sz="1400" dirty="0">
                <a:solidFill>
                  <a:srgbClr val="FFFFFF"/>
                </a:solidFill>
                <a:latin typeface="Arial" charset="0"/>
                <a:cs typeface="Arial" charset="0"/>
              </a:rPr>
              <a:t> y ≥ 1 </a:t>
            </a:r>
            <a:r>
              <a:rPr lang="en-GB" sz="1400" dirty="0" err="1">
                <a:solidFill>
                  <a:srgbClr val="FFFFFF"/>
                </a:solidFill>
                <a:latin typeface="Arial" charset="0"/>
                <a:cs typeface="Arial" charset="0"/>
              </a:rPr>
              <a:t>metástasis</a:t>
            </a:r>
            <a:r>
              <a:rPr lang="en-GB" sz="1400" dirty="0">
                <a:solidFill>
                  <a:srgbClr val="FFFFFF"/>
                </a:solidFill>
                <a:latin typeface="Arial" charset="0"/>
                <a:cs typeface="Arial" charset="0"/>
              </a:rPr>
              <a:t> </a:t>
            </a:r>
            <a:r>
              <a:rPr lang="en-GB" sz="1400" dirty="0" err="1">
                <a:solidFill>
                  <a:srgbClr val="FFFFFF"/>
                </a:solidFill>
                <a:latin typeface="Arial" charset="0"/>
                <a:cs typeface="Arial" charset="0"/>
              </a:rPr>
              <a:t>óseas</a:t>
            </a:r>
            <a:endParaRPr lang="en-GB" sz="1400" dirty="0">
              <a:solidFill>
                <a:srgbClr val="FFFFFF"/>
              </a:solidFill>
              <a:latin typeface="Arial" charset="0"/>
              <a:cs typeface="Arial" charset="0"/>
            </a:endParaRPr>
          </a:p>
          <a:p>
            <a:pPr defTabSz="914400" fontAlgn="base">
              <a:spcBef>
                <a:spcPct val="0"/>
              </a:spcBef>
              <a:spcAft>
                <a:spcPct val="0"/>
              </a:spcAft>
              <a:defRPr/>
            </a:pPr>
            <a:endParaRPr lang="es-ES" sz="1400" b="1" dirty="0">
              <a:solidFill>
                <a:srgbClr val="FFFFFF"/>
              </a:solidFill>
              <a:latin typeface="Arial" charset="0"/>
              <a:cs typeface="Arial" charset="0"/>
            </a:endParaRPr>
          </a:p>
          <a:p>
            <a:pPr defTabSz="914400" fontAlgn="base">
              <a:spcBef>
                <a:spcPct val="0"/>
              </a:spcBef>
              <a:spcAft>
                <a:spcPct val="0"/>
              </a:spcAft>
              <a:defRPr/>
            </a:pPr>
            <a:r>
              <a:rPr lang="es-ES" sz="1400" b="1" dirty="0">
                <a:solidFill>
                  <a:srgbClr val="FFFFFF"/>
                </a:solidFill>
                <a:latin typeface="Arial" charset="0"/>
                <a:cs typeface="Arial" charset="0"/>
              </a:rPr>
              <a:t>Criterios de exclusión</a:t>
            </a:r>
            <a:endParaRPr lang="en-US" sz="1400" b="1" dirty="0">
              <a:solidFill>
                <a:srgbClr val="FFFFFF"/>
              </a:solidFill>
              <a:latin typeface="Arial" charset="0"/>
              <a:cs typeface="Arial" charset="0"/>
            </a:endParaRPr>
          </a:p>
          <a:p>
            <a:pPr defTabSz="914400" fontAlgn="base">
              <a:spcBef>
                <a:spcPct val="0"/>
              </a:spcBef>
              <a:spcAft>
                <a:spcPct val="0"/>
              </a:spcAft>
              <a:buFont typeface="Arial" pitchFamily="34" charset="0"/>
              <a:buChar char="•"/>
              <a:defRPr/>
            </a:pPr>
            <a:r>
              <a:rPr lang="es-ES" sz="1400" dirty="0" err="1">
                <a:solidFill>
                  <a:srgbClr val="FFFFFF"/>
                </a:solidFill>
                <a:latin typeface="Arial" pitchFamily="34" charset="0"/>
                <a:cs typeface="Arial" charset="0"/>
              </a:rPr>
              <a:t>Bisfosfonatos</a:t>
            </a:r>
            <a:r>
              <a:rPr lang="es-ES" sz="1400" dirty="0">
                <a:solidFill>
                  <a:srgbClr val="FFFFFF"/>
                </a:solidFill>
                <a:latin typeface="Arial" pitchFamily="34" charset="0"/>
                <a:cs typeface="Arial" charset="0"/>
              </a:rPr>
              <a:t> orales en el tratamiento de metástasis óseas</a:t>
            </a:r>
          </a:p>
          <a:p>
            <a:pPr defTabSz="914400" fontAlgn="base">
              <a:spcBef>
                <a:spcPct val="0"/>
              </a:spcBef>
              <a:spcAft>
                <a:spcPct val="0"/>
              </a:spcAft>
              <a:buFont typeface="Arial" pitchFamily="34" charset="0"/>
              <a:buChar char="•"/>
              <a:defRPr/>
            </a:pPr>
            <a:r>
              <a:rPr lang="es-ES" sz="1400" dirty="0" err="1">
                <a:solidFill>
                  <a:srgbClr val="FFFFFF"/>
                </a:solidFill>
                <a:latin typeface="Arial" pitchFamily="34" charset="0"/>
                <a:cs typeface="Arial" charset="0"/>
              </a:rPr>
              <a:t>Bisfosfonatos</a:t>
            </a:r>
            <a:r>
              <a:rPr lang="es-ES" sz="1400" dirty="0">
                <a:solidFill>
                  <a:srgbClr val="FFFFFF"/>
                </a:solidFill>
                <a:latin typeface="Arial" pitchFamily="34" charset="0"/>
                <a:cs typeface="Arial" charset="0"/>
              </a:rPr>
              <a:t> IV previos</a:t>
            </a:r>
            <a:endParaRPr lang="en-US" sz="1400" b="1" dirty="0">
              <a:solidFill>
                <a:srgbClr val="FFFFFF"/>
              </a:solidFill>
              <a:latin typeface="Arial" charset="0"/>
              <a:ea typeface="MS PGothic" pitchFamily="34" charset="-128"/>
              <a:cs typeface="Arial" charset="0"/>
            </a:endParaRPr>
          </a:p>
        </p:txBody>
      </p:sp>
      <p:sp>
        <p:nvSpPr>
          <p:cNvPr id="23564" name="Text Box 12"/>
          <p:cNvSpPr txBox="1">
            <a:spLocks noChangeArrowheads="1"/>
          </p:cNvSpPr>
          <p:nvPr/>
        </p:nvSpPr>
        <p:spPr bwMode="auto">
          <a:xfrm>
            <a:off x="2711450" y="1949100"/>
            <a:ext cx="344488" cy="3108325"/>
          </a:xfrm>
          <a:prstGeom prst="rect">
            <a:avLst/>
          </a:prstGeom>
          <a:solidFill>
            <a:srgbClr val="00446A"/>
          </a:solidFill>
          <a:ln w="3175">
            <a:noFill/>
            <a:miter lim="800000"/>
            <a:headEnd/>
            <a:tailEnd/>
          </a:ln>
        </p:spPr>
        <p:txBody>
          <a:bodyPr anchor="ctr" anchorCtr="1">
            <a:spAutoFit/>
          </a:bodyPr>
          <a:lstStyle/>
          <a:p>
            <a:pPr algn="ctr">
              <a:defRPr/>
            </a:pPr>
            <a:r>
              <a:rPr lang="es-ES" sz="1400" b="1" kern="0" dirty="0">
                <a:solidFill>
                  <a:srgbClr val="FFFFFF"/>
                </a:solidFill>
                <a:latin typeface="Arial" charset="0"/>
                <a:ea typeface="MS PGothic" pitchFamily="34" charset="-128"/>
                <a:cs typeface="Arial" charset="0"/>
              </a:rPr>
              <a:t>ALEATOR</a:t>
            </a:r>
          </a:p>
          <a:p>
            <a:pPr algn="ctr">
              <a:defRPr/>
            </a:pPr>
            <a:r>
              <a:rPr lang="es-ES" sz="1400" b="1" kern="0" dirty="0">
                <a:solidFill>
                  <a:srgbClr val="FFFFFF"/>
                </a:solidFill>
                <a:latin typeface="Arial" charset="0"/>
                <a:ea typeface="MS PGothic" pitchFamily="34" charset="-128"/>
                <a:cs typeface="Arial" charset="0"/>
              </a:rPr>
              <a:t>I</a:t>
            </a:r>
          </a:p>
          <a:p>
            <a:pPr algn="ctr">
              <a:defRPr/>
            </a:pPr>
            <a:r>
              <a:rPr lang="es-ES" sz="1400" b="1" kern="0" dirty="0">
                <a:solidFill>
                  <a:srgbClr val="FFFFFF"/>
                </a:solidFill>
                <a:latin typeface="Arial" charset="0"/>
                <a:ea typeface="MS PGothic" pitchFamily="34" charset="-128"/>
                <a:cs typeface="Arial" charset="0"/>
              </a:rPr>
              <a:t>Z A C</a:t>
            </a:r>
          </a:p>
          <a:p>
            <a:pPr algn="ctr">
              <a:defRPr/>
            </a:pPr>
            <a:r>
              <a:rPr lang="es-ES" sz="1400" b="1" kern="0" dirty="0">
                <a:solidFill>
                  <a:srgbClr val="FFFFFF"/>
                </a:solidFill>
                <a:latin typeface="Arial" charset="0"/>
                <a:ea typeface="MS PGothic" pitchFamily="34" charset="-128"/>
                <a:cs typeface="Arial" charset="0"/>
              </a:rPr>
              <a:t>I O N</a:t>
            </a:r>
          </a:p>
        </p:txBody>
      </p:sp>
      <p:sp>
        <p:nvSpPr>
          <p:cNvPr id="412683" name="Rectangle 18"/>
          <p:cNvSpPr>
            <a:spLocks/>
          </p:cNvSpPr>
          <p:nvPr/>
        </p:nvSpPr>
        <p:spPr bwMode="auto">
          <a:xfrm>
            <a:off x="234950" y="1860200"/>
            <a:ext cx="1676400" cy="582612"/>
          </a:xfrm>
          <a:prstGeom prst="rect">
            <a:avLst/>
          </a:prstGeom>
          <a:noFill/>
          <a:ln w="9525">
            <a:noFill/>
            <a:miter lim="800000"/>
            <a:headEnd/>
            <a:tailEnd/>
          </a:ln>
        </p:spPr>
        <p:txBody>
          <a:bodyPr/>
          <a:lstStyle/>
          <a:p>
            <a:pPr marL="342900" indent="-342900" defTabSz="914400" eaLnBrk="0" fontAlgn="base" hangingPunct="0">
              <a:lnSpc>
                <a:spcPct val="90000"/>
              </a:lnSpc>
              <a:spcBef>
                <a:spcPct val="20000"/>
              </a:spcBef>
              <a:spcAft>
                <a:spcPct val="0"/>
              </a:spcAft>
              <a:buSzPct val="120000"/>
            </a:pPr>
            <a:r>
              <a:rPr lang="en-US" sz="1400" b="1">
                <a:solidFill>
                  <a:srgbClr val="00446A"/>
                </a:solidFill>
                <a:latin typeface="Arial" charset="0"/>
                <a:cs typeface="Arial" charset="0"/>
              </a:rPr>
              <a:t>Estudio 103</a:t>
            </a:r>
          </a:p>
        </p:txBody>
      </p:sp>
      <p:sp>
        <p:nvSpPr>
          <p:cNvPr id="412684" name="Text Placeholder 11"/>
          <p:cNvSpPr>
            <a:spLocks/>
          </p:cNvSpPr>
          <p:nvPr/>
        </p:nvSpPr>
        <p:spPr bwMode="auto">
          <a:xfrm>
            <a:off x="34925" y="6427788"/>
            <a:ext cx="9109075" cy="430212"/>
          </a:xfrm>
          <a:prstGeom prst="rect">
            <a:avLst/>
          </a:prstGeom>
          <a:noFill/>
          <a:ln w="9525">
            <a:noFill/>
            <a:miter lim="800000"/>
            <a:headEnd/>
            <a:tailEnd/>
          </a:ln>
        </p:spPr>
        <p:txBody>
          <a:bodyPr anchor="b"/>
          <a:lstStyle/>
          <a:p>
            <a:pPr defTabSz="914400" eaLnBrk="0" fontAlgn="base" hangingPunct="0">
              <a:spcBef>
                <a:spcPct val="20000"/>
              </a:spcBef>
              <a:spcAft>
                <a:spcPct val="0"/>
              </a:spcAft>
              <a:buSzPct val="120000"/>
            </a:pPr>
            <a:r>
              <a:rPr lang="en-GB" sz="900">
                <a:solidFill>
                  <a:srgbClr val="00446A"/>
                </a:solidFill>
                <a:latin typeface="Comic Sans MS"/>
                <a:cs typeface="Comic Sans MS"/>
              </a:rPr>
              <a:t>Snapinn S, et al. Pharm Stat. 2011;10:1–2; Koyama T, et al. J Biopharm Stat. 2005;15:943–55.  Piaggio G, et al. JAMA. 2006;295:1152–60.  Freidlin B, et al. J Clin Oncol. 2007;25:5019–23. US Department of Health and Human Services http://www.fda.gov/downloads/Drugs/GuidanceComplianceRegulatoryInformation/ Guidances/UCM202140.pdf . Accessed February 24, 2011; The European Agency for the Evaluation of Medicinal Products Committee for Proprietary Medicinal Products (CPMP). http://www.ema.europa.eu/docs/en_GB/document_library/Scientific_guideline/2009/09/WC500003640.pdf  Accessed February 24, 2011.</a:t>
            </a:r>
          </a:p>
          <a:p>
            <a:pPr defTabSz="914400" fontAlgn="base">
              <a:spcBef>
                <a:spcPct val="30000"/>
              </a:spcBef>
              <a:spcAft>
                <a:spcPct val="0"/>
              </a:spcAft>
            </a:pPr>
            <a:r>
              <a:rPr lang="it-IT" sz="900">
                <a:solidFill>
                  <a:srgbClr val="00446A"/>
                </a:solidFill>
                <a:latin typeface="Comic Sans MS"/>
                <a:cs typeface="Comic Sans MS"/>
              </a:rPr>
              <a:t>Fizazi K et al. Lancet 2011;377:813–22.</a:t>
            </a:r>
            <a:endParaRPr lang="da-DK" sz="900">
              <a:solidFill>
                <a:srgbClr val="00446A"/>
              </a:solidFill>
              <a:latin typeface="Comic Sans MS"/>
              <a:cs typeface="Comic Sans MS"/>
            </a:endParaRPr>
          </a:p>
        </p:txBody>
      </p:sp>
      <p:sp>
        <p:nvSpPr>
          <p:cNvPr id="23567" name="Text Box 16"/>
          <p:cNvSpPr txBox="1">
            <a:spLocks noChangeArrowheads="1"/>
          </p:cNvSpPr>
          <p:nvPr/>
        </p:nvSpPr>
        <p:spPr bwMode="auto">
          <a:xfrm>
            <a:off x="3297238" y="4435125"/>
            <a:ext cx="5568950" cy="508000"/>
          </a:xfrm>
          <a:prstGeom prst="rect">
            <a:avLst/>
          </a:prstGeom>
          <a:noFill/>
          <a:ln w="19050">
            <a:noFill/>
            <a:miter lim="800000"/>
            <a:headEnd/>
            <a:tailEnd/>
          </a:ln>
        </p:spPr>
        <p:txBody>
          <a:bodyPr wrap="square">
            <a:spAutoFit/>
          </a:bodyPr>
          <a:lstStyle/>
          <a:p>
            <a:pPr marL="63500" indent="-63500" algn="r" defTabSz="862013" fontAlgn="base">
              <a:lnSpc>
                <a:spcPct val="90000"/>
              </a:lnSpc>
              <a:spcBef>
                <a:spcPct val="0"/>
              </a:spcBef>
              <a:spcAft>
                <a:spcPct val="0"/>
              </a:spcAft>
              <a:defRPr/>
            </a:pPr>
            <a:r>
              <a:rPr lang="en-US" sz="1000" dirty="0">
                <a:solidFill>
                  <a:srgbClr val="000000"/>
                </a:solidFill>
                <a:latin typeface="Arial" charset="0"/>
                <a:cs typeface="Arial" charset="0"/>
              </a:rPr>
              <a:t>*S</a:t>
            </a:r>
            <a:r>
              <a:rPr lang="es-ES" sz="1000" dirty="0" err="1">
                <a:solidFill>
                  <a:srgbClr val="000000"/>
                </a:solidFill>
                <a:latin typeface="Arial" charset="0"/>
                <a:cs typeface="Arial" charset="0"/>
              </a:rPr>
              <a:t>egún</a:t>
            </a:r>
            <a:r>
              <a:rPr lang="es-ES" sz="1000" dirty="0">
                <a:solidFill>
                  <a:srgbClr val="000000"/>
                </a:solidFill>
                <a:latin typeface="Arial" charset="0"/>
                <a:cs typeface="Arial" charset="0"/>
              </a:rPr>
              <a:t> protocolo y la ficha técnica de </a:t>
            </a:r>
            <a:r>
              <a:rPr lang="es-ES" sz="1000" dirty="0" err="1">
                <a:solidFill>
                  <a:srgbClr val="000000"/>
                </a:solidFill>
                <a:latin typeface="Arial" charset="0"/>
                <a:cs typeface="Arial" charset="0"/>
              </a:rPr>
              <a:t>Zometa</a:t>
            </a:r>
            <a:r>
              <a:rPr lang="es-ES" sz="1000" dirty="0">
                <a:solidFill>
                  <a:srgbClr val="000000"/>
                </a:solidFill>
                <a:latin typeface="Arial" charset="0"/>
                <a:cs typeface="Arial" charset="0"/>
              </a:rPr>
              <a:t>®, la dosis IV estaba ajustada según </a:t>
            </a:r>
          </a:p>
          <a:p>
            <a:pPr marL="63500" indent="-63500" algn="r" defTabSz="862013" fontAlgn="base">
              <a:lnSpc>
                <a:spcPct val="90000"/>
              </a:lnSpc>
              <a:spcBef>
                <a:spcPct val="0"/>
              </a:spcBef>
              <a:spcAft>
                <a:spcPct val="0"/>
              </a:spcAft>
              <a:defRPr/>
            </a:pPr>
            <a:r>
              <a:rPr lang="es-ES" sz="1000" dirty="0">
                <a:solidFill>
                  <a:srgbClr val="000000"/>
                </a:solidFill>
                <a:latin typeface="Arial" charset="0"/>
                <a:cs typeface="Arial" charset="0"/>
              </a:rPr>
              <a:t>los niveles basales de </a:t>
            </a:r>
            <a:r>
              <a:rPr lang="es-ES" sz="1000" dirty="0" err="1">
                <a:solidFill>
                  <a:srgbClr val="000000"/>
                </a:solidFill>
                <a:latin typeface="Arial" charset="0"/>
                <a:cs typeface="Arial" charset="0"/>
              </a:rPr>
              <a:t>aclaramiento</a:t>
            </a:r>
            <a:r>
              <a:rPr lang="es-ES" sz="1000" dirty="0">
                <a:solidFill>
                  <a:srgbClr val="000000"/>
                </a:solidFill>
                <a:latin typeface="Arial" charset="0"/>
                <a:cs typeface="Arial" charset="0"/>
              </a:rPr>
              <a:t> de </a:t>
            </a:r>
            <a:r>
              <a:rPr lang="es-ES" sz="1000" dirty="0" err="1">
                <a:solidFill>
                  <a:srgbClr val="000000"/>
                </a:solidFill>
                <a:latin typeface="Arial" charset="0"/>
                <a:cs typeface="Arial" charset="0"/>
              </a:rPr>
              <a:t>creatinina</a:t>
            </a:r>
            <a:r>
              <a:rPr lang="es-ES" sz="1000" dirty="0">
                <a:solidFill>
                  <a:srgbClr val="000000"/>
                </a:solidFill>
                <a:latin typeface="Arial" charset="0"/>
                <a:cs typeface="Arial" charset="0"/>
              </a:rPr>
              <a:t> y los intervalos de dosis determinados por la </a:t>
            </a:r>
            <a:r>
              <a:rPr lang="es-ES" sz="1000" dirty="0" err="1">
                <a:solidFill>
                  <a:srgbClr val="000000"/>
                </a:solidFill>
                <a:latin typeface="Arial" charset="0"/>
                <a:cs typeface="Arial" charset="0"/>
              </a:rPr>
              <a:t>creatinina</a:t>
            </a:r>
            <a:r>
              <a:rPr lang="es-ES" sz="1000" dirty="0">
                <a:solidFill>
                  <a:srgbClr val="000000"/>
                </a:solidFill>
                <a:latin typeface="Arial" charset="0"/>
                <a:cs typeface="Arial" charset="0"/>
              </a:rPr>
              <a:t> sérica</a:t>
            </a:r>
            <a:endParaRPr lang="en-US" sz="1000" dirty="0">
              <a:solidFill>
                <a:srgbClr val="000000"/>
              </a:solidFill>
              <a:latin typeface="Arial" charset="0"/>
              <a:cs typeface="Arial" charset="0"/>
            </a:endParaRPr>
          </a:p>
        </p:txBody>
      </p:sp>
      <p:sp>
        <p:nvSpPr>
          <p:cNvPr id="412686" name="TextBox 21"/>
          <p:cNvSpPr txBox="1">
            <a:spLocks noChangeArrowheads="1"/>
          </p:cNvSpPr>
          <p:nvPr/>
        </p:nvSpPr>
        <p:spPr bwMode="auto">
          <a:xfrm>
            <a:off x="4125913" y="2958750"/>
            <a:ext cx="3662362" cy="566737"/>
          </a:xfrm>
          <a:prstGeom prst="rect">
            <a:avLst/>
          </a:prstGeom>
          <a:noFill/>
          <a:ln w="9525">
            <a:noFill/>
            <a:miter lim="800000"/>
            <a:headEnd/>
            <a:tailEnd/>
          </a:ln>
        </p:spPr>
        <p:txBody>
          <a:bodyPr>
            <a:spAutoFit/>
          </a:bodyPr>
          <a:lstStyle/>
          <a:p>
            <a:pPr algn="ctr" defTabSz="914400" fontAlgn="base">
              <a:lnSpc>
                <a:spcPct val="85000"/>
              </a:lnSpc>
              <a:spcBef>
                <a:spcPct val="50000"/>
              </a:spcBef>
              <a:spcAft>
                <a:spcPct val="0"/>
              </a:spcAft>
            </a:pPr>
            <a:r>
              <a:rPr lang="en-US" sz="1400">
                <a:solidFill>
                  <a:srgbClr val="000000"/>
                </a:solidFill>
                <a:latin typeface="Arial" charset="0"/>
                <a:cs typeface="Arial" charset="0"/>
              </a:rPr>
              <a:t>Suplemento diario con calcio (≥ 500 mg)  </a:t>
            </a:r>
          </a:p>
          <a:p>
            <a:pPr algn="ctr" defTabSz="914400" fontAlgn="base">
              <a:lnSpc>
                <a:spcPct val="85000"/>
              </a:lnSpc>
              <a:spcBef>
                <a:spcPct val="50000"/>
              </a:spcBef>
              <a:spcAft>
                <a:spcPct val="0"/>
              </a:spcAft>
            </a:pPr>
            <a:r>
              <a:rPr lang="en-US" sz="1400">
                <a:solidFill>
                  <a:srgbClr val="000000"/>
                </a:solidFill>
                <a:latin typeface="Arial" charset="0"/>
                <a:cs typeface="Arial" charset="0"/>
              </a:rPr>
              <a:t>y vitamina D (≥ 400 IU)</a:t>
            </a:r>
          </a:p>
        </p:txBody>
      </p:sp>
      <p:sp>
        <p:nvSpPr>
          <p:cNvPr id="412688" name="Text Placeholder 12"/>
          <p:cNvSpPr>
            <a:spLocks/>
          </p:cNvSpPr>
          <p:nvPr/>
        </p:nvSpPr>
        <p:spPr bwMode="auto">
          <a:xfrm>
            <a:off x="0" y="5429250"/>
            <a:ext cx="8866188" cy="471488"/>
          </a:xfrm>
          <a:prstGeom prst="rect">
            <a:avLst/>
          </a:prstGeom>
          <a:noFill/>
          <a:ln w="9525">
            <a:noFill/>
            <a:miter lim="800000"/>
            <a:headEnd/>
            <a:tailEnd/>
          </a:ln>
        </p:spPr>
        <p:txBody>
          <a:bodyPr anchor="b"/>
          <a:lstStyle/>
          <a:p>
            <a:pPr defTabSz="914400" eaLnBrk="0" fontAlgn="base" hangingPunct="0">
              <a:spcBef>
                <a:spcPct val="0"/>
              </a:spcBef>
              <a:spcAft>
                <a:spcPct val="0"/>
              </a:spcAft>
            </a:pPr>
            <a:r>
              <a:rPr lang="en-GB" sz="1000">
                <a:solidFill>
                  <a:srgbClr val="00446A"/>
                </a:solidFill>
                <a:latin typeface="Comic Sans MS"/>
                <a:cs typeface="Comic Sans MS"/>
              </a:rPr>
              <a:t>CPRC, Cáncer de Próstata Resistente a la Castración; IV, intravenoso; Q4W, cada 4 semanas; SC, Subcutáneo</a:t>
            </a:r>
          </a:p>
        </p:txBody>
      </p:sp>
      <p:sp>
        <p:nvSpPr>
          <p:cNvPr id="16" name="Rectangle 15"/>
          <p:cNvSpPr/>
          <p:nvPr/>
        </p:nvSpPr>
        <p:spPr>
          <a:xfrm>
            <a:off x="8901043" y="0"/>
            <a:ext cx="242957" cy="685800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084784866"/>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5746" name="Rectangle 4"/>
          <p:cNvSpPr>
            <a:spLocks noGrp="1"/>
          </p:cNvSpPr>
          <p:nvPr>
            <p:ph type="title"/>
          </p:nvPr>
        </p:nvSpPr>
        <p:spPr>
          <a:xfrm>
            <a:off x="371475" y="115888"/>
            <a:ext cx="8229600" cy="599126"/>
          </a:xfrm>
        </p:spPr>
        <p:txBody>
          <a:bodyPr/>
          <a:lstStyle/>
          <a:p>
            <a:r>
              <a:rPr lang="es-ES" sz="2400" b="0" dirty="0" smtClean="0">
                <a:solidFill>
                  <a:srgbClr val="FF6600"/>
                </a:solidFill>
                <a:latin typeface="Comic Sans MS"/>
                <a:cs typeface="Comic Sans MS"/>
              </a:rPr>
              <a:t>Más tiempo sin ERE con </a:t>
            </a:r>
            <a:r>
              <a:rPr lang="es-ES" sz="2400" b="0" dirty="0" err="1" smtClean="0">
                <a:solidFill>
                  <a:srgbClr val="FF6600"/>
                </a:solidFill>
                <a:latin typeface="Comic Sans MS"/>
                <a:cs typeface="Comic Sans MS"/>
              </a:rPr>
              <a:t>denosumab</a:t>
            </a:r>
            <a:r>
              <a:rPr lang="es-ES" sz="2400" b="0" dirty="0" smtClean="0">
                <a:solidFill>
                  <a:srgbClr val="FF6600"/>
                </a:solidFill>
                <a:latin typeface="Comic Sans MS"/>
                <a:cs typeface="Comic Sans MS"/>
              </a:rPr>
              <a:t> vs ácido </a:t>
            </a:r>
            <a:r>
              <a:rPr lang="es-ES" sz="2400" b="0" dirty="0" err="1" smtClean="0">
                <a:solidFill>
                  <a:srgbClr val="FF6600"/>
                </a:solidFill>
                <a:latin typeface="Comic Sans MS"/>
                <a:cs typeface="Comic Sans MS"/>
              </a:rPr>
              <a:t>zoledrónico</a:t>
            </a:r>
            <a:endParaRPr lang="es-ES" sz="2400" b="0" dirty="0" smtClean="0">
              <a:solidFill>
                <a:srgbClr val="FF6600"/>
              </a:solidFill>
              <a:latin typeface="Comic Sans MS"/>
              <a:cs typeface="Comic Sans MS"/>
            </a:endParaRPr>
          </a:p>
        </p:txBody>
      </p:sp>
      <p:sp>
        <p:nvSpPr>
          <p:cNvPr id="415747" name="Down Arrow 317"/>
          <p:cNvSpPr>
            <a:spLocks noChangeArrowheads="1"/>
          </p:cNvSpPr>
          <p:nvPr/>
        </p:nvSpPr>
        <p:spPr bwMode="auto">
          <a:xfrm>
            <a:off x="6424613" y="2546350"/>
            <a:ext cx="1589087" cy="1284288"/>
          </a:xfrm>
          <a:prstGeom prst="downArrow">
            <a:avLst>
              <a:gd name="adj1" fmla="val 66509"/>
              <a:gd name="adj2" fmla="val 51620"/>
            </a:avLst>
          </a:prstGeom>
          <a:solidFill>
            <a:srgbClr val="00446A"/>
          </a:solidFill>
          <a:ln w="25400" algn="ctr">
            <a:noFill/>
            <a:miter lim="800000"/>
            <a:headEnd/>
            <a:tailEnd/>
          </a:ln>
        </p:spPr>
        <p:txBody>
          <a:bodyPr lIns="0" rIns="0" anchor="b"/>
          <a:lstStyle/>
          <a:p>
            <a:pPr algn="ctr" defTabSz="969963" fontAlgn="base">
              <a:spcBef>
                <a:spcPct val="0"/>
              </a:spcBef>
              <a:spcAft>
                <a:spcPct val="0"/>
              </a:spcAft>
            </a:pPr>
            <a:endParaRPr lang="es-ES" sz="1400" b="1">
              <a:solidFill>
                <a:srgbClr val="FFFFFF"/>
              </a:solidFill>
              <a:latin typeface="Arial" charset="0"/>
              <a:cs typeface="Arial" charset="0"/>
            </a:endParaRPr>
          </a:p>
          <a:p>
            <a:pPr algn="ctr" defTabSz="969963" fontAlgn="base">
              <a:spcBef>
                <a:spcPct val="0"/>
              </a:spcBef>
              <a:spcAft>
                <a:spcPct val="0"/>
              </a:spcAft>
            </a:pPr>
            <a:endParaRPr lang="es-ES" sz="1400" b="1">
              <a:solidFill>
                <a:srgbClr val="FFFFFF"/>
              </a:solidFill>
              <a:latin typeface="Arial" charset="0"/>
              <a:cs typeface="Arial" charset="0"/>
            </a:endParaRPr>
          </a:p>
          <a:p>
            <a:pPr algn="ctr" defTabSz="969963" fontAlgn="base">
              <a:spcBef>
                <a:spcPct val="0"/>
              </a:spcBef>
              <a:spcAft>
                <a:spcPct val="0"/>
              </a:spcAft>
            </a:pPr>
            <a:r>
              <a:rPr lang="es-ES" sz="1400" b="1">
                <a:solidFill>
                  <a:srgbClr val="FFFFFF"/>
                </a:solidFill>
                <a:latin typeface="Arial" charset="0"/>
                <a:cs typeface="Arial" charset="0"/>
              </a:rPr>
              <a:t>18% Reducción del riesgo</a:t>
            </a:r>
          </a:p>
        </p:txBody>
      </p:sp>
      <p:sp>
        <p:nvSpPr>
          <p:cNvPr id="415748" name="Rectangle 389"/>
          <p:cNvSpPr>
            <a:spLocks noChangeArrowheads="1"/>
          </p:cNvSpPr>
          <p:nvPr/>
        </p:nvSpPr>
        <p:spPr bwMode="auto">
          <a:xfrm>
            <a:off x="5875338" y="1657350"/>
            <a:ext cx="2657475" cy="523875"/>
          </a:xfrm>
          <a:prstGeom prst="rect">
            <a:avLst/>
          </a:prstGeom>
          <a:noFill/>
          <a:ln w="9525">
            <a:noFill/>
            <a:miter lim="800000"/>
            <a:headEnd/>
            <a:tailEnd/>
          </a:ln>
        </p:spPr>
        <p:txBody>
          <a:bodyPr wrap="none">
            <a:spAutoFit/>
          </a:bodyPr>
          <a:lstStyle/>
          <a:p>
            <a:pPr algn="ctr" defTabSz="914400" fontAlgn="base">
              <a:spcBef>
                <a:spcPct val="0"/>
              </a:spcBef>
              <a:spcAft>
                <a:spcPct val="0"/>
              </a:spcAft>
            </a:pPr>
            <a:r>
              <a:rPr lang="es-ES" sz="1400" b="1">
                <a:solidFill>
                  <a:srgbClr val="000000"/>
                </a:solidFill>
                <a:latin typeface="Arial" charset="0"/>
                <a:cs typeface="Arial" charset="0"/>
              </a:rPr>
              <a:t>HR = 0,82 (95% CI: 0,71–0,95)</a:t>
            </a:r>
          </a:p>
          <a:p>
            <a:pPr algn="ctr" defTabSz="914400" fontAlgn="base">
              <a:spcBef>
                <a:spcPct val="0"/>
              </a:spcBef>
              <a:spcAft>
                <a:spcPct val="0"/>
              </a:spcAft>
            </a:pPr>
            <a:r>
              <a:rPr lang="es-ES" sz="1400" b="1" i="1">
                <a:solidFill>
                  <a:srgbClr val="000000"/>
                </a:solidFill>
                <a:latin typeface="Arial" charset="0"/>
                <a:cs typeface="Arial" charset="0"/>
              </a:rPr>
              <a:t>P = </a:t>
            </a:r>
            <a:r>
              <a:rPr lang="es-ES" sz="1400" b="1">
                <a:solidFill>
                  <a:srgbClr val="000000"/>
                </a:solidFill>
                <a:latin typeface="Arial" charset="0"/>
                <a:cs typeface="Arial" charset="0"/>
              </a:rPr>
              <a:t>0,008 (superioridad)</a:t>
            </a:r>
          </a:p>
        </p:txBody>
      </p:sp>
      <p:sp>
        <p:nvSpPr>
          <p:cNvPr id="415749" name="Text Placeholder 11"/>
          <p:cNvSpPr>
            <a:spLocks/>
          </p:cNvSpPr>
          <p:nvPr/>
        </p:nvSpPr>
        <p:spPr bwMode="auto">
          <a:xfrm>
            <a:off x="0" y="6427788"/>
            <a:ext cx="4318000" cy="430212"/>
          </a:xfrm>
          <a:prstGeom prst="rect">
            <a:avLst/>
          </a:prstGeom>
          <a:noFill/>
          <a:ln w="9525">
            <a:noFill/>
            <a:miter lim="800000"/>
            <a:headEnd/>
            <a:tailEnd/>
          </a:ln>
        </p:spPr>
        <p:txBody>
          <a:bodyPr anchor="b"/>
          <a:lstStyle/>
          <a:p>
            <a:pPr defTabSz="914400" fontAlgn="base">
              <a:spcBef>
                <a:spcPct val="30000"/>
              </a:spcBef>
              <a:spcAft>
                <a:spcPct val="0"/>
              </a:spcAft>
            </a:pPr>
            <a:r>
              <a:rPr lang="es-ES" sz="1000">
                <a:solidFill>
                  <a:srgbClr val="00446A"/>
                </a:solidFill>
                <a:latin typeface="Comic Sans MS"/>
                <a:cs typeface="Comic Sans MS"/>
              </a:rPr>
              <a:t>ERE, Evento Relacionado con el Esqueleto</a:t>
            </a:r>
            <a:endParaRPr lang="en-GB" sz="1000">
              <a:solidFill>
                <a:srgbClr val="00446A"/>
              </a:solidFill>
              <a:latin typeface="Comic Sans MS"/>
              <a:cs typeface="Comic Sans MS"/>
            </a:endParaRPr>
          </a:p>
          <a:p>
            <a:pPr defTabSz="914400" fontAlgn="base">
              <a:spcBef>
                <a:spcPct val="30000"/>
              </a:spcBef>
              <a:spcAft>
                <a:spcPct val="0"/>
              </a:spcAft>
            </a:pPr>
            <a:r>
              <a:rPr lang="it-IT" sz="1000">
                <a:solidFill>
                  <a:srgbClr val="00446A"/>
                </a:solidFill>
                <a:latin typeface="Comic Sans MS"/>
                <a:cs typeface="Comic Sans MS"/>
              </a:rPr>
              <a:t>Fizazi K et al. Lancet 2011;377:813–22.</a:t>
            </a:r>
          </a:p>
        </p:txBody>
      </p:sp>
      <p:grpSp>
        <p:nvGrpSpPr>
          <p:cNvPr id="415750" name="Group 97"/>
          <p:cNvGrpSpPr>
            <a:grpSpLocks/>
          </p:cNvGrpSpPr>
          <p:nvPr/>
        </p:nvGrpSpPr>
        <p:grpSpPr bwMode="auto">
          <a:xfrm>
            <a:off x="112713" y="1635125"/>
            <a:ext cx="5573712" cy="4687888"/>
            <a:chOff x="276653" y="1649413"/>
            <a:chExt cx="5573297" cy="4687908"/>
          </a:xfrm>
        </p:grpSpPr>
        <p:sp>
          <p:nvSpPr>
            <p:cNvPr id="415753" name="Rectangle 98"/>
            <p:cNvSpPr>
              <a:spLocks noChangeArrowheads="1"/>
            </p:cNvSpPr>
            <p:nvPr/>
          </p:nvSpPr>
          <p:spPr bwMode="auto">
            <a:xfrm>
              <a:off x="1743071" y="1649413"/>
              <a:ext cx="3992563" cy="3565536"/>
            </a:xfrm>
            <a:prstGeom prst="rect">
              <a:avLst/>
            </a:prstGeom>
            <a:solidFill>
              <a:srgbClr val="FFFFFF"/>
            </a:solidFill>
            <a:ln w="19050" algn="ctr">
              <a:solidFill>
                <a:srgbClr val="000000"/>
              </a:solidFill>
              <a:miter lim="800000"/>
              <a:headEnd/>
              <a:tailEnd/>
            </a:ln>
          </p:spPr>
          <p:txBody>
            <a:bodyPr anchor="ctr"/>
            <a:lstStyle/>
            <a:p>
              <a:pPr algn="ctr" defTabSz="914400" fontAlgn="base">
                <a:spcBef>
                  <a:spcPct val="0"/>
                </a:spcBef>
                <a:spcAft>
                  <a:spcPct val="0"/>
                </a:spcAft>
              </a:pPr>
              <a:endParaRPr lang="es-ES" sz="1600">
                <a:solidFill>
                  <a:srgbClr val="FFFFFF"/>
                </a:solidFill>
                <a:latin typeface="Arial" charset="0"/>
                <a:cs typeface="Arial" charset="0"/>
              </a:endParaRPr>
            </a:p>
          </p:txBody>
        </p:sp>
        <p:sp>
          <p:nvSpPr>
            <p:cNvPr id="415754" name="Text Box 278"/>
            <p:cNvSpPr txBox="1">
              <a:spLocks noChangeAspect="1" noChangeArrowheads="1"/>
            </p:cNvSpPr>
            <p:nvPr/>
          </p:nvSpPr>
          <p:spPr bwMode="auto">
            <a:xfrm>
              <a:off x="1771650" y="5562600"/>
              <a:ext cx="3924300" cy="273050"/>
            </a:xfrm>
            <a:prstGeom prst="rect">
              <a:avLst/>
            </a:prstGeom>
            <a:noFill/>
            <a:ln w="19050" algn="ctr">
              <a:noFill/>
              <a:miter lim="800000"/>
              <a:headEnd/>
              <a:tailEnd/>
            </a:ln>
          </p:spPr>
          <p:txBody>
            <a:bodyPr>
              <a:spAutoFit/>
            </a:bodyPr>
            <a:lstStyle/>
            <a:p>
              <a:pPr algn="ctr" defTabSz="862013" fontAlgn="base">
                <a:lnSpc>
                  <a:spcPct val="85000"/>
                </a:lnSpc>
                <a:spcBef>
                  <a:spcPct val="0"/>
                </a:spcBef>
                <a:spcAft>
                  <a:spcPct val="0"/>
                </a:spcAft>
              </a:pPr>
              <a:r>
                <a:rPr lang="es-ES" sz="1400">
                  <a:solidFill>
                    <a:srgbClr val="000000"/>
                  </a:solidFill>
                  <a:latin typeface="Arial" charset="0"/>
                  <a:cs typeface="Arial" charset="0"/>
                </a:rPr>
                <a:t>Mes del estudio</a:t>
              </a:r>
            </a:p>
          </p:txBody>
        </p:sp>
        <p:sp>
          <p:nvSpPr>
            <p:cNvPr id="415755" name="TextBox 388"/>
            <p:cNvSpPr txBox="1">
              <a:spLocks noChangeArrowheads="1"/>
            </p:cNvSpPr>
            <p:nvPr/>
          </p:nvSpPr>
          <p:spPr bwMode="auto">
            <a:xfrm>
              <a:off x="2414588" y="1679575"/>
              <a:ext cx="3273425" cy="738666"/>
            </a:xfrm>
            <a:prstGeom prst="rect">
              <a:avLst/>
            </a:prstGeom>
            <a:noFill/>
            <a:ln w="9525">
              <a:noFill/>
              <a:miter lim="800000"/>
              <a:headEnd/>
              <a:tailEnd/>
            </a:ln>
          </p:spPr>
          <p:txBody>
            <a:bodyPr>
              <a:spAutoFit/>
            </a:bodyPr>
            <a:lstStyle/>
            <a:p>
              <a:pPr algn="r" defTabSz="914400" fontAlgn="base">
                <a:spcBef>
                  <a:spcPct val="0"/>
                </a:spcBef>
                <a:spcAft>
                  <a:spcPct val="0"/>
                </a:spcAft>
              </a:pPr>
              <a:r>
                <a:rPr lang="es-ES" sz="1400" b="1">
                  <a:solidFill>
                    <a:srgbClr val="000000"/>
                  </a:solidFill>
                  <a:latin typeface="Arial" charset="0"/>
                  <a:cs typeface="Arial" charset="0"/>
                </a:rPr>
                <a:t>Tiempo hasta el primer ERE (variable principal)</a:t>
              </a:r>
              <a:br>
                <a:rPr lang="es-ES" sz="1400" b="1">
                  <a:solidFill>
                    <a:srgbClr val="000000"/>
                  </a:solidFill>
                  <a:latin typeface="Arial" charset="0"/>
                  <a:cs typeface="Arial" charset="0"/>
                </a:rPr>
              </a:br>
              <a:r>
                <a:rPr lang="es-ES" sz="1400" b="1">
                  <a:solidFill>
                    <a:srgbClr val="000000"/>
                  </a:solidFill>
                  <a:latin typeface="Arial" charset="0"/>
                  <a:cs typeface="Arial" charset="0"/>
                </a:rPr>
                <a:t>(n = 1901)</a:t>
              </a:r>
            </a:p>
          </p:txBody>
        </p:sp>
        <p:cxnSp>
          <p:nvCxnSpPr>
            <p:cNvPr id="415756" name="Straight Connector 101"/>
            <p:cNvCxnSpPr>
              <a:cxnSpLocks noChangeShapeType="1"/>
            </p:cNvCxnSpPr>
            <p:nvPr/>
          </p:nvCxnSpPr>
          <p:spPr bwMode="auto">
            <a:xfrm>
              <a:off x="1655763" y="5205413"/>
              <a:ext cx="106362" cy="0"/>
            </a:xfrm>
            <a:prstGeom prst="line">
              <a:avLst/>
            </a:prstGeom>
            <a:noFill/>
            <a:ln w="15875" algn="ctr">
              <a:solidFill>
                <a:srgbClr val="000000"/>
              </a:solidFill>
              <a:round/>
              <a:headEnd/>
              <a:tailEnd/>
            </a:ln>
          </p:spPr>
        </p:cxnSp>
        <p:sp>
          <p:nvSpPr>
            <p:cNvPr id="415757" name="Text Box 61"/>
            <p:cNvSpPr txBox="1">
              <a:spLocks noChangeAspect="1" noChangeArrowheads="1"/>
            </p:cNvSpPr>
            <p:nvPr/>
          </p:nvSpPr>
          <p:spPr bwMode="auto">
            <a:xfrm>
              <a:off x="1791808" y="5356225"/>
              <a:ext cx="99386" cy="183128"/>
            </a:xfrm>
            <a:prstGeom prst="rect">
              <a:avLst/>
            </a:prstGeom>
            <a:noFill/>
            <a:ln w="19050" algn="ctr">
              <a:noFill/>
              <a:miter lim="800000"/>
              <a:headEnd/>
              <a:tailEnd/>
            </a:ln>
          </p:spPr>
          <p:txBody>
            <a:bodyPr wrap="none" lIns="0" tIns="0" rIns="0" bIns="0">
              <a:spAutoFit/>
            </a:bodyPr>
            <a:lstStyle/>
            <a:p>
              <a:pPr algn="ctr" defTabSz="914400" fontAlgn="base">
                <a:lnSpc>
                  <a:spcPct val="85000"/>
                </a:lnSpc>
                <a:spcBef>
                  <a:spcPct val="0"/>
                </a:spcBef>
                <a:spcAft>
                  <a:spcPct val="0"/>
                </a:spcAft>
              </a:pPr>
              <a:r>
                <a:rPr lang="es-ES" sz="1400">
                  <a:solidFill>
                    <a:srgbClr val="000000"/>
                  </a:solidFill>
                  <a:latin typeface="Arial" charset="0"/>
                  <a:cs typeface="Arial" charset="0"/>
                </a:rPr>
                <a:t>0</a:t>
              </a:r>
            </a:p>
          </p:txBody>
        </p:sp>
        <p:sp>
          <p:nvSpPr>
            <p:cNvPr id="415758" name="Text Box 62"/>
            <p:cNvSpPr txBox="1">
              <a:spLocks noChangeAspect="1" noChangeArrowheads="1"/>
            </p:cNvSpPr>
            <p:nvPr/>
          </p:nvSpPr>
          <p:spPr bwMode="auto">
            <a:xfrm>
              <a:off x="2202970" y="5356225"/>
              <a:ext cx="99386" cy="183128"/>
            </a:xfrm>
            <a:prstGeom prst="rect">
              <a:avLst/>
            </a:prstGeom>
            <a:noFill/>
            <a:ln w="19050" algn="ctr">
              <a:noFill/>
              <a:miter lim="800000"/>
              <a:headEnd/>
              <a:tailEnd/>
            </a:ln>
          </p:spPr>
          <p:txBody>
            <a:bodyPr wrap="none" lIns="0" tIns="0" rIns="0" bIns="0">
              <a:spAutoFit/>
            </a:bodyPr>
            <a:lstStyle/>
            <a:p>
              <a:pPr algn="ctr" defTabSz="914400" fontAlgn="base">
                <a:lnSpc>
                  <a:spcPct val="85000"/>
                </a:lnSpc>
                <a:spcBef>
                  <a:spcPct val="0"/>
                </a:spcBef>
                <a:spcAft>
                  <a:spcPct val="0"/>
                </a:spcAft>
              </a:pPr>
              <a:r>
                <a:rPr lang="es-ES" sz="1400">
                  <a:solidFill>
                    <a:srgbClr val="000000"/>
                  </a:solidFill>
                  <a:latin typeface="Arial" charset="0"/>
                  <a:cs typeface="Arial" charset="0"/>
                </a:rPr>
                <a:t>3</a:t>
              </a:r>
            </a:p>
          </p:txBody>
        </p:sp>
        <p:sp>
          <p:nvSpPr>
            <p:cNvPr id="415759" name="Text Box 63"/>
            <p:cNvSpPr txBox="1">
              <a:spLocks noChangeAspect="1" noChangeArrowheads="1"/>
            </p:cNvSpPr>
            <p:nvPr/>
          </p:nvSpPr>
          <p:spPr bwMode="auto">
            <a:xfrm>
              <a:off x="2618895" y="5356225"/>
              <a:ext cx="99386" cy="183128"/>
            </a:xfrm>
            <a:prstGeom prst="rect">
              <a:avLst/>
            </a:prstGeom>
            <a:noFill/>
            <a:ln w="19050" algn="ctr">
              <a:noFill/>
              <a:miter lim="800000"/>
              <a:headEnd/>
              <a:tailEnd/>
            </a:ln>
          </p:spPr>
          <p:txBody>
            <a:bodyPr wrap="none" lIns="0" tIns="0" rIns="0" bIns="0">
              <a:spAutoFit/>
            </a:bodyPr>
            <a:lstStyle/>
            <a:p>
              <a:pPr algn="ctr" defTabSz="914400" fontAlgn="base">
                <a:lnSpc>
                  <a:spcPct val="85000"/>
                </a:lnSpc>
                <a:spcBef>
                  <a:spcPct val="0"/>
                </a:spcBef>
                <a:spcAft>
                  <a:spcPct val="0"/>
                </a:spcAft>
              </a:pPr>
              <a:r>
                <a:rPr lang="es-ES" sz="1400">
                  <a:solidFill>
                    <a:srgbClr val="000000"/>
                  </a:solidFill>
                  <a:latin typeface="Arial" charset="0"/>
                  <a:cs typeface="Arial" charset="0"/>
                </a:rPr>
                <a:t>6</a:t>
              </a:r>
            </a:p>
          </p:txBody>
        </p:sp>
        <p:sp>
          <p:nvSpPr>
            <p:cNvPr id="415760" name="Text Box 64"/>
            <p:cNvSpPr txBox="1">
              <a:spLocks noChangeAspect="1" noChangeArrowheads="1"/>
            </p:cNvSpPr>
            <p:nvPr/>
          </p:nvSpPr>
          <p:spPr bwMode="auto">
            <a:xfrm>
              <a:off x="3044345" y="5356225"/>
              <a:ext cx="99386" cy="183128"/>
            </a:xfrm>
            <a:prstGeom prst="rect">
              <a:avLst/>
            </a:prstGeom>
            <a:noFill/>
            <a:ln w="19050" algn="ctr">
              <a:noFill/>
              <a:miter lim="800000"/>
              <a:headEnd/>
              <a:tailEnd/>
            </a:ln>
          </p:spPr>
          <p:txBody>
            <a:bodyPr wrap="none" lIns="0" tIns="0" rIns="0" bIns="0">
              <a:spAutoFit/>
            </a:bodyPr>
            <a:lstStyle/>
            <a:p>
              <a:pPr algn="ctr" defTabSz="914400" fontAlgn="base">
                <a:lnSpc>
                  <a:spcPct val="85000"/>
                </a:lnSpc>
                <a:spcBef>
                  <a:spcPct val="0"/>
                </a:spcBef>
                <a:spcAft>
                  <a:spcPct val="0"/>
                </a:spcAft>
              </a:pPr>
              <a:r>
                <a:rPr lang="es-ES" sz="1400">
                  <a:solidFill>
                    <a:srgbClr val="000000"/>
                  </a:solidFill>
                  <a:latin typeface="Arial" charset="0"/>
                  <a:cs typeface="Arial" charset="0"/>
                </a:rPr>
                <a:t>9</a:t>
              </a:r>
            </a:p>
          </p:txBody>
        </p:sp>
        <p:sp>
          <p:nvSpPr>
            <p:cNvPr id="415761" name="Text Box 65"/>
            <p:cNvSpPr txBox="1">
              <a:spLocks noChangeAspect="1" noChangeArrowheads="1"/>
            </p:cNvSpPr>
            <p:nvPr/>
          </p:nvSpPr>
          <p:spPr bwMode="auto">
            <a:xfrm>
              <a:off x="3413752" y="5356225"/>
              <a:ext cx="198772" cy="183128"/>
            </a:xfrm>
            <a:prstGeom prst="rect">
              <a:avLst/>
            </a:prstGeom>
            <a:noFill/>
            <a:ln w="19050" algn="ctr">
              <a:noFill/>
              <a:miter lim="800000"/>
              <a:headEnd/>
              <a:tailEnd/>
            </a:ln>
          </p:spPr>
          <p:txBody>
            <a:bodyPr wrap="none" lIns="0" tIns="0" rIns="0" bIns="0">
              <a:spAutoFit/>
            </a:bodyPr>
            <a:lstStyle/>
            <a:p>
              <a:pPr algn="ctr" defTabSz="914400" fontAlgn="base">
                <a:lnSpc>
                  <a:spcPct val="85000"/>
                </a:lnSpc>
                <a:spcBef>
                  <a:spcPct val="0"/>
                </a:spcBef>
                <a:spcAft>
                  <a:spcPct val="0"/>
                </a:spcAft>
              </a:pPr>
              <a:r>
                <a:rPr lang="es-ES" sz="1400">
                  <a:solidFill>
                    <a:srgbClr val="000000"/>
                  </a:solidFill>
                  <a:latin typeface="Arial" charset="0"/>
                  <a:cs typeface="Arial" charset="0"/>
                </a:rPr>
                <a:t>12</a:t>
              </a:r>
            </a:p>
          </p:txBody>
        </p:sp>
        <p:sp>
          <p:nvSpPr>
            <p:cNvPr id="415762" name="Text Box 66"/>
            <p:cNvSpPr txBox="1">
              <a:spLocks noChangeAspect="1" noChangeArrowheads="1"/>
            </p:cNvSpPr>
            <p:nvPr/>
          </p:nvSpPr>
          <p:spPr bwMode="auto">
            <a:xfrm>
              <a:off x="3834439" y="5356225"/>
              <a:ext cx="198772" cy="183128"/>
            </a:xfrm>
            <a:prstGeom prst="rect">
              <a:avLst/>
            </a:prstGeom>
            <a:noFill/>
            <a:ln w="19050" algn="ctr">
              <a:noFill/>
              <a:miter lim="800000"/>
              <a:headEnd/>
              <a:tailEnd/>
            </a:ln>
          </p:spPr>
          <p:txBody>
            <a:bodyPr wrap="none" lIns="0" tIns="0" rIns="0" bIns="0">
              <a:spAutoFit/>
            </a:bodyPr>
            <a:lstStyle/>
            <a:p>
              <a:pPr algn="ctr" defTabSz="914400" fontAlgn="base">
                <a:lnSpc>
                  <a:spcPct val="85000"/>
                </a:lnSpc>
                <a:spcBef>
                  <a:spcPct val="0"/>
                </a:spcBef>
                <a:spcAft>
                  <a:spcPct val="0"/>
                </a:spcAft>
              </a:pPr>
              <a:r>
                <a:rPr lang="es-ES" sz="1400">
                  <a:solidFill>
                    <a:srgbClr val="000000"/>
                  </a:solidFill>
                  <a:latin typeface="Arial" charset="0"/>
                  <a:cs typeface="Arial" charset="0"/>
                </a:rPr>
                <a:t>15</a:t>
              </a:r>
            </a:p>
          </p:txBody>
        </p:sp>
        <p:sp>
          <p:nvSpPr>
            <p:cNvPr id="415763" name="Text Box 67"/>
            <p:cNvSpPr txBox="1">
              <a:spLocks noChangeAspect="1" noChangeArrowheads="1"/>
            </p:cNvSpPr>
            <p:nvPr/>
          </p:nvSpPr>
          <p:spPr bwMode="auto">
            <a:xfrm>
              <a:off x="4259889" y="5356225"/>
              <a:ext cx="198772" cy="183128"/>
            </a:xfrm>
            <a:prstGeom prst="rect">
              <a:avLst/>
            </a:prstGeom>
            <a:noFill/>
            <a:ln w="19050" algn="ctr">
              <a:noFill/>
              <a:miter lim="800000"/>
              <a:headEnd/>
              <a:tailEnd/>
            </a:ln>
          </p:spPr>
          <p:txBody>
            <a:bodyPr wrap="none" lIns="0" tIns="0" rIns="0" bIns="0">
              <a:spAutoFit/>
            </a:bodyPr>
            <a:lstStyle/>
            <a:p>
              <a:pPr algn="ctr" defTabSz="914400" fontAlgn="base">
                <a:lnSpc>
                  <a:spcPct val="85000"/>
                </a:lnSpc>
                <a:spcBef>
                  <a:spcPct val="0"/>
                </a:spcBef>
                <a:spcAft>
                  <a:spcPct val="0"/>
                </a:spcAft>
              </a:pPr>
              <a:r>
                <a:rPr lang="es-ES" sz="1400">
                  <a:solidFill>
                    <a:srgbClr val="000000"/>
                  </a:solidFill>
                  <a:latin typeface="Arial" charset="0"/>
                  <a:cs typeface="Arial" charset="0"/>
                </a:rPr>
                <a:t>18</a:t>
              </a:r>
            </a:p>
          </p:txBody>
        </p:sp>
        <p:sp>
          <p:nvSpPr>
            <p:cNvPr id="415764" name="Text Box 68"/>
            <p:cNvSpPr txBox="1">
              <a:spLocks noChangeAspect="1" noChangeArrowheads="1"/>
            </p:cNvSpPr>
            <p:nvPr/>
          </p:nvSpPr>
          <p:spPr bwMode="auto">
            <a:xfrm>
              <a:off x="4680577" y="5356225"/>
              <a:ext cx="198772" cy="183128"/>
            </a:xfrm>
            <a:prstGeom prst="rect">
              <a:avLst/>
            </a:prstGeom>
            <a:noFill/>
            <a:ln w="19050" algn="ctr">
              <a:noFill/>
              <a:miter lim="800000"/>
              <a:headEnd/>
              <a:tailEnd/>
            </a:ln>
          </p:spPr>
          <p:txBody>
            <a:bodyPr wrap="none" lIns="0" tIns="0" rIns="0" bIns="0">
              <a:spAutoFit/>
            </a:bodyPr>
            <a:lstStyle/>
            <a:p>
              <a:pPr algn="ctr" defTabSz="914400" fontAlgn="base">
                <a:lnSpc>
                  <a:spcPct val="85000"/>
                </a:lnSpc>
                <a:spcBef>
                  <a:spcPct val="0"/>
                </a:spcBef>
                <a:spcAft>
                  <a:spcPct val="0"/>
                </a:spcAft>
              </a:pPr>
              <a:r>
                <a:rPr lang="es-ES" sz="1400">
                  <a:solidFill>
                    <a:srgbClr val="000000"/>
                  </a:solidFill>
                  <a:latin typeface="Arial" charset="0"/>
                  <a:cs typeface="Arial" charset="0"/>
                </a:rPr>
                <a:t>21</a:t>
              </a:r>
            </a:p>
          </p:txBody>
        </p:sp>
        <p:sp>
          <p:nvSpPr>
            <p:cNvPr id="415765" name="Text Box 69"/>
            <p:cNvSpPr txBox="1">
              <a:spLocks noChangeAspect="1" noChangeArrowheads="1"/>
            </p:cNvSpPr>
            <p:nvPr/>
          </p:nvSpPr>
          <p:spPr bwMode="auto">
            <a:xfrm>
              <a:off x="5099677" y="5356225"/>
              <a:ext cx="198772" cy="183128"/>
            </a:xfrm>
            <a:prstGeom prst="rect">
              <a:avLst/>
            </a:prstGeom>
            <a:noFill/>
            <a:ln w="19050" algn="ctr">
              <a:noFill/>
              <a:miter lim="800000"/>
              <a:headEnd/>
              <a:tailEnd/>
            </a:ln>
          </p:spPr>
          <p:txBody>
            <a:bodyPr wrap="none" lIns="0" tIns="0" rIns="0" bIns="0">
              <a:spAutoFit/>
            </a:bodyPr>
            <a:lstStyle/>
            <a:p>
              <a:pPr algn="ctr" defTabSz="914400" fontAlgn="base">
                <a:lnSpc>
                  <a:spcPct val="85000"/>
                </a:lnSpc>
                <a:spcBef>
                  <a:spcPct val="0"/>
                </a:spcBef>
                <a:spcAft>
                  <a:spcPct val="0"/>
                </a:spcAft>
              </a:pPr>
              <a:r>
                <a:rPr lang="es-ES" sz="1400">
                  <a:solidFill>
                    <a:srgbClr val="000000"/>
                  </a:solidFill>
                  <a:latin typeface="Arial" charset="0"/>
                  <a:cs typeface="Arial" charset="0"/>
                </a:rPr>
                <a:t>24</a:t>
              </a:r>
            </a:p>
          </p:txBody>
        </p:sp>
        <p:sp>
          <p:nvSpPr>
            <p:cNvPr id="415766" name="Text Box 70"/>
            <p:cNvSpPr txBox="1">
              <a:spLocks noChangeAspect="1" noChangeArrowheads="1"/>
            </p:cNvSpPr>
            <p:nvPr/>
          </p:nvSpPr>
          <p:spPr bwMode="auto">
            <a:xfrm>
              <a:off x="5521952" y="5356225"/>
              <a:ext cx="198772" cy="183128"/>
            </a:xfrm>
            <a:prstGeom prst="rect">
              <a:avLst/>
            </a:prstGeom>
            <a:noFill/>
            <a:ln w="19050" algn="ctr">
              <a:noFill/>
              <a:miter lim="800000"/>
              <a:headEnd/>
              <a:tailEnd/>
            </a:ln>
          </p:spPr>
          <p:txBody>
            <a:bodyPr wrap="none" lIns="0" tIns="0" rIns="0" bIns="0">
              <a:spAutoFit/>
            </a:bodyPr>
            <a:lstStyle/>
            <a:p>
              <a:pPr algn="ctr" defTabSz="914400" fontAlgn="base">
                <a:lnSpc>
                  <a:spcPct val="85000"/>
                </a:lnSpc>
                <a:spcBef>
                  <a:spcPct val="0"/>
                </a:spcBef>
                <a:spcAft>
                  <a:spcPct val="0"/>
                </a:spcAft>
              </a:pPr>
              <a:r>
                <a:rPr lang="es-ES" sz="1400">
                  <a:solidFill>
                    <a:srgbClr val="000000"/>
                  </a:solidFill>
                  <a:latin typeface="Arial" charset="0"/>
                  <a:cs typeface="Arial" charset="0"/>
                </a:rPr>
                <a:t>27</a:t>
              </a:r>
            </a:p>
          </p:txBody>
        </p:sp>
        <p:cxnSp>
          <p:nvCxnSpPr>
            <p:cNvPr id="415767" name="Straight Connector 112"/>
            <p:cNvCxnSpPr>
              <a:cxnSpLocks noChangeShapeType="1"/>
            </p:cNvCxnSpPr>
            <p:nvPr/>
          </p:nvCxnSpPr>
          <p:spPr bwMode="auto">
            <a:xfrm rot="16200000" flipH="1">
              <a:off x="1795462" y="5256213"/>
              <a:ext cx="98425" cy="0"/>
            </a:xfrm>
            <a:prstGeom prst="line">
              <a:avLst/>
            </a:prstGeom>
            <a:noFill/>
            <a:ln w="15875" algn="ctr">
              <a:solidFill>
                <a:srgbClr val="000000"/>
              </a:solidFill>
              <a:round/>
              <a:headEnd/>
              <a:tailEnd/>
            </a:ln>
          </p:spPr>
        </p:cxnSp>
        <p:cxnSp>
          <p:nvCxnSpPr>
            <p:cNvPr id="415768" name="Straight Connector 113"/>
            <p:cNvCxnSpPr>
              <a:cxnSpLocks noChangeShapeType="1"/>
            </p:cNvCxnSpPr>
            <p:nvPr/>
          </p:nvCxnSpPr>
          <p:spPr bwMode="auto">
            <a:xfrm rot="16200000" flipH="1">
              <a:off x="2216150" y="5256213"/>
              <a:ext cx="98425" cy="0"/>
            </a:xfrm>
            <a:prstGeom prst="line">
              <a:avLst/>
            </a:prstGeom>
            <a:noFill/>
            <a:ln w="15875" algn="ctr">
              <a:solidFill>
                <a:srgbClr val="000000"/>
              </a:solidFill>
              <a:round/>
              <a:headEnd/>
              <a:tailEnd/>
            </a:ln>
          </p:spPr>
        </p:cxnSp>
        <p:cxnSp>
          <p:nvCxnSpPr>
            <p:cNvPr id="415769" name="Straight Connector 114"/>
            <p:cNvCxnSpPr>
              <a:cxnSpLocks noChangeShapeType="1"/>
            </p:cNvCxnSpPr>
            <p:nvPr/>
          </p:nvCxnSpPr>
          <p:spPr bwMode="auto">
            <a:xfrm rot="16200000" flipH="1">
              <a:off x="2636837" y="5256213"/>
              <a:ext cx="98425" cy="0"/>
            </a:xfrm>
            <a:prstGeom prst="line">
              <a:avLst/>
            </a:prstGeom>
            <a:noFill/>
            <a:ln w="15875" algn="ctr">
              <a:solidFill>
                <a:srgbClr val="000000"/>
              </a:solidFill>
              <a:round/>
              <a:headEnd/>
              <a:tailEnd/>
            </a:ln>
          </p:spPr>
        </p:cxnSp>
        <p:cxnSp>
          <p:nvCxnSpPr>
            <p:cNvPr id="415770" name="Straight Connector 115"/>
            <p:cNvCxnSpPr>
              <a:cxnSpLocks noChangeShapeType="1"/>
            </p:cNvCxnSpPr>
            <p:nvPr/>
          </p:nvCxnSpPr>
          <p:spPr bwMode="auto">
            <a:xfrm rot="16200000" flipH="1">
              <a:off x="3060700" y="5256213"/>
              <a:ext cx="98425" cy="0"/>
            </a:xfrm>
            <a:prstGeom prst="line">
              <a:avLst/>
            </a:prstGeom>
            <a:noFill/>
            <a:ln w="15875" algn="ctr">
              <a:solidFill>
                <a:srgbClr val="000000"/>
              </a:solidFill>
              <a:round/>
              <a:headEnd/>
              <a:tailEnd/>
            </a:ln>
          </p:spPr>
        </p:cxnSp>
        <p:cxnSp>
          <p:nvCxnSpPr>
            <p:cNvPr id="415771" name="Straight Connector 116"/>
            <p:cNvCxnSpPr>
              <a:cxnSpLocks noChangeShapeType="1"/>
            </p:cNvCxnSpPr>
            <p:nvPr/>
          </p:nvCxnSpPr>
          <p:spPr bwMode="auto">
            <a:xfrm rot="16200000" flipH="1">
              <a:off x="3481387" y="5256213"/>
              <a:ext cx="98425" cy="0"/>
            </a:xfrm>
            <a:prstGeom prst="line">
              <a:avLst/>
            </a:prstGeom>
            <a:noFill/>
            <a:ln w="15875" algn="ctr">
              <a:solidFill>
                <a:srgbClr val="000000"/>
              </a:solidFill>
              <a:round/>
              <a:headEnd/>
              <a:tailEnd/>
            </a:ln>
          </p:spPr>
        </p:cxnSp>
        <p:cxnSp>
          <p:nvCxnSpPr>
            <p:cNvPr id="415772" name="Straight Connector 117"/>
            <p:cNvCxnSpPr>
              <a:cxnSpLocks noChangeShapeType="1"/>
            </p:cNvCxnSpPr>
            <p:nvPr/>
          </p:nvCxnSpPr>
          <p:spPr bwMode="auto">
            <a:xfrm rot="16200000" flipH="1">
              <a:off x="3902075" y="5256213"/>
              <a:ext cx="98425" cy="0"/>
            </a:xfrm>
            <a:prstGeom prst="line">
              <a:avLst/>
            </a:prstGeom>
            <a:noFill/>
            <a:ln w="15875" algn="ctr">
              <a:solidFill>
                <a:srgbClr val="000000"/>
              </a:solidFill>
              <a:round/>
              <a:headEnd/>
              <a:tailEnd/>
            </a:ln>
          </p:spPr>
        </p:cxnSp>
        <p:cxnSp>
          <p:nvCxnSpPr>
            <p:cNvPr id="415773" name="Straight Connector 118"/>
            <p:cNvCxnSpPr>
              <a:cxnSpLocks noChangeShapeType="1"/>
            </p:cNvCxnSpPr>
            <p:nvPr/>
          </p:nvCxnSpPr>
          <p:spPr bwMode="auto">
            <a:xfrm rot="16200000" flipH="1">
              <a:off x="4322762" y="5256213"/>
              <a:ext cx="98425" cy="0"/>
            </a:xfrm>
            <a:prstGeom prst="line">
              <a:avLst/>
            </a:prstGeom>
            <a:noFill/>
            <a:ln w="15875" algn="ctr">
              <a:solidFill>
                <a:srgbClr val="000000"/>
              </a:solidFill>
              <a:round/>
              <a:headEnd/>
              <a:tailEnd/>
            </a:ln>
          </p:spPr>
        </p:cxnSp>
        <p:cxnSp>
          <p:nvCxnSpPr>
            <p:cNvPr id="415774" name="Straight Connector 119"/>
            <p:cNvCxnSpPr>
              <a:cxnSpLocks noChangeShapeType="1"/>
            </p:cNvCxnSpPr>
            <p:nvPr/>
          </p:nvCxnSpPr>
          <p:spPr bwMode="auto">
            <a:xfrm rot="16200000" flipH="1">
              <a:off x="4745037" y="5256213"/>
              <a:ext cx="98425" cy="0"/>
            </a:xfrm>
            <a:prstGeom prst="line">
              <a:avLst/>
            </a:prstGeom>
            <a:noFill/>
            <a:ln w="15875" algn="ctr">
              <a:solidFill>
                <a:srgbClr val="000000"/>
              </a:solidFill>
              <a:round/>
              <a:headEnd/>
              <a:tailEnd/>
            </a:ln>
          </p:spPr>
        </p:cxnSp>
        <p:cxnSp>
          <p:nvCxnSpPr>
            <p:cNvPr id="415775" name="Straight Connector 120"/>
            <p:cNvCxnSpPr>
              <a:cxnSpLocks noChangeShapeType="1"/>
            </p:cNvCxnSpPr>
            <p:nvPr/>
          </p:nvCxnSpPr>
          <p:spPr bwMode="auto">
            <a:xfrm rot="16200000" flipH="1">
              <a:off x="5165725" y="5256213"/>
              <a:ext cx="98425" cy="0"/>
            </a:xfrm>
            <a:prstGeom prst="line">
              <a:avLst/>
            </a:prstGeom>
            <a:noFill/>
            <a:ln w="15875" algn="ctr">
              <a:solidFill>
                <a:srgbClr val="000000"/>
              </a:solidFill>
              <a:round/>
              <a:headEnd/>
              <a:tailEnd/>
            </a:ln>
          </p:spPr>
        </p:cxnSp>
        <p:cxnSp>
          <p:nvCxnSpPr>
            <p:cNvPr id="415776" name="Straight Connector 121"/>
            <p:cNvCxnSpPr>
              <a:cxnSpLocks noChangeShapeType="1"/>
            </p:cNvCxnSpPr>
            <p:nvPr/>
          </p:nvCxnSpPr>
          <p:spPr bwMode="auto">
            <a:xfrm rot="16200000" flipH="1">
              <a:off x="5586412" y="5256213"/>
              <a:ext cx="98425" cy="0"/>
            </a:xfrm>
            <a:prstGeom prst="line">
              <a:avLst/>
            </a:prstGeom>
            <a:noFill/>
            <a:ln w="15875" algn="ctr">
              <a:solidFill>
                <a:srgbClr val="000000"/>
              </a:solidFill>
              <a:round/>
              <a:headEnd/>
              <a:tailEnd/>
            </a:ln>
          </p:spPr>
        </p:cxnSp>
        <p:cxnSp>
          <p:nvCxnSpPr>
            <p:cNvPr id="415777" name="Straight Connector 122"/>
            <p:cNvCxnSpPr>
              <a:cxnSpLocks noChangeShapeType="1"/>
            </p:cNvCxnSpPr>
            <p:nvPr/>
          </p:nvCxnSpPr>
          <p:spPr bwMode="auto">
            <a:xfrm>
              <a:off x="1631950" y="3473450"/>
              <a:ext cx="106363" cy="0"/>
            </a:xfrm>
            <a:prstGeom prst="line">
              <a:avLst/>
            </a:prstGeom>
            <a:noFill/>
            <a:ln w="15875" algn="ctr">
              <a:solidFill>
                <a:srgbClr val="000000"/>
              </a:solidFill>
              <a:round/>
              <a:headEnd/>
              <a:tailEnd/>
            </a:ln>
          </p:spPr>
        </p:cxnSp>
        <p:cxnSp>
          <p:nvCxnSpPr>
            <p:cNvPr id="415778" name="Straight Connector 123"/>
            <p:cNvCxnSpPr>
              <a:cxnSpLocks noChangeShapeType="1"/>
            </p:cNvCxnSpPr>
            <p:nvPr/>
          </p:nvCxnSpPr>
          <p:spPr bwMode="auto">
            <a:xfrm>
              <a:off x="1638300" y="2779713"/>
              <a:ext cx="106363" cy="0"/>
            </a:xfrm>
            <a:prstGeom prst="line">
              <a:avLst/>
            </a:prstGeom>
            <a:noFill/>
            <a:ln w="15875" algn="ctr">
              <a:solidFill>
                <a:srgbClr val="000000"/>
              </a:solidFill>
              <a:round/>
              <a:headEnd/>
              <a:tailEnd/>
            </a:ln>
          </p:spPr>
        </p:cxnSp>
        <p:cxnSp>
          <p:nvCxnSpPr>
            <p:cNvPr id="415779" name="Straight Connector 124"/>
            <p:cNvCxnSpPr>
              <a:cxnSpLocks noChangeShapeType="1"/>
            </p:cNvCxnSpPr>
            <p:nvPr/>
          </p:nvCxnSpPr>
          <p:spPr bwMode="auto">
            <a:xfrm>
              <a:off x="1638300" y="1741488"/>
              <a:ext cx="106363" cy="0"/>
            </a:xfrm>
            <a:prstGeom prst="line">
              <a:avLst/>
            </a:prstGeom>
            <a:noFill/>
            <a:ln w="15875" algn="ctr">
              <a:solidFill>
                <a:srgbClr val="000000"/>
              </a:solidFill>
              <a:round/>
              <a:headEnd/>
              <a:tailEnd/>
            </a:ln>
          </p:spPr>
        </p:cxnSp>
        <p:cxnSp>
          <p:nvCxnSpPr>
            <p:cNvPr id="415780" name="Straight Connector 125"/>
            <p:cNvCxnSpPr>
              <a:cxnSpLocks noChangeShapeType="1"/>
            </p:cNvCxnSpPr>
            <p:nvPr/>
          </p:nvCxnSpPr>
          <p:spPr bwMode="auto">
            <a:xfrm>
              <a:off x="1638300" y="2087563"/>
              <a:ext cx="106363" cy="0"/>
            </a:xfrm>
            <a:prstGeom prst="line">
              <a:avLst/>
            </a:prstGeom>
            <a:noFill/>
            <a:ln w="15875" algn="ctr">
              <a:solidFill>
                <a:srgbClr val="000000"/>
              </a:solidFill>
              <a:round/>
              <a:headEnd/>
              <a:tailEnd/>
            </a:ln>
          </p:spPr>
        </p:cxnSp>
        <p:cxnSp>
          <p:nvCxnSpPr>
            <p:cNvPr id="415781" name="Straight Connector 126"/>
            <p:cNvCxnSpPr>
              <a:cxnSpLocks noChangeShapeType="1"/>
            </p:cNvCxnSpPr>
            <p:nvPr/>
          </p:nvCxnSpPr>
          <p:spPr bwMode="auto">
            <a:xfrm>
              <a:off x="1638300" y="2433638"/>
              <a:ext cx="106363" cy="0"/>
            </a:xfrm>
            <a:prstGeom prst="line">
              <a:avLst/>
            </a:prstGeom>
            <a:noFill/>
            <a:ln w="15875" algn="ctr">
              <a:solidFill>
                <a:srgbClr val="000000"/>
              </a:solidFill>
              <a:round/>
              <a:headEnd/>
              <a:tailEnd/>
            </a:ln>
          </p:spPr>
        </p:cxnSp>
        <p:cxnSp>
          <p:nvCxnSpPr>
            <p:cNvPr id="415782" name="Straight Connector 127"/>
            <p:cNvCxnSpPr>
              <a:cxnSpLocks noChangeShapeType="1"/>
            </p:cNvCxnSpPr>
            <p:nvPr/>
          </p:nvCxnSpPr>
          <p:spPr bwMode="auto">
            <a:xfrm>
              <a:off x="1638300" y="3125788"/>
              <a:ext cx="106363" cy="0"/>
            </a:xfrm>
            <a:prstGeom prst="line">
              <a:avLst/>
            </a:prstGeom>
            <a:noFill/>
            <a:ln w="15875" algn="ctr">
              <a:solidFill>
                <a:srgbClr val="000000"/>
              </a:solidFill>
              <a:round/>
              <a:headEnd/>
              <a:tailEnd/>
            </a:ln>
          </p:spPr>
        </p:cxnSp>
        <p:cxnSp>
          <p:nvCxnSpPr>
            <p:cNvPr id="415783" name="Straight Connector 128"/>
            <p:cNvCxnSpPr>
              <a:cxnSpLocks noChangeShapeType="1"/>
            </p:cNvCxnSpPr>
            <p:nvPr/>
          </p:nvCxnSpPr>
          <p:spPr bwMode="auto">
            <a:xfrm>
              <a:off x="1631950" y="3819525"/>
              <a:ext cx="106363" cy="0"/>
            </a:xfrm>
            <a:prstGeom prst="line">
              <a:avLst/>
            </a:prstGeom>
            <a:noFill/>
            <a:ln w="15875" algn="ctr">
              <a:solidFill>
                <a:srgbClr val="000000"/>
              </a:solidFill>
              <a:round/>
              <a:headEnd/>
              <a:tailEnd/>
            </a:ln>
          </p:spPr>
        </p:cxnSp>
        <p:cxnSp>
          <p:nvCxnSpPr>
            <p:cNvPr id="415784" name="Straight Connector 129"/>
            <p:cNvCxnSpPr>
              <a:cxnSpLocks noChangeShapeType="1"/>
            </p:cNvCxnSpPr>
            <p:nvPr/>
          </p:nvCxnSpPr>
          <p:spPr bwMode="auto">
            <a:xfrm rot="10800000" flipV="1">
              <a:off x="3575050" y="3563938"/>
              <a:ext cx="520700" cy="349250"/>
            </a:xfrm>
            <a:prstGeom prst="line">
              <a:avLst/>
            </a:prstGeom>
            <a:noFill/>
            <a:ln w="19050" algn="ctr">
              <a:solidFill>
                <a:schemeClr val="accent2"/>
              </a:solidFill>
              <a:round/>
              <a:headEnd/>
              <a:tailEnd/>
            </a:ln>
          </p:spPr>
        </p:cxnSp>
        <p:sp>
          <p:nvSpPr>
            <p:cNvPr id="415785" name="Rectangle 5"/>
            <p:cNvSpPr>
              <a:spLocks noChangeArrowheads="1"/>
            </p:cNvSpPr>
            <p:nvPr/>
          </p:nvSpPr>
          <p:spPr bwMode="auto">
            <a:xfrm>
              <a:off x="2414588" y="3683000"/>
              <a:ext cx="1414462" cy="273050"/>
            </a:xfrm>
            <a:prstGeom prst="rect">
              <a:avLst/>
            </a:prstGeom>
            <a:solidFill>
              <a:schemeClr val="accent2"/>
            </a:solidFill>
            <a:ln w="19050" algn="ctr">
              <a:noFill/>
              <a:miter lim="800000"/>
              <a:headEnd/>
              <a:tailEnd/>
            </a:ln>
          </p:spPr>
          <p:txBody>
            <a:bodyPr lIns="90000" tIns="0" rIns="90000" bIns="0" anchor="ctr"/>
            <a:lstStyle/>
            <a:p>
              <a:pPr algn="ctr" defTabSz="969963" fontAlgn="base">
                <a:spcBef>
                  <a:spcPct val="0"/>
                </a:spcBef>
                <a:spcAft>
                  <a:spcPct val="0"/>
                </a:spcAft>
              </a:pPr>
              <a:r>
                <a:rPr lang="es-ES" sz="1400" b="1">
                  <a:solidFill>
                    <a:srgbClr val="FFFFFF"/>
                  </a:solidFill>
                  <a:latin typeface="Arial" charset="0"/>
                  <a:cs typeface="Arial" charset="0"/>
                </a:rPr>
                <a:t>17,1 meses</a:t>
              </a:r>
            </a:p>
          </p:txBody>
        </p:sp>
        <p:cxnSp>
          <p:nvCxnSpPr>
            <p:cNvPr id="415786" name="Straight Connector 131"/>
            <p:cNvCxnSpPr>
              <a:cxnSpLocks noChangeShapeType="1"/>
            </p:cNvCxnSpPr>
            <p:nvPr/>
          </p:nvCxnSpPr>
          <p:spPr bwMode="auto">
            <a:xfrm rot="16200000" flipH="1">
              <a:off x="4266407" y="2972594"/>
              <a:ext cx="611187" cy="269875"/>
            </a:xfrm>
            <a:prstGeom prst="line">
              <a:avLst/>
            </a:prstGeom>
            <a:noFill/>
            <a:ln w="19050" algn="ctr">
              <a:solidFill>
                <a:srgbClr val="F26649"/>
              </a:solidFill>
              <a:round/>
              <a:headEnd/>
              <a:tailEnd/>
            </a:ln>
          </p:spPr>
        </p:cxnSp>
        <p:sp>
          <p:nvSpPr>
            <p:cNvPr id="415787" name="Rectangle 5"/>
            <p:cNvSpPr>
              <a:spLocks noChangeArrowheads="1"/>
            </p:cNvSpPr>
            <p:nvPr/>
          </p:nvSpPr>
          <p:spPr bwMode="auto">
            <a:xfrm>
              <a:off x="4240213" y="2628900"/>
              <a:ext cx="1416050" cy="273050"/>
            </a:xfrm>
            <a:prstGeom prst="rect">
              <a:avLst/>
            </a:prstGeom>
            <a:solidFill>
              <a:srgbClr val="F26649"/>
            </a:solidFill>
            <a:ln w="19050" algn="ctr">
              <a:noFill/>
              <a:miter lim="800000"/>
              <a:headEnd/>
              <a:tailEnd/>
            </a:ln>
          </p:spPr>
          <p:txBody>
            <a:bodyPr lIns="90000" tIns="0" rIns="90000" bIns="0" anchor="ctr"/>
            <a:lstStyle/>
            <a:p>
              <a:pPr algn="ctr" defTabSz="969963" fontAlgn="base">
                <a:spcBef>
                  <a:spcPct val="0"/>
                </a:spcBef>
                <a:spcAft>
                  <a:spcPct val="0"/>
                </a:spcAft>
              </a:pPr>
              <a:r>
                <a:rPr lang="es-ES" sz="1400" b="1">
                  <a:solidFill>
                    <a:srgbClr val="FFFFFF"/>
                  </a:solidFill>
                  <a:latin typeface="Arial" charset="0"/>
                  <a:cs typeface="Arial" charset="0"/>
                </a:rPr>
                <a:t>20,7 meses</a:t>
              </a:r>
            </a:p>
          </p:txBody>
        </p:sp>
        <p:sp>
          <p:nvSpPr>
            <p:cNvPr id="415788" name="Text Box 49"/>
            <p:cNvSpPr txBox="1">
              <a:spLocks noChangeArrowheads="1"/>
            </p:cNvSpPr>
            <p:nvPr/>
          </p:nvSpPr>
          <p:spPr bwMode="auto">
            <a:xfrm rot="-5400000">
              <a:off x="-12643" y="3307145"/>
              <a:ext cx="2089039" cy="275460"/>
            </a:xfrm>
            <a:prstGeom prst="rect">
              <a:avLst/>
            </a:prstGeom>
            <a:noFill/>
            <a:ln w="19050" algn="ctr">
              <a:noFill/>
              <a:miter lim="800000"/>
              <a:headEnd/>
              <a:tailEnd/>
            </a:ln>
          </p:spPr>
          <p:txBody>
            <a:bodyPr wrap="none">
              <a:spAutoFit/>
            </a:bodyPr>
            <a:lstStyle/>
            <a:p>
              <a:pPr algn="ctr" defTabSz="914400" fontAlgn="base">
                <a:lnSpc>
                  <a:spcPct val="85000"/>
                </a:lnSpc>
                <a:spcBef>
                  <a:spcPct val="0"/>
                </a:spcBef>
                <a:spcAft>
                  <a:spcPct val="0"/>
                </a:spcAft>
              </a:pPr>
              <a:r>
                <a:rPr lang="es-ES" sz="1400">
                  <a:solidFill>
                    <a:srgbClr val="000000"/>
                  </a:solidFill>
                  <a:latin typeface="Arial" charset="0"/>
                  <a:cs typeface="Arial" charset="0"/>
                </a:rPr>
                <a:t>Pacientes sin EREs (%)</a:t>
              </a:r>
            </a:p>
          </p:txBody>
        </p:sp>
        <p:sp>
          <p:nvSpPr>
            <p:cNvPr id="415789" name="Text Box 43"/>
            <p:cNvSpPr txBox="1">
              <a:spLocks noChangeAspect="1" noChangeArrowheads="1"/>
            </p:cNvSpPr>
            <p:nvPr/>
          </p:nvSpPr>
          <p:spPr bwMode="auto">
            <a:xfrm>
              <a:off x="1459539" y="5132899"/>
              <a:ext cx="99386" cy="183128"/>
            </a:xfrm>
            <a:prstGeom prst="rect">
              <a:avLst/>
            </a:prstGeom>
            <a:noFill/>
            <a:ln w="19050" algn="ctr">
              <a:noFill/>
              <a:miter lim="800000"/>
              <a:headEnd/>
              <a:tailEnd/>
            </a:ln>
          </p:spPr>
          <p:txBody>
            <a:bodyPr wrap="none" lIns="0" tIns="0" rIns="0" bIns="0" anchor="ctr">
              <a:spAutoFit/>
            </a:bodyPr>
            <a:lstStyle/>
            <a:p>
              <a:pPr algn="r" defTabSz="914400" fontAlgn="base">
                <a:lnSpc>
                  <a:spcPct val="85000"/>
                </a:lnSpc>
                <a:spcBef>
                  <a:spcPct val="0"/>
                </a:spcBef>
                <a:spcAft>
                  <a:spcPct val="0"/>
                </a:spcAft>
              </a:pPr>
              <a:r>
                <a:rPr lang="es-ES" sz="1400">
                  <a:solidFill>
                    <a:srgbClr val="000000"/>
                  </a:solidFill>
                  <a:latin typeface="Arial" charset="0"/>
                  <a:cs typeface="Arial" charset="0"/>
                </a:rPr>
                <a:t>0</a:t>
              </a:r>
            </a:p>
          </p:txBody>
        </p:sp>
        <p:sp>
          <p:nvSpPr>
            <p:cNvPr id="415790" name="Text Box 48"/>
            <p:cNvSpPr txBox="1">
              <a:spLocks noChangeAspect="1" noChangeArrowheads="1"/>
            </p:cNvSpPr>
            <p:nvPr/>
          </p:nvSpPr>
          <p:spPr bwMode="auto">
            <a:xfrm>
              <a:off x="1082675" y="1665799"/>
              <a:ext cx="476250" cy="183128"/>
            </a:xfrm>
            <a:prstGeom prst="rect">
              <a:avLst/>
            </a:prstGeom>
            <a:noFill/>
            <a:ln w="19050" algn="ctr">
              <a:noFill/>
              <a:miter lim="800000"/>
              <a:headEnd/>
              <a:tailEnd/>
            </a:ln>
          </p:spPr>
          <p:txBody>
            <a:bodyPr lIns="0" tIns="0" rIns="0" bIns="0" anchor="ctr">
              <a:spAutoFit/>
            </a:bodyPr>
            <a:lstStyle/>
            <a:p>
              <a:pPr algn="r" defTabSz="914400" fontAlgn="base">
                <a:lnSpc>
                  <a:spcPct val="85000"/>
                </a:lnSpc>
                <a:spcBef>
                  <a:spcPct val="0"/>
                </a:spcBef>
                <a:spcAft>
                  <a:spcPct val="0"/>
                </a:spcAft>
              </a:pPr>
              <a:r>
                <a:rPr lang="es-ES" sz="1400">
                  <a:solidFill>
                    <a:srgbClr val="000000"/>
                  </a:solidFill>
                  <a:latin typeface="Arial" charset="0"/>
                  <a:cs typeface="Arial" charset="0"/>
                </a:rPr>
                <a:t>100</a:t>
              </a:r>
            </a:p>
          </p:txBody>
        </p:sp>
        <p:sp>
          <p:nvSpPr>
            <p:cNvPr id="415791" name="Text Box 48"/>
            <p:cNvSpPr txBox="1">
              <a:spLocks noChangeAspect="1" noChangeArrowheads="1"/>
            </p:cNvSpPr>
            <p:nvPr/>
          </p:nvSpPr>
          <p:spPr bwMode="auto">
            <a:xfrm>
              <a:off x="1360153" y="2011874"/>
              <a:ext cx="198772" cy="183128"/>
            </a:xfrm>
            <a:prstGeom prst="rect">
              <a:avLst/>
            </a:prstGeom>
            <a:noFill/>
            <a:ln w="19050" algn="ctr">
              <a:noFill/>
              <a:miter lim="800000"/>
              <a:headEnd/>
              <a:tailEnd/>
            </a:ln>
          </p:spPr>
          <p:txBody>
            <a:bodyPr wrap="none" lIns="0" tIns="0" rIns="0" bIns="0" anchor="ctr">
              <a:spAutoFit/>
            </a:bodyPr>
            <a:lstStyle/>
            <a:p>
              <a:pPr algn="r" defTabSz="914400" fontAlgn="base">
                <a:lnSpc>
                  <a:spcPct val="85000"/>
                </a:lnSpc>
                <a:spcBef>
                  <a:spcPct val="0"/>
                </a:spcBef>
                <a:spcAft>
                  <a:spcPct val="0"/>
                </a:spcAft>
              </a:pPr>
              <a:r>
                <a:rPr lang="es-ES" sz="1400">
                  <a:solidFill>
                    <a:srgbClr val="000000"/>
                  </a:solidFill>
                  <a:latin typeface="Arial" charset="0"/>
                  <a:cs typeface="Arial" charset="0"/>
                </a:rPr>
                <a:t>90</a:t>
              </a:r>
            </a:p>
          </p:txBody>
        </p:sp>
        <p:sp>
          <p:nvSpPr>
            <p:cNvPr id="415792" name="Text Box 48"/>
            <p:cNvSpPr txBox="1">
              <a:spLocks noChangeAspect="1" noChangeArrowheads="1"/>
            </p:cNvSpPr>
            <p:nvPr/>
          </p:nvSpPr>
          <p:spPr bwMode="auto">
            <a:xfrm>
              <a:off x="1360153" y="2357949"/>
              <a:ext cx="198772" cy="183128"/>
            </a:xfrm>
            <a:prstGeom prst="rect">
              <a:avLst/>
            </a:prstGeom>
            <a:noFill/>
            <a:ln w="19050" algn="ctr">
              <a:noFill/>
              <a:miter lim="800000"/>
              <a:headEnd/>
              <a:tailEnd/>
            </a:ln>
          </p:spPr>
          <p:txBody>
            <a:bodyPr wrap="none" lIns="0" tIns="0" rIns="0" bIns="0" anchor="ctr">
              <a:spAutoFit/>
            </a:bodyPr>
            <a:lstStyle/>
            <a:p>
              <a:pPr algn="r" defTabSz="914400" fontAlgn="base">
                <a:lnSpc>
                  <a:spcPct val="85000"/>
                </a:lnSpc>
                <a:spcBef>
                  <a:spcPct val="0"/>
                </a:spcBef>
                <a:spcAft>
                  <a:spcPct val="0"/>
                </a:spcAft>
              </a:pPr>
              <a:r>
                <a:rPr lang="es-ES" sz="1400">
                  <a:solidFill>
                    <a:srgbClr val="000000"/>
                  </a:solidFill>
                  <a:latin typeface="Arial" charset="0"/>
                  <a:cs typeface="Arial" charset="0"/>
                </a:rPr>
                <a:t>80</a:t>
              </a:r>
            </a:p>
          </p:txBody>
        </p:sp>
        <p:sp>
          <p:nvSpPr>
            <p:cNvPr id="415793" name="Text Box 48"/>
            <p:cNvSpPr txBox="1">
              <a:spLocks noChangeAspect="1" noChangeArrowheads="1"/>
            </p:cNvSpPr>
            <p:nvPr/>
          </p:nvSpPr>
          <p:spPr bwMode="auto">
            <a:xfrm>
              <a:off x="1360153" y="2705612"/>
              <a:ext cx="198772" cy="183128"/>
            </a:xfrm>
            <a:prstGeom prst="rect">
              <a:avLst/>
            </a:prstGeom>
            <a:noFill/>
            <a:ln w="19050" algn="ctr">
              <a:noFill/>
              <a:miter lim="800000"/>
              <a:headEnd/>
              <a:tailEnd/>
            </a:ln>
          </p:spPr>
          <p:txBody>
            <a:bodyPr wrap="none" lIns="0" tIns="0" rIns="0" bIns="0" anchor="ctr">
              <a:spAutoFit/>
            </a:bodyPr>
            <a:lstStyle/>
            <a:p>
              <a:pPr algn="r" defTabSz="914400" fontAlgn="base">
                <a:lnSpc>
                  <a:spcPct val="85000"/>
                </a:lnSpc>
                <a:spcBef>
                  <a:spcPct val="0"/>
                </a:spcBef>
                <a:spcAft>
                  <a:spcPct val="0"/>
                </a:spcAft>
              </a:pPr>
              <a:r>
                <a:rPr lang="es-ES" sz="1400">
                  <a:solidFill>
                    <a:srgbClr val="000000"/>
                  </a:solidFill>
                  <a:latin typeface="Arial" charset="0"/>
                  <a:cs typeface="Arial" charset="0"/>
                </a:rPr>
                <a:t>70</a:t>
              </a:r>
            </a:p>
          </p:txBody>
        </p:sp>
        <p:sp>
          <p:nvSpPr>
            <p:cNvPr id="415794" name="Text Box 48"/>
            <p:cNvSpPr txBox="1">
              <a:spLocks noChangeAspect="1" noChangeArrowheads="1"/>
            </p:cNvSpPr>
            <p:nvPr/>
          </p:nvSpPr>
          <p:spPr bwMode="auto">
            <a:xfrm>
              <a:off x="1360153" y="3051687"/>
              <a:ext cx="198772" cy="183128"/>
            </a:xfrm>
            <a:prstGeom prst="rect">
              <a:avLst/>
            </a:prstGeom>
            <a:noFill/>
            <a:ln w="19050" algn="ctr">
              <a:noFill/>
              <a:miter lim="800000"/>
              <a:headEnd/>
              <a:tailEnd/>
            </a:ln>
          </p:spPr>
          <p:txBody>
            <a:bodyPr wrap="none" lIns="0" tIns="0" rIns="0" bIns="0" anchor="ctr">
              <a:spAutoFit/>
            </a:bodyPr>
            <a:lstStyle/>
            <a:p>
              <a:pPr algn="r" defTabSz="914400" fontAlgn="base">
                <a:lnSpc>
                  <a:spcPct val="85000"/>
                </a:lnSpc>
                <a:spcBef>
                  <a:spcPct val="0"/>
                </a:spcBef>
                <a:spcAft>
                  <a:spcPct val="0"/>
                </a:spcAft>
              </a:pPr>
              <a:r>
                <a:rPr lang="es-ES" sz="1400">
                  <a:solidFill>
                    <a:srgbClr val="000000"/>
                  </a:solidFill>
                  <a:latin typeface="Arial" charset="0"/>
                  <a:cs typeface="Arial" charset="0"/>
                </a:rPr>
                <a:t>60</a:t>
              </a:r>
            </a:p>
          </p:txBody>
        </p:sp>
        <p:sp>
          <p:nvSpPr>
            <p:cNvPr id="415795" name="Text Box 48"/>
            <p:cNvSpPr txBox="1">
              <a:spLocks noChangeAspect="1" noChangeArrowheads="1"/>
            </p:cNvSpPr>
            <p:nvPr/>
          </p:nvSpPr>
          <p:spPr bwMode="auto">
            <a:xfrm>
              <a:off x="1360153" y="3399349"/>
              <a:ext cx="198772" cy="183128"/>
            </a:xfrm>
            <a:prstGeom prst="rect">
              <a:avLst/>
            </a:prstGeom>
            <a:noFill/>
            <a:ln w="19050" algn="ctr">
              <a:noFill/>
              <a:miter lim="800000"/>
              <a:headEnd/>
              <a:tailEnd/>
            </a:ln>
          </p:spPr>
          <p:txBody>
            <a:bodyPr wrap="none" lIns="0" tIns="0" rIns="0" bIns="0" anchor="ctr">
              <a:spAutoFit/>
            </a:bodyPr>
            <a:lstStyle/>
            <a:p>
              <a:pPr algn="r" defTabSz="914400" fontAlgn="base">
                <a:lnSpc>
                  <a:spcPct val="85000"/>
                </a:lnSpc>
                <a:spcBef>
                  <a:spcPct val="0"/>
                </a:spcBef>
                <a:spcAft>
                  <a:spcPct val="0"/>
                </a:spcAft>
              </a:pPr>
              <a:r>
                <a:rPr lang="es-ES" sz="1400">
                  <a:solidFill>
                    <a:srgbClr val="000000"/>
                  </a:solidFill>
                  <a:latin typeface="Arial" charset="0"/>
                  <a:cs typeface="Arial" charset="0"/>
                </a:rPr>
                <a:t>50</a:t>
              </a:r>
            </a:p>
          </p:txBody>
        </p:sp>
        <p:sp>
          <p:nvSpPr>
            <p:cNvPr id="415796" name="Text Box 48"/>
            <p:cNvSpPr txBox="1">
              <a:spLocks noChangeAspect="1" noChangeArrowheads="1"/>
            </p:cNvSpPr>
            <p:nvPr/>
          </p:nvSpPr>
          <p:spPr bwMode="auto">
            <a:xfrm>
              <a:off x="1360153" y="3745424"/>
              <a:ext cx="198772" cy="183128"/>
            </a:xfrm>
            <a:prstGeom prst="rect">
              <a:avLst/>
            </a:prstGeom>
            <a:noFill/>
            <a:ln w="19050" algn="ctr">
              <a:noFill/>
              <a:miter lim="800000"/>
              <a:headEnd/>
              <a:tailEnd/>
            </a:ln>
          </p:spPr>
          <p:txBody>
            <a:bodyPr wrap="none" lIns="0" tIns="0" rIns="0" bIns="0" anchor="ctr">
              <a:spAutoFit/>
            </a:bodyPr>
            <a:lstStyle/>
            <a:p>
              <a:pPr algn="r" defTabSz="914400" fontAlgn="base">
                <a:lnSpc>
                  <a:spcPct val="85000"/>
                </a:lnSpc>
                <a:spcBef>
                  <a:spcPct val="0"/>
                </a:spcBef>
                <a:spcAft>
                  <a:spcPct val="0"/>
                </a:spcAft>
              </a:pPr>
              <a:r>
                <a:rPr lang="es-ES" sz="1400">
                  <a:solidFill>
                    <a:srgbClr val="000000"/>
                  </a:solidFill>
                  <a:latin typeface="Arial" charset="0"/>
                  <a:cs typeface="Arial" charset="0"/>
                </a:rPr>
                <a:t>40</a:t>
              </a:r>
            </a:p>
          </p:txBody>
        </p:sp>
        <p:sp>
          <p:nvSpPr>
            <p:cNvPr id="415797" name="Line 23"/>
            <p:cNvSpPr>
              <a:spLocks noChangeShapeType="1"/>
            </p:cNvSpPr>
            <p:nvPr/>
          </p:nvSpPr>
          <p:spPr bwMode="auto">
            <a:xfrm>
              <a:off x="1690688" y="3476625"/>
              <a:ext cx="4019550" cy="14288"/>
            </a:xfrm>
            <a:prstGeom prst="line">
              <a:avLst/>
            </a:prstGeom>
            <a:noFill/>
            <a:ln w="12700" cap="rnd">
              <a:solidFill>
                <a:schemeClr val="tx1"/>
              </a:solidFill>
              <a:prstDash val="sysDash"/>
              <a:round/>
              <a:headEnd/>
              <a:tailEnd/>
            </a:ln>
          </p:spPr>
          <p:txBody>
            <a:bodyPr>
              <a:spAutoFit/>
            </a:bodyPr>
            <a:lstStyle/>
            <a:p>
              <a:pPr defTabSz="914400" fontAlgn="base">
                <a:spcBef>
                  <a:spcPct val="0"/>
                </a:spcBef>
                <a:spcAft>
                  <a:spcPct val="0"/>
                </a:spcAft>
              </a:pPr>
              <a:endParaRPr lang="es-ES" sz="1400">
                <a:solidFill>
                  <a:srgbClr val="FFFFFF"/>
                </a:solidFill>
                <a:latin typeface="Arial" charset="0"/>
                <a:cs typeface="Arial" charset="0"/>
              </a:endParaRPr>
            </a:p>
          </p:txBody>
        </p:sp>
        <p:sp>
          <p:nvSpPr>
            <p:cNvPr id="415798" name="Freeform 86"/>
            <p:cNvSpPr>
              <a:spLocks/>
            </p:cNvSpPr>
            <p:nvPr/>
          </p:nvSpPr>
          <p:spPr bwMode="auto">
            <a:xfrm>
              <a:off x="1830388" y="1763713"/>
              <a:ext cx="3784600" cy="2182812"/>
            </a:xfrm>
            <a:custGeom>
              <a:avLst/>
              <a:gdLst>
                <a:gd name="T0" fmla="*/ 2147483647 w 3558"/>
                <a:gd name="T1" fmla="*/ 2147483647 h 1383"/>
                <a:gd name="T2" fmla="*/ 2147483647 w 3558"/>
                <a:gd name="T3" fmla="*/ 2147483647 h 1383"/>
                <a:gd name="T4" fmla="*/ 2147483647 w 3558"/>
                <a:gd name="T5" fmla="*/ 2147483647 h 1383"/>
                <a:gd name="T6" fmla="*/ 2147483647 w 3558"/>
                <a:gd name="T7" fmla="*/ 2147483647 h 1383"/>
                <a:gd name="T8" fmla="*/ 2147483647 w 3558"/>
                <a:gd name="T9" fmla="*/ 2147483647 h 1383"/>
                <a:gd name="T10" fmla="*/ 2147483647 w 3558"/>
                <a:gd name="T11" fmla="*/ 2147483647 h 1383"/>
                <a:gd name="T12" fmla="*/ 2147483647 w 3558"/>
                <a:gd name="T13" fmla="*/ 2147483647 h 1383"/>
                <a:gd name="T14" fmla="*/ 2147483647 w 3558"/>
                <a:gd name="T15" fmla="*/ 2147483647 h 1383"/>
                <a:gd name="T16" fmla="*/ 2147483647 w 3558"/>
                <a:gd name="T17" fmla="*/ 2147483647 h 1383"/>
                <a:gd name="T18" fmla="*/ 2147483647 w 3558"/>
                <a:gd name="T19" fmla="*/ 2147483647 h 1383"/>
                <a:gd name="T20" fmla="*/ 2147483647 w 3558"/>
                <a:gd name="T21" fmla="*/ 2147483647 h 1383"/>
                <a:gd name="T22" fmla="*/ 2147483647 w 3558"/>
                <a:gd name="T23" fmla="*/ 2147483647 h 1383"/>
                <a:gd name="T24" fmla="*/ 2147483647 w 3558"/>
                <a:gd name="T25" fmla="*/ 2147483647 h 1383"/>
                <a:gd name="T26" fmla="*/ 2147483647 w 3558"/>
                <a:gd name="T27" fmla="*/ 2147483647 h 1383"/>
                <a:gd name="T28" fmla="*/ 2147483647 w 3558"/>
                <a:gd name="T29" fmla="*/ 2147483647 h 1383"/>
                <a:gd name="T30" fmla="*/ 2147483647 w 3558"/>
                <a:gd name="T31" fmla="*/ 2147483647 h 1383"/>
                <a:gd name="T32" fmla="*/ 2147483647 w 3558"/>
                <a:gd name="T33" fmla="*/ 2147483647 h 1383"/>
                <a:gd name="T34" fmla="*/ 2147483647 w 3558"/>
                <a:gd name="T35" fmla="*/ 2147483647 h 1383"/>
                <a:gd name="T36" fmla="*/ 2147483647 w 3558"/>
                <a:gd name="T37" fmla="*/ 2147483647 h 1383"/>
                <a:gd name="T38" fmla="*/ 2147483647 w 3558"/>
                <a:gd name="T39" fmla="*/ 2147483647 h 1383"/>
                <a:gd name="T40" fmla="*/ 2147483647 w 3558"/>
                <a:gd name="T41" fmla="*/ 2147483647 h 1383"/>
                <a:gd name="T42" fmla="*/ 2147483647 w 3558"/>
                <a:gd name="T43" fmla="*/ 2147483647 h 1383"/>
                <a:gd name="T44" fmla="*/ 2147483647 w 3558"/>
                <a:gd name="T45" fmla="*/ 2147483647 h 1383"/>
                <a:gd name="T46" fmla="*/ 2147483647 w 3558"/>
                <a:gd name="T47" fmla="*/ 2147483647 h 1383"/>
                <a:gd name="T48" fmla="*/ 2147483647 w 3558"/>
                <a:gd name="T49" fmla="*/ 2147483647 h 1383"/>
                <a:gd name="T50" fmla="*/ 2147483647 w 3558"/>
                <a:gd name="T51" fmla="*/ 2147483647 h 1383"/>
                <a:gd name="T52" fmla="*/ 2147483647 w 3558"/>
                <a:gd name="T53" fmla="*/ 2147483647 h 1383"/>
                <a:gd name="T54" fmla="*/ 2147483647 w 3558"/>
                <a:gd name="T55" fmla="*/ 2147483647 h 1383"/>
                <a:gd name="T56" fmla="*/ 2147483647 w 3558"/>
                <a:gd name="T57" fmla="*/ 2147483647 h 1383"/>
                <a:gd name="T58" fmla="*/ 2147483647 w 3558"/>
                <a:gd name="T59" fmla="*/ 2147483647 h 1383"/>
                <a:gd name="T60" fmla="*/ 2147483647 w 3558"/>
                <a:gd name="T61" fmla="*/ 2147483647 h 1383"/>
                <a:gd name="T62" fmla="*/ 2147483647 w 3558"/>
                <a:gd name="T63" fmla="*/ 2147483647 h 1383"/>
                <a:gd name="T64" fmla="*/ 2147483647 w 3558"/>
                <a:gd name="T65" fmla="*/ 2147483647 h 1383"/>
                <a:gd name="T66" fmla="*/ 2147483647 w 3558"/>
                <a:gd name="T67" fmla="*/ 2147483647 h 1383"/>
                <a:gd name="T68" fmla="*/ 2147483647 w 3558"/>
                <a:gd name="T69" fmla="*/ 2147483647 h 1383"/>
                <a:gd name="T70" fmla="*/ 2147483647 w 3558"/>
                <a:gd name="T71" fmla="*/ 2147483647 h 1383"/>
                <a:gd name="T72" fmla="*/ 2147483647 w 3558"/>
                <a:gd name="T73" fmla="*/ 2147483647 h 1383"/>
                <a:gd name="T74" fmla="*/ 2147483647 w 3558"/>
                <a:gd name="T75" fmla="*/ 2147483647 h 1383"/>
                <a:gd name="T76" fmla="*/ 2147483647 w 3558"/>
                <a:gd name="T77" fmla="*/ 2147483647 h 1383"/>
                <a:gd name="T78" fmla="*/ 2147483647 w 3558"/>
                <a:gd name="T79" fmla="*/ 2147483647 h 1383"/>
                <a:gd name="T80" fmla="*/ 2147483647 w 3558"/>
                <a:gd name="T81" fmla="*/ 2147483647 h 1383"/>
                <a:gd name="T82" fmla="*/ 2147483647 w 3558"/>
                <a:gd name="T83" fmla="*/ 2147483647 h 1383"/>
                <a:gd name="T84" fmla="*/ 2147483647 w 3558"/>
                <a:gd name="T85" fmla="*/ 2147483647 h 1383"/>
                <a:gd name="T86" fmla="*/ 2147483647 w 3558"/>
                <a:gd name="T87" fmla="*/ 2147483647 h 1383"/>
                <a:gd name="T88" fmla="*/ 2147483647 w 3558"/>
                <a:gd name="T89" fmla="*/ 2147483647 h 1383"/>
                <a:gd name="T90" fmla="*/ 2147483647 w 3558"/>
                <a:gd name="T91" fmla="*/ 2147483647 h 1383"/>
                <a:gd name="T92" fmla="*/ 2147483647 w 3558"/>
                <a:gd name="T93" fmla="*/ 2147483647 h 1383"/>
                <a:gd name="T94" fmla="*/ 2147483647 w 3558"/>
                <a:gd name="T95" fmla="*/ 2147483647 h 1383"/>
                <a:gd name="T96" fmla="*/ 2147483647 w 3558"/>
                <a:gd name="T97" fmla="*/ 2147483647 h 1383"/>
                <a:gd name="T98" fmla="*/ 2147483647 w 3558"/>
                <a:gd name="T99" fmla="*/ 2147483647 h 1383"/>
                <a:gd name="T100" fmla="*/ 2147483647 w 3558"/>
                <a:gd name="T101" fmla="*/ 2147483647 h 1383"/>
                <a:gd name="T102" fmla="*/ 2147483647 w 3558"/>
                <a:gd name="T103" fmla="*/ 2147483647 h 1383"/>
                <a:gd name="T104" fmla="*/ 2147483647 w 3558"/>
                <a:gd name="T105" fmla="*/ 2147483647 h 1383"/>
                <a:gd name="T106" fmla="*/ 2147483647 w 3558"/>
                <a:gd name="T107" fmla="*/ 2147483647 h 1383"/>
                <a:gd name="T108" fmla="*/ 2147483647 w 3558"/>
                <a:gd name="T109" fmla="*/ 2147483647 h 1383"/>
                <a:gd name="T110" fmla="*/ 2147483647 w 3558"/>
                <a:gd name="T111" fmla="*/ 2147483647 h 1383"/>
                <a:gd name="T112" fmla="*/ 2147483647 w 3558"/>
                <a:gd name="T113" fmla="*/ 2147483647 h 1383"/>
                <a:gd name="T114" fmla="*/ 2147483647 w 3558"/>
                <a:gd name="T115" fmla="*/ 2147483647 h 1383"/>
                <a:gd name="T116" fmla="*/ 2147483647 w 3558"/>
                <a:gd name="T117" fmla="*/ 2147483647 h 1383"/>
                <a:gd name="T118" fmla="*/ 2147483647 w 3558"/>
                <a:gd name="T119" fmla="*/ 2147483647 h 1383"/>
                <a:gd name="T120" fmla="*/ 2147483647 w 3558"/>
                <a:gd name="T121" fmla="*/ 2147483647 h 138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558"/>
                <a:gd name="T184" fmla="*/ 0 h 1383"/>
                <a:gd name="T185" fmla="*/ 3558 w 3558"/>
                <a:gd name="T186" fmla="*/ 1383 h 138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558" h="1383">
                  <a:moveTo>
                    <a:pt x="0" y="0"/>
                  </a:moveTo>
                  <a:lnTo>
                    <a:pt x="12" y="0"/>
                  </a:lnTo>
                  <a:lnTo>
                    <a:pt x="12" y="4"/>
                  </a:lnTo>
                  <a:lnTo>
                    <a:pt x="25" y="4"/>
                  </a:lnTo>
                  <a:lnTo>
                    <a:pt x="31" y="4"/>
                  </a:lnTo>
                  <a:lnTo>
                    <a:pt x="31" y="7"/>
                  </a:lnTo>
                  <a:lnTo>
                    <a:pt x="38" y="7"/>
                  </a:lnTo>
                  <a:lnTo>
                    <a:pt x="38" y="11"/>
                  </a:lnTo>
                  <a:lnTo>
                    <a:pt x="57" y="11"/>
                  </a:lnTo>
                  <a:lnTo>
                    <a:pt x="57" y="14"/>
                  </a:lnTo>
                  <a:lnTo>
                    <a:pt x="63" y="14"/>
                  </a:lnTo>
                  <a:lnTo>
                    <a:pt x="63" y="18"/>
                  </a:lnTo>
                  <a:lnTo>
                    <a:pt x="70" y="18"/>
                  </a:lnTo>
                  <a:lnTo>
                    <a:pt x="82" y="18"/>
                  </a:lnTo>
                  <a:lnTo>
                    <a:pt x="82" y="25"/>
                  </a:lnTo>
                  <a:lnTo>
                    <a:pt x="95" y="25"/>
                  </a:lnTo>
                  <a:lnTo>
                    <a:pt x="95" y="33"/>
                  </a:lnTo>
                  <a:lnTo>
                    <a:pt x="101" y="33"/>
                  </a:lnTo>
                  <a:lnTo>
                    <a:pt x="101" y="36"/>
                  </a:lnTo>
                  <a:lnTo>
                    <a:pt x="108" y="36"/>
                  </a:lnTo>
                  <a:lnTo>
                    <a:pt x="120" y="36"/>
                  </a:lnTo>
                  <a:lnTo>
                    <a:pt x="120" y="47"/>
                  </a:lnTo>
                  <a:lnTo>
                    <a:pt x="127" y="47"/>
                  </a:lnTo>
                  <a:lnTo>
                    <a:pt x="133" y="47"/>
                  </a:lnTo>
                  <a:lnTo>
                    <a:pt x="133" y="51"/>
                  </a:lnTo>
                  <a:lnTo>
                    <a:pt x="139" y="51"/>
                  </a:lnTo>
                  <a:lnTo>
                    <a:pt x="139" y="58"/>
                  </a:lnTo>
                  <a:lnTo>
                    <a:pt x="146" y="58"/>
                  </a:lnTo>
                  <a:lnTo>
                    <a:pt x="146" y="65"/>
                  </a:lnTo>
                  <a:lnTo>
                    <a:pt x="152" y="65"/>
                  </a:lnTo>
                  <a:lnTo>
                    <a:pt x="152" y="69"/>
                  </a:lnTo>
                  <a:lnTo>
                    <a:pt x="152" y="72"/>
                  </a:lnTo>
                  <a:lnTo>
                    <a:pt x="171" y="72"/>
                  </a:lnTo>
                  <a:lnTo>
                    <a:pt x="171" y="87"/>
                  </a:lnTo>
                  <a:lnTo>
                    <a:pt x="184" y="87"/>
                  </a:lnTo>
                  <a:lnTo>
                    <a:pt x="184" y="90"/>
                  </a:lnTo>
                  <a:lnTo>
                    <a:pt x="197" y="90"/>
                  </a:lnTo>
                  <a:lnTo>
                    <a:pt x="197" y="94"/>
                  </a:lnTo>
                  <a:lnTo>
                    <a:pt x="209" y="94"/>
                  </a:lnTo>
                  <a:lnTo>
                    <a:pt x="209" y="98"/>
                  </a:lnTo>
                  <a:lnTo>
                    <a:pt x="216" y="98"/>
                  </a:lnTo>
                  <a:lnTo>
                    <a:pt x="216" y="101"/>
                  </a:lnTo>
                  <a:lnTo>
                    <a:pt x="228" y="101"/>
                  </a:lnTo>
                  <a:lnTo>
                    <a:pt x="228" y="105"/>
                  </a:lnTo>
                  <a:lnTo>
                    <a:pt x="235" y="105"/>
                  </a:lnTo>
                  <a:lnTo>
                    <a:pt x="235" y="108"/>
                  </a:lnTo>
                  <a:lnTo>
                    <a:pt x="248" y="108"/>
                  </a:lnTo>
                  <a:lnTo>
                    <a:pt x="248" y="112"/>
                  </a:lnTo>
                  <a:lnTo>
                    <a:pt x="254" y="112"/>
                  </a:lnTo>
                  <a:lnTo>
                    <a:pt x="254" y="116"/>
                  </a:lnTo>
                  <a:lnTo>
                    <a:pt x="254" y="119"/>
                  </a:lnTo>
                  <a:lnTo>
                    <a:pt x="260" y="119"/>
                  </a:lnTo>
                  <a:lnTo>
                    <a:pt x="260" y="123"/>
                  </a:lnTo>
                  <a:lnTo>
                    <a:pt x="260" y="134"/>
                  </a:lnTo>
                  <a:lnTo>
                    <a:pt x="279" y="134"/>
                  </a:lnTo>
                  <a:lnTo>
                    <a:pt x="279" y="141"/>
                  </a:lnTo>
                  <a:lnTo>
                    <a:pt x="292" y="141"/>
                  </a:lnTo>
                  <a:lnTo>
                    <a:pt x="292" y="144"/>
                  </a:lnTo>
                  <a:lnTo>
                    <a:pt x="305" y="144"/>
                  </a:lnTo>
                  <a:lnTo>
                    <a:pt x="305" y="148"/>
                  </a:lnTo>
                  <a:lnTo>
                    <a:pt x="305" y="155"/>
                  </a:lnTo>
                  <a:lnTo>
                    <a:pt x="311" y="155"/>
                  </a:lnTo>
                  <a:lnTo>
                    <a:pt x="311" y="159"/>
                  </a:lnTo>
                  <a:lnTo>
                    <a:pt x="317" y="159"/>
                  </a:lnTo>
                  <a:lnTo>
                    <a:pt x="324" y="159"/>
                  </a:lnTo>
                  <a:lnTo>
                    <a:pt x="324" y="163"/>
                  </a:lnTo>
                  <a:lnTo>
                    <a:pt x="336" y="163"/>
                  </a:lnTo>
                  <a:lnTo>
                    <a:pt x="336" y="166"/>
                  </a:lnTo>
                  <a:lnTo>
                    <a:pt x="343" y="166"/>
                  </a:lnTo>
                  <a:lnTo>
                    <a:pt x="343" y="170"/>
                  </a:lnTo>
                  <a:lnTo>
                    <a:pt x="349" y="170"/>
                  </a:lnTo>
                  <a:lnTo>
                    <a:pt x="349" y="173"/>
                  </a:lnTo>
                  <a:lnTo>
                    <a:pt x="349" y="177"/>
                  </a:lnTo>
                  <a:lnTo>
                    <a:pt x="356" y="177"/>
                  </a:lnTo>
                  <a:lnTo>
                    <a:pt x="356" y="181"/>
                  </a:lnTo>
                  <a:lnTo>
                    <a:pt x="356" y="191"/>
                  </a:lnTo>
                  <a:lnTo>
                    <a:pt x="356" y="199"/>
                  </a:lnTo>
                  <a:lnTo>
                    <a:pt x="368" y="199"/>
                  </a:lnTo>
                  <a:lnTo>
                    <a:pt x="368" y="202"/>
                  </a:lnTo>
                  <a:lnTo>
                    <a:pt x="368" y="206"/>
                  </a:lnTo>
                  <a:lnTo>
                    <a:pt x="368" y="217"/>
                  </a:lnTo>
                  <a:lnTo>
                    <a:pt x="375" y="217"/>
                  </a:lnTo>
                  <a:lnTo>
                    <a:pt x="375" y="242"/>
                  </a:lnTo>
                  <a:lnTo>
                    <a:pt x="375" y="256"/>
                  </a:lnTo>
                  <a:lnTo>
                    <a:pt x="381" y="256"/>
                  </a:lnTo>
                  <a:lnTo>
                    <a:pt x="381" y="271"/>
                  </a:lnTo>
                  <a:lnTo>
                    <a:pt x="387" y="271"/>
                  </a:lnTo>
                  <a:lnTo>
                    <a:pt x="387" y="278"/>
                  </a:lnTo>
                  <a:lnTo>
                    <a:pt x="387" y="285"/>
                  </a:lnTo>
                  <a:lnTo>
                    <a:pt x="394" y="285"/>
                  </a:lnTo>
                  <a:lnTo>
                    <a:pt x="394" y="311"/>
                  </a:lnTo>
                  <a:lnTo>
                    <a:pt x="406" y="311"/>
                  </a:lnTo>
                  <a:lnTo>
                    <a:pt x="406" y="314"/>
                  </a:lnTo>
                  <a:lnTo>
                    <a:pt x="413" y="314"/>
                  </a:lnTo>
                  <a:lnTo>
                    <a:pt x="413" y="318"/>
                  </a:lnTo>
                  <a:lnTo>
                    <a:pt x="419" y="318"/>
                  </a:lnTo>
                  <a:lnTo>
                    <a:pt x="419" y="321"/>
                  </a:lnTo>
                  <a:lnTo>
                    <a:pt x="425" y="321"/>
                  </a:lnTo>
                  <a:lnTo>
                    <a:pt x="425" y="325"/>
                  </a:lnTo>
                  <a:lnTo>
                    <a:pt x="432" y="325"/>
                  </a:lnTo>
                  <a:lnTo>
                    <a:pt x="432" y="329"/>
                  </a:lnTo>
                  <a:lnTo>
                    <a:pt x="438" y="329"/>
                  </a:lnTo>
                  <a:lnTo>
                    <a:pt x="438" y="332"/>
                  </a:lnTo>
                  <a:lnTo>
                    <a:pt x="445" y="332"/>
                  </a:lnTo>
                  <a:lnTo>
                    <a:pt x="445" y="336"/>
                  </a:lnTo>
                  <a:lnTo>
                    <a:pt x="451" y="336"/>
                  </a:lnTo>
                  <a:lnTo>
                    <a:pt x="451" y="343"/>
                  </a:lnTo>
                  <a:lnTo>
                    <a:pt x="464" y="343"/>
                  </a:lnTo>
                  <a:lnTo>
                    <a:pt x="464" y="347"/>
                  </a:lnTo>
                  <a:lnTo>
                    <a:pt x="470" y="347"/>
                  </a:lnTo>
                  <a:lnTo>
                    <a:pt x="470" y="350"/>
                  </a:lnTo>
                  <a:lnTo>
                    <a:pt x="470" y="354"/>
                  </a:lnTo>
                  <a:lnTo>
                    <a:pt x="476" y="354"/>
                  </a:lnTo>
                  <a:lnTo>
                    <a:pt x="476" y="358"/>
                  </a:lnTo>
                  <a:lnTo>
                    <a:pt x="476" y="361"/>
                  </a:lnTo>
                  <a:lnTo>
                    <a:pt x="483" y="361"/>
                  </a:lnTo>
                  <a:lnTo>
                    <a:pt x="483" y="365"/>
                  </a:lnTo>
                  <a:lnTo>
                    <a:pt x="489" y="365"/>
                  </a:lnTo>
                  <a:lnTo>
                    <a:pt x="489" y="368"/>
                  </a:lnTo>
                  <a:lnTo>
                    <a:pt x="489" y="372"/>
                  </a:lnTo>
                  <a:lnTo>
                    <a:pt x="495" y="372"/>
                  </a:lnTo>
                  <a:lnTo>
                    <a:pt x="495" y="379"/>
                  </a:lnTo>
                  <a:lnTo>
                    <a:pt x="508" y="379"/>
                  </a:lnTo>
                  <a:lnTo>
                    <a:pt x="508" y="387"/>
                  </a:lnTo>
                  <a:lnTo>
                    <a:pt x="514" y="387"/>
                  </a:lnTo>
                  <a:lnTo>
                    <a:pt x="527" y="387"/>
                  </a:lnTo>
                  <a:lnTo>
                    <a:pt x="527" y="390"/>
                  </a:lnTo>
                  <a:lnTo>
                    <a:pt x="540" y="390"/>
                  </a:lnTo>
                  <a:lnTo>
                    <a:pt x="540" y="394"/>
                  </a:lnTo>
                  <a:lnTo>
                    <a:pt x="546" y="394"/>
                  </a:lnTo>
                  <a:lnTo>
                    <a:pt x="546" y="397"/>
                  </a:lnTo>
                  <a:lnTo>
                    <a:pt x="553" y="397"/>
                  </a:lnTo>
                  <a:lnTo>
                    <a:pt x="553" y="401"/>
                  </a:lnTo>
                  <a:lnTo>
                    <a:pt x="559" y="401"/>
                  </a:lnTo>
                  <a:lnTo>
                    <a:pt x="559" y="405"/>
                  </a:lnTo>
                  <a:lnTo>
                    <a:pt x="565" y="405"/>
                  </a:lnTo>
                  <a:lnTo>
                    <a:pt x="565" y="412"/>
                  </a:lnTo>
                  <a:lnTo>
                    <a:pt x="578" y="412"/>
                  </a:lnTo>
                  <a:lnTo>
                    <a:pt x="578" y="415"/>
                  </a:lnTo>
                  <a:lnTo>
                    <a:pt x="584" y="415"/>
                  </a:lnTo>
                  <a:lnTo>
                    <a:pt x="591" y="415"/>
                  </a:lnTo>
                  <a:lnTo>
                    <a:pt x="591" y="423"/>
                  </a:lnTo>
                  <a:lnTo>
                    <a:pt x="603" y="423"/>
                  </a:lnTo>
                  <a:lnTo>
                    <a:pt x="603" y="430"/>
                  </a:lnTo>
                  <a:lnTo>
                    <a:pt x="610" y="430"/>
                  </a:lnTo>
                  <a:lnTo>
                    <a:pt x="610" y="433"/>
                  </a:lnTo>
                  <a:lnTo>
                    <a:pt x="622" y="433"/>
                  </a:lnTo>
                  <a:lnTo>
                    <a:pt x="629" y="433"/>
                  </a:lnTo>
                  <a:lnTo>
                    <a:pt x="629" y="437"/>
                  </a:lnTo>
                  <a:lnTo>
                    <a:pt x="629" y="441"/>
                  </a:lnTo>
                  <a:lnTo>
                    <a:pt x="654" y="441"/>
                  </a:lnTo>
                  <a:lnTo>
                    <a:pt x="654" y="444"/>
                  </a:lnTo>
                  <a:lnTo>
                    <a:pt x="661" y="444"/>
                  </a:lnTo>
                  <a:lnTo>
                    <a:pt x="667" y="444"/>
                  </a:lnTo>
                  <a:lnTo>
                    <a:pt x="667" y="448"/>
                  </a:lnTo>
                  <a:lnTo>
                    <a:pt x="673" y="448"/>
                  </a:lnTo>
                  <a:lnTo>
                    <a:pt x="673" y="452"/>
                  </a:lnTo>
                  <a:lnTo>
                    <a:pt x="692" y="452"/>
                  </a:lnTo>
                  <a:lnTo>
                    <a:pt x="692" y="455"/>
                  </a:lnTo>
                  <a:lnTo>
                    <a:pt x="699" y="455"/>
                  </a:lnTo>
                  <a:lnTo>
                    <a:pt x="705" y="455"/>
                  </a:lnTo>
                  <a:lnTo>
                    <a:pt x="711" y="455"/>
                  </a:lnTo>
                  <a:lnTo>
                    <a:pt x="718" y="455"/>
                  </a:lnTo>
                  <a:lnTo>
                    <a:pt x="724" y="455"/>
                  </a:lnTo>
                  <a:lnTo>
                    <a:pt x="724" y="462"/>
                  </a:lnTo>
                  <a:lnTo>
                    <a:pt x="730" y="462"/>
                  </a:lnTo>
                  <a:lnTo>
                    <a:pt x="730" y="473"/>
                  </a:lnTo>
                  <a:lnTo>
                    <a:pt x="730" y="480"/>
                  </a:lnTo>
                  <a:lnTo>
                    <a:pt x="737" y="480"/>
                  </a:lnTo>
                  <a:lnTo>
                    <a:pt x="737" y="491"/>
                  </a:lnTo>
                  <a:lnTo>
                    <a:pt x="743" y="491"/>
                  </a:lnTo>
                  <a:lnTo>
                    <a:pt x="743" y="495"/>
                  </a:lnTo>
                  <a:lnTo>
                    <a:pt x="750" y="495"/>
                  </a:lnTo>
                  <a:lnTo>
                    <a:pt x="750" y="502"/>
                  </a:lnTo>
                  <a:lnTo>
                    <a:pt x="750" y="506"/>
                  </a:lnTo>
                  <a:lnTo>
                    <a:pt x="750" y="509"/>
                  </a:lnTo>
                  <a:lnTo>
                    <a:pt x="762" y="509"/>
                  </a:lnTo>
                  <a:lnTo>
                    <a:pt x="762" y="520"/>
                  </a:lnTo>
                  <a:lnTo>
                    <a:pt x="769" y="520"/>
                  </a:lnTo>
                  <a:lnTo>
                    <a:pt x="769" y="527"/>
                  </a:lnTo>
                  <a:lnTo>
                    <a:pt x="775" y="527"/>
                  </a:lnTo>
                  <a:lnTo>
                    <a:pt x="781" y="527"/>
                  </a:lnTo>
                  <a:lnTo>
                    <a:pt x="781" y="538"/>
                  </a:lnTo>
                  <a:lnTo>
                    <a:pt x="800" y="538"/>
                  </a:lnTo>
                  <a:lnTo>
                    <a:pt x="800" y="545"/>
                  </a:lnTo>
                  <a:lnTo>
                    <a:pt x="807" y="545"/>
                  </a:lnTo>
                  <a:lnTo>
                    <a:pt x="819" y="545"/>
                  </a:lnTo>
                  <a:lnTo>
                    <a:pt x="819" y="549"/>
                  </a:lnTo>
                  <a:lnTo>
                    <a:pt x="826" y="549"/>
                  </a:lnTo>
                  <a:lnTo>
                    <a:pt x="826" y="553"/>
                  </a:lnTo>
                  <a:lnTo>
                    <a:pt x="826" y="556"/>
                  </a:lnTo>
                  <a:lnTo>
                    <a:pt x="826" y="564"/>
                  </a:lnTo>
                  <a:lnTo>
                    <a:pt x="832" y="564"/>
                  </a:lnTo>
                  <a:lnTo>
                    <a:pt x="839" y="564"/>
                  </a:lnTo>
                  <a:lnTo>
                    <a:pt x="845" y="564"/>
                  </a:lnTo>
                  <a:lnTo>
                    <a:pt x="845" y="567"/>
                  </a:lnTo>
                  <a:lnTo>
                    <a:pt x="864" y="567"/>
                  </a:lnTo>
                  <a:lnTo>
                    <a:pt x="864" y="574"/>
                  </a:lnTo>
                  <a:lnTo>
                    <a:pt x="864" y="578"/>
                  </a:lnTo>
                  <a:lnTo>
                    <a:pt x="870" y="578"/>
                  </a:lnTo>
                  <a:lnTo>
                    <a:pt x="870" y="582"/>
                  </a:lnTo>
                  <a:lnTo>
                    <a:pt x="877" y="582"/>
                  </a:lnTo>
                  <a:lnTo>
                    <a:pt x="877" y="585"/>
                  </a:lnTo>
                  <a:lnTo>
                    <a:pt x="883" y="585"/>
                  </a:lnTo>
                  <a:lnTo>
                    <a:pt x="883" y="592"/>
                  </a:lnTo>
                  <a:lnTo>
                    <a:pt x="896" y="592"/>
                  </a:lnTo>
                  <a:lnTo>
                    <a:pt x="896" y="596"/>
                  </a:lnTo>
                  <a:lnTo>
                    <a:pt x="902" y="596"/>
                  </a:lnTo>
                  <a:lnTo>
                    <a:pt x="908" y="596"/>
                  </a:lnTo>
                  <a:lnTo>
                    <a:pt x="921" y="596"/>
                  </a:lnTo>
                  <a:lnTo>
                    <a:pt x="921" y="600"/>
                  </a:lnTo>
                  <a:lnTo>
                    <a:pt x="928" y="600"/>
                  </a:lnTo>
                  <a:lnTo>
                    <a:pt x="928" y="603"/>
                  </a:lnTo>
                  <a:lnTo>
                    <a:pt x="934" y="603"/>
                  </a:lnTo>
                  <a:lnTo>
                    <a:pt x="934" y="607"/>
                  </a:lnTo>
                  <a:lnTo>
                    <a:pt x="940" y="607"/>
                  </a:lnTo>
                  <a:lnTo>
                    <a:pt x="940" y="614"/>
                  </a:lnTo>
                  <a:lnTo>
                    <a:pt x="940" y="618"/>
                  </a:lnTo>
                  <a:lnTo>
                    <a:pt x="959" y="618"/>
                  </a:lnTo>
                  <a:lnTo>
                    <a:pt x="959" y="629"/>
                  </a:lnTo>
                  <a:lnTo>
                    <a:pt x="966" y="629"/>
                  </a:lnTo>
                  <a:lnTo>
                    <a:pt x="972" y="629"/>
                  </a:lnTo>
                  <a:lnTo>
                    <a:pt x="972" y="632"/>
                  </a:lnTo>
                  <a:lnTo>
                    <a:pt x="978" y="632"/>
                  </a:lnTo>
                  <a:lnTo>
                    <a:pt x="978" y="636"/>
                  </a:lnTo>
                  <a:lnTo>
                    <a:pt x="991" y="636"/>
                  </a:lnTo>
                  <a:lnTo>
                    <a:pt x="991" y="639"/>
                  </a:lnTo>
                  <a:lnTo>
                    <a:pt x="1004" y="639"/>
                  </a:lnTo>
                  <a:lnTo>
                    <a:pt x="1004" y="643"/>
                  </a:lnTo>
                  <a:lnTo>
                    <a:pt x="1010" y="643"/>
                  </a:lnTo>
                  <a:lnTo>
                    <a:pt x="1010" y="650"/>
                  </a:lnTo>
                  <a:lnTo>
                    <a:pt x="1029" y="650"/>
                  </a:lnTo>
                  <a:lnTo>
                    <a:pt x="1029" y="654"/>
                  </a:lnTo>
                  <a:lnTo>
                    <a:pt x="1042" y="654"/>
                  </a:lnTo>
                  <a:lnTo>
                    <a:pt x="1042" y="657"/>
                  </a:lnTo>
                  <a:lnTo>
                    <a:pt x="1048" y="657"/>
                  </a:lnTo>
                  <a:lnTo>
                    <a:pt x="1055" y="657"/>
                  </a:lnTo>
                  <a:lnTo>
                    <a:pt x="1055" y="665"/>
                  </a:lnTo>
                  <a:lnTo>
                    <a:pt x="1067" y="665"/>
                  </a:lnTo>
                  <a:lnTo>
                    <a:pt x="1067" y="668"/>
                  </a:lnTo>
                  <a:lnTo>
                    <a:pt x="1080" y="668"/>
                  </a:lnTo>
                  <a:lnTo>
                    <a:pt x="1086" y="668"/>
                  </a:lnTo>
                  <a:lnTo>
                    <a:pt x="1086" y="675"/>
                  </a:lnTo>
                  <a:lnTo>
                    <a:pt x="1093" y="675"/>
                  </a:lnTo>
                  <a:lnTo>
                    <a:pt x="1093" y="679"/>
                  </a:lnTo>
                  <a:lnTo>
                    <a:pt x="1093" y="686"/>
                  </a:lnTo>
                  <a:lnTo>
                    <a:pt x="1105" y="686"/>
                  </a:lnTo>
                  <a:lnTo>
                    <a:pt x="1105" y="690"/>
                  </a:lnTo>
                  <a:lnTo>
                    <a:pt x="1105" y="694"/>
                  </a:lnTo>
                  <a:lnTo>
                    <a:pt x="1118" y="694"/>
                  </a:lnTo>
                  <a:lnTo>
                    <a:pt x="1118" y="697"/>
                  </a:lnTo>
                  <a:lnTo>
                    <a:pt x="1131" y="697"/>
                  </a:lnTo>
                  <a:lnTo>
                    <a:pt x="1131" y="701"/>
                  </a:lnTo>
                  <a:lnTo>
                    <a:pt x="1144" y="701"/>
                  </a:lnTo>
                  <a:lnTo>
                    <a:pt x="1150" y="701"/>
                  </a:lnTo>
                  <a:lnTo>
                    <a:pt x="1150" y="704"/>
                  </a:lnTo>
                  <a:lnTo>
                    <a:pt x="1163" y="704"/>
                  </a:lnTo>
                  <a:lnTo>
                    <a:pt x="1169" y="704"/>
                  </a:lnTo>
                  <a:lnTo>
                    <a:pt x="1169" y="712"/>
                  </a:lnTo>
                  <a:lnTo>
                    <a:pt x="1182" y="712"/>
                  </a:lnTo>
                  <a:lnTo>
                    <a:pt x="1182" y="715"/>
                  </a:lnTo>
                  <a:lnTo>
                    <a:pt x="1213" y="715"/>
                  </a:lnTo>
                  <a:lnTo>
                    <a:pt x="1213" y="719"/>
                  </a:lnTo>
                  <a:lnTo>
                    <a:pt x="1226" y="719"/>
                  </a:lnTo>
                  <a:lnTo>
                    <a:pt x="1226" y="722"/>
                  </a:lnTo>
                  <a:lnTo>
                    <a:pt x="1239" y="722"/>
                  </a:lnTo>
                  <a:lnTo>
                    <a:pt x="1239" y="730"/>
                  </a:lnTo>
                  <a:lnTo>
                    <a:pt x="1252" y="730"/>
                  </a:lnTo>
                  <a:lnTo>
                    <a:pt x="1252" y="733"/>
                  </a:lnTo>
                  <a:lnTo>
                    <a:pt x="1258" y="733"/>
                  </a:lnTo>
                  <a:lnTo>
                    <a:pt x="1258" y="737"/>
                  </a:lnTo>
                  <a:lnTo>
                    <a:pt x="1290" y="737"/>
                  </a:lnTo>
                  <a:lnTo>
                    <a:pt x="1290" y="744"/>
                  </a:lnTo>
                  <a:lnTo>
                    <a:pt x="1302" y="744"/>
                  </a:lnTo>
                  <a:lnTo>
                    <a:pt x="1302" y="748"/>
                  </a:lnTo>
                  <a:lnTo>
                    <a:pt x="1302" y="751"/>
                  </a:lnTo>
                  <a:lnTo>
                    <a:pt x="1309" y="751"/>
                  </a:lnTo>
                  <a:lnTo>
                    <a:pt x="1309" y="755"/>
                  </a:lnTo>
                  <a:lnTo>
                    <a:pt x="1322" y="755"/>
                  </a:lnTo>
                  <a:lnTo>
                    <a:pt x="1322" y="769"/>
                  </a:lnTo>
                  <a:lnTo>
                    <a:pt x="1334" y="769"/>
                  </a:lnTo>
                  <a:lnTo>
                    <a:pt x="1334" y="773"/>
                  </a:lnTo>
                  <a:lnTo>
                    <a:pt x="1347" y="773"/>
                  </a:lnTo>
                  <a:lnTo>
                    <a:pt x="1347" y="777"/>
                  </a:lnTo>
                  <a:lnTo>
                    <a:pt x="1366" y="777"/>
                  </a:lnTo>
                  <a:lnTo>
                    <a:pt x="1417" y="777"/>
                  </a:lnTo>
                  <a:lnTo>
                    <a:pt x="1436" y="777"/>
                  </a:lnTo>
                  <a:lnTo>
                    <a:pt x="1436" y="784"/>
                  </a:lnTo>
                  <a:lnTo>
                    <a:pt x="1442" y="784"/>
                  </a:lnTo>
                  <a:lnTo>
                    <a:pt x="1442" y="791"/>
                  </a:lnTo>
                  <a:lnTo>
                    <a:pt x="1442" y="795"/>
                  </a:lnTo>
                  <a:lnTo>
                    <a:pt x="1449" y="795"/>
                  </a:lnTo>
                  <a:lnTo>
                    <a:pt x="1449" y="802"/>
                  </a:lnTo>
                  <a:lnTo>
                    <a:pt x="1449" y="809"/>
                  </a:lnTo>
                  <a:lnTo>
                    <a:pt x="1474" y="809"/>
                  </a:lnTo>
                  <a:lnTo>
                    <a:pt x="1474" y="813"/>
                  </a:lnTo>
                  <a:lnTo>
                    <a:pt x="1480" y="813"/>
                  </a:lnTo>
                  <a:lnTo>
                    <a:pt x="1480" y="816"/>
                  </a:lnTo>
                  <a:lnTo>
                    <a:pt x="1480" y="820"/>
                  </a:lnTo>
                  <a:lnTo>
                    <a:pt x="1487" y="820"/>
                  </a:lnTo>
                  <a:lnTo>
                    <a:pt x="1487" y="824"/>
                  </a:lnTo>
                  <a:lnTo>
                    <a:pt x="1493" y="824"/>
                  </a:lnTo>
                  <a:lnTo>
                    <a:pt x="1493" y="831"/>
                  </a:lnTo>
                  <a:lnTo>
                    <a:pt x="1499" y="831"/>
                  </a:lnTo>
                  <a:lnTo>
                    <a:pt x="1512" y="831"/>
                  </a:lnTo>
                  <a:lnTo>
                    <a:pt x="1512" y="834"/>
                  </a:lnTo>
                  <a:lnTo>
                    <a:pt x="1519" y="834"/>
                  </a:lnTo>
                  <a:lnTo>
                    <a:pt x="1519" y="838"/>
                  </a:lnTo>
                  <a:lnTo>
                    <a:pt x="1531" y="838"/>
                  </a:lnTo>
                  <a:lnTo>
                    <a:pt x="1550" y="838"/>
                  </a:lnTo>
                  <a:lnTo>
                    <a:pt x="1557" y="838"/>
                  </a:lnTo>
                  <a:lnTo>
                    <a:pt x="1557" y="842"/>
                  </a:lnTo>
                  <a:lnTo>
                    <a:pt x="1569" y="842"/>
                  </a:lnTo>
                  <a:lnTo>
                    <a:pt x="1569" y="856"/>
                  </a:lnTo>
                  <a:lnTo>
                    <a:pt x="1588" y="856"/>
                  </a:lnTo>
                  <a:lnTo>
                    <a:pt x="1607" y="856"/>
                  </a:lnTo>
                  <a:lnTo>
                    <a:pt x="1607" y="860"/>
                  </a:lnTo>
                  <a:lnTo>
                    <a:pt x="1620" y="860"/>
                  </a:lnTo>
                  <a:lnTo>
                    <a:pt x="1620" y="863"/>
                  </a:lnTo>
                  <a:lnTo>
                    <a:pt x="1627" y="863"/>
                  </a:lnTo>
                  <a:lnTo>
                    <a:pt x="1627" y="867"/>
                  </a:lnTo>
                  <a:lnTo>
                    <a:pt x="1639" y="867"/>
                  </a:lnTo>
                  <a:lnTo>
                    <a:pt x="1639" y="874"/>
                  </a:lnTo>
                  <a:lnTo>
                    <a:pt x="1652" y="874"/>
                  </a:lnTo>
                  <a:lnTo>
                    <a:pt x="1652" y="885"/>
                  </a:lnTo>
                  <a:lnTo>
                    <a:pt x="1665" y="885"/>
                  </a:lnTo>
                  <a:lnTo>
                    <a:pt x="1665" y="889"/>
                  </a:lnTo>
                  <a:lnTo>
                    <a:pt x="1677" y="889"/>
                  </a:lnTo>
                  <a:lnTo>
                    <a:pt x="1677" y="896"/>
                  </a:lnTo>
                  <a:lnTo>
                    <a:pt x="1690" y="896"/>
                  </a:lnTo>
                  <a:lnTo>
                    <a:pt x="1690" y="899"/>
                  </a:lnTo>
                  <a:lnTo>
                    <a:pt x="1703" y="899"/>
                  </a:lnTo>
                  <a:lnTo>
                    <a:pt x="1703" y="903"/>
                  </a:lnTo>
                  <a:lnTo>
                    <a:pt x="1735" y="903"/>
                  </a:lnTo>
                  <a:lnTo>
                    <a:pt x="1741" y="903"/>
                  </a:lnTo>
                  <a:lnTo>
                    <a:pt x="1741" y="910"/>
                  </a:lnTo>
                  <a:lnTo>
                    <a:pt x="1747" y="910"/>
                  </a:lnTo>
                  <a:lnTo>
                    <a:pt x="1747" y="914"/>
                  </a:lnTo>
                  <a:lnTo>
                    <a:pt x="1773" y="914"/>
                  </a:lnTo>
                  <a:lnTo>
                    <a:pt x="1773" y="918"/>
                  </a:lnTo>
                  <a:lnTo>
                    <a:pt x="1773" y="925"/>
                  </a:lnTo>
                  <a:lnTo>
                    <a:pt x="1785" y="925"/>
                  </a:lnTo>
                  <a:lnTo>
                    <a:pt x="1785" y="928"/>
                  </a:lnTo>
                  <a:lnTo>
                    <a:pt x="1792" y="928"/>
                  </a:lnTo>
                  <a:lnTo>
                    <a:pt x="1792" y="932"/>
                  </a:lnTo>
                  <a:lnTo>
                    <a:pt x="1804" y="932"/>
                  </a:lnTo>
                  <a:lnTo>
                    <a:pt x="1830" y="932"/>
                  </a:lnTo>
                  <a:lnTo>
                    <a:pt x="1855" y="932"/>
                  </a:lnTo>
                  <a:lnTo>
                    <a:pt x="1855" y="936"/>
                  </a:lnTo>
                  <a:lnTo>
                    <a:pt x="1862" y="936"/>
                  </a:lnTo>
                  <a:lnTo>
                    <a:pt x="1862" y="939"/>
                  </a:lnTo>
                  <a:lnTo>
                    <a:pt x="1868" y="939"/>
                  </a:lnTo>
                  <a:lnTo>
                    <a:pt x="1868" y="950"/>
                  </a:lnTo>
                  <a:lnTo>
                    <a:pt x="1893" y="950"/>
                  </a:lnTo>
                  <a:lnTo>
                    <a:pt x="1900" y="950"/>
                  </a:lnTo>
                  <a:lnTo>
                    <a:pt x="1900" y="957"/>
                  </a:lnTo>
                  <a:lnTo>
                    <a:pt x="1906" y="957"/>
                  </a:lnTo>
                  <a:lnTo>
                    <a:pt x="1906" y="961"/>
                  </a:lnTo>
                  <a:lnTo>
                    <a:pt x="1913" y="961"/>
                  </a:lnTo>
                  <a:lnTo>
                    <a:pt x="1913" y="968"/>
                  </a:lnTo>
                  <a:lnTo>
                    <a:pt x="1925" y="968"/>
                  </a:lnTo>
                  <a:lnTo>
                    <a:pt x="1938" y="968"/>
                  </a:lnTo>
                  <a:lnTo>
                    <a:pt x="1938" y="972"/>
                  </a:lnTo>
                  <a:lnTo>
                    <a:pt x="1944" y="972"/>
                  </a:lnTo>
                  <a:lnTo>
                    <a:pt x="1944" y="975"/>
                  </a:lnTo>
                  <a:lnTo>
                    <a:pt x="1951" y="975"/>
                  </a:lnTo>
                  <a:lnTo>
                    <a:pt x="1951" y="979"/>
                  </a:lnTo>
                  <a:lnTo>
                    <a:pt x="1963" y="979"/>
                  </a:lnTo>
                  <a:lnTo>
                    <a:pt x="1970" y="979"/>
                  </a:lnTo>
                  <a:lnTo>
                    <a:pt x="1970" y="986"/>
                  </a:lnTo>
                  <a:lnTo>
                    <a:pt x="1976" y="986"/>
                  </a:lnTo>
                  <a:lnTo>
                    <a:pt x="1976" y="990"/>
                  </a:lnTo>
                  <a:lnTo>
                    <a:pt x="1989" y="990"/>
                  </a:lnTo>
                  <a:lnTo>
                    <a:pt x="1989" y="997"/>
                  </a:lnTo>
                  <a:lnTo>
                    <a:pt x="1989" y="1001"/>
                  </a:lnTo>
                  <a:lnTo>
                    <a:pt x="2008" y="1001"/>
                  </a:lnTo>
                  <a:lnTo>
                    <a:pt x="2008" y="1004"/>
                  </a:lnTo>
                  <a:lnTo>
                    <a:pt x="2021" y="1004"/>
                  </a:lnTo>
                  <a:lnTo>
                    <a:pt x="2021" y="1011"/>
                  </a:lnTo>
                  <a:lnTo>
                    <a:pt x="2033" y="1011"/>
                  </a:lnTo>
                  <a:lnTo>
                    <a:pt x="2046" y="1011"/>
                  </a:lnTo>
                  <a:lnTo>
                    <a:pt x="2046" y="1015"/>
                  </a:lnTo>
                  <a:lnTo>
                    <a:pt x="2052" y="1015"/>
                  </a:lnTo>
                  <a:lnTo>
                    <a:pt x="2071" y="1015"/>
                  </a:lnTo>
                  <a:lnTo>
                    <a:pt x="2110" y="1015"/>
                  </a:lnTo>
                  <a:lnTo>
                    <a:pt x="2110" y="1026"/>
                  </a:lnTo>
                  <a:lnTo>
                    <a:pt x="2122" y="1026"/>
                  </a:lnTo>
                  <a:lnTo>
                    <a:pt x="2122" y="1029"/>
                  </a:lnTo>
                  <a:lnTo>
                    <a:pt x="2135" y="1029"/>
                  </a:lnTo>
                  <a:lnTo>
                    <a:pt x="2135" y="1037"/>
                  </a:lnTo>
                  <a:lnTo>
                    <a:pt x="2135" y="1044"/>
                  </a:lnTo>
                  <a:lnTo>
                    <a:pt x="2148" y="1044"/>
                  </a:lnTo>
                  <a:lnTo>
                    <a:pt x="2148" y="1048"/>
                  </a:lnTo>
                  <a:lnTo>
                    <a:pt x="2148" y="1051"/>
                  </a:lnTo>
                  <a:lnTo>
                    <a:pt x="2167" y="1051"/>
                  </a:lnTo>
                  <a:lnTo>
                    <a:pt x="2167" y="1062"/>
                  </a:lnTo>
                  <a:lnTo>
                    <a:pt x="2173" y="1062"/>
                  </a:lnTo>
                  <a:lnTo>
                    <a:pt x="2173" y="1069"/>
                  </a:lnTo>
                  <a:lnTo>
                    <a:pt x="2205" y="1069"/>
                  </a:lnTo>
                  <a:lnTo>
                    <a:pt x="2218" y="1069"/>
                  </a:lnTo>
                  <a:lnTo>
                    <a:pt x="2218" y="1073"/>
                  </a:lnTo>
                  <a:lnTo>
                    <a:pt x="2243" y="1073"/>
                  </a:lnTo>
                  <a:lnTo>
                    <a:pt x="2262" y="1073"/>
                  </a:lnTo>
                  <a:lnTo>
                    <a:pt x="2262" y="1080"/>
                  </a:lnTo>
                  <a:lnTo>
                    <a:pt x="2262" y="1084"/>
                  </a:lnTo>
                  <a:lnTo>
                    <a:pt x="2262" y="1087"/>
                  </a:lnTo>
                  <a:lnTo>
                    <a:pt x="2281" y="1087"/>
                  </a:lnTo>
                  <a:lnTo>
                    <a:pt x="2307" y="1087"/>
                  </a:lnTo>
                  <a:lnTo>
                    <a:pt x="2313" y="1087"/>
                  </a:lnTo>
                  <a:lnTo>
                    <a:pt x="2313" y="1091"/>
                  </a:lnTo>
                  <a:lnTo>
                    <a:pt x="2319" y="1091"/>
                  </a:lnTo>
                  <a:lnTo>
                    <a:pt x="2319" y="1095"/>
                  </a:lnTo>
                  <a:lnTo>
                    <a:pt x="2326" y="1095"/>
                  </a:lnTo>
                  <a:lnTo>
                    <a:pt x="2326" y="1102"/>
                  </a:lnTo>
                  <a:lnTo>
                    <a:pt x="2338" y="1102"/>
                  </a:lnTo>
                  <a:lnTo>
                    <a:pt x="2338" y="1105"/>
                  </a:lnTo>
                  <a:lnTo>
                    <a:pt x="2345" y="1105"/>
                  </a:lnTo>
                  <a:lnTo>
                    <a:pt x="2345" y="1113"/>
                  </a:lnTo>
                  <a:lnTo>
                    <a:pt x="2357" y="1113"/>
                  </a:lnTo>
                  <a:lnTo>
                    <a:pt x="2357" y="1123"/>
                  </a:lnTo>
                  <a:lnTo>
                    <a:pt x="2370" y="1123"/>
                  </a:lnTo>
                  <a:lnTo>
                    <a:pt x="2415" y="1123"/>
                  </a:lnTo>
                  <a:lnTo>
                    <a:pt x="2465" y="1123"/>
                  </a:lnTo>
                  <a:lnTo>
                    <a:pt x="2465" y="1127"/>
                  </a:lnTo>
                  <a:lnTo>
                    <a:pt x="2465" y="1145"/>
                  </a:lnTo>
                  <a:lnTo>
                    <a:pt x="2491" y="1145"/>
                  </a:lnTo>
                  <a:lnTo>
                    <a:pt x="2548" y="1145"/>
                  </a:lnTo>
                  <a:lnTo>
                    <a:pt x="2573" y="1145"/>
                  </a:lnTo>
                  <a:lnTo>
                    <a:pt x="2573" y="1170"/>
                  </a:lnTo>
                  <a:lnTo>
                    <a:pt x="2573" y="1188"/>
                  </a:lnTo>
                  <a:lnTo>
                    <a:pt x="2605" y="1188"/>
                  </a:lnTo>
                  <a:lnTo>
                    <a:pt x="2650" y="1188"/>
                  </a:lnTo>
                  <a:lnTo>
                    <a:pt x="2650" y="1196"/>
                  </a:lnTo>
                  <a:lnTo>
                    <a:pt x="2662" y="1196"/>
                  </a:lnTo>
                  <a:lnTo>
                    <a:pt x="2688" y="1196"/>
                  </a:lnTo>
                  <a:lnTo>
                    <a:pt x="2688" y="1206"/>
                  </a:lnTo>
                  <a:lnTo>
                    <a:pt x="2707" y="1206"/>
                  </a:lnTo>
                  <a:lnTo>
                    <a:pt x="2726" y="1206"/>
                  </a:lnTo>
                  <a:lnTo>
                    <a:pt x="2726" y="1214"/>
                  </a:lnTo>
                  <a:lnTo>
                    <a:pt x="2751" y="1214"/>
                  </a:lnTo>
                  <a:lnTo>
                    <a:pt x="2751" y="1217"/>
                  </a:lnTo>
                  <a:lnTo>
                    <a:pt x="2751" y="1228"/>
                  </a:lnTo>
                  <a:lnTo>
                    <a:pt x="2764" y="1228"/>
                  </a:lnTo>
                  <a:lnTo>
                    <a:pt x="2815" y="1228"/>
                  </a:lnTo>
                  <a:lnTo>
                    <a:pt x="2853" y="1228"/>
                  </a:lnTo>
                  <a:lnTo>
                    <a:pt x="2853" y="1235"/>
                  </a:lnTo>
                  <a:lnTo>
                    <a:pt x="2904" y="1235"/>
                  </a:lnTo>
                  <a:lnTo>
                    <a:pt x="2917" y="1235"/>
                  </a:lnTo>
                  <a:lnTo>
                    <a:pt x="2917" y="1243"/>
                  </a:lnTo>
                  <a:lnTo>
                    <a:pt x="2923" y="1243"/>
                  </a:lnTo>
                  <a:lnTo>
                    <a:pt x="2923" y="1250"/>
                  </a:lnTo>
                  <a:lnTo>
                    <a:pt x="2923" y="1268"/>
                  </a:lnTo>
                  <a:lnTo>
                    <a:pt x="2942" y="1268"/>
                  </a:lnTo>
                  <a:lnTo>
                    <a:pt x="2961" y="1268"/>
                  </a:lnTo>
                  <a:lnTo>
                    <a:pt x="2961" y="1275"/>
                  </a:lnTo>
                  <a:lnTo>
                    <a:pt x="2980" y="1275"/>
                  </a:lnTo>
                  <a:lnTo>
                    <a:pt x="2980" y="1282"/>
                  </a:lnTo>
                  <a:lnTo>
                    <a:pt x="2993" y="1282"/>
                  </a:lnTo>
                  <a:lnTo>
                    <a:pt x="2993" y="1293"/>
                  </a:lnTo>
                  <a:lnTo>
                    <a:pt x="2999" y="1293"/>
                  </a:lnTo>
                  <a:lnTo>
                    <a:pt x="2999" y="1297"/>
                  </a:lnTo>
                  <a:lnTo>
                    <a:pt x="2999" y="1315"/>
                  </a:lnTo>
                  <a:lnTo>
                    <a:pt x="3025" y="1315"/>
                  </a:lnTo>
                  <a:lnTo>
                    <a:pt x="3075" y="1315"/>
                  </a:lnTo>
                  <a:lnTo>
                    <a:pt x="3126" y="1315"/>
                  </a:lnTo>
                  <a:lnTo>
                    <a:pt x="3177" y="1315"/>
                  </a:lnTo>
                  <a:lnTo>
                    <a:pt x="3177" y="1318"/>
                  </a:lnTo>
                  <a:lnTo>
                    <a:pt x="3184" y="1318"/>
                  </a:lnTo>
                  <a:lnTo>
                    <a:pt x="3184" y="1326"/>
                  </a:lnTo>
                  <a:lnTo>
                    <a:pt x="3190" y="1326"/>
                  </a:lnTo>
                  <a:lnTo>
                    <a:pt x="3190" y="1329"/>
                  </a:lnTo>
                  <a:lnTo>
                    <a:pt x="3215" y="1329"/>
                  </a:lnTo>
                  <a:lnTo>
                    <a:pt x="3215" y="1333"/>
                  </a:lnTo>
                  <a:lnTo>
                    <a:pt x="3228" y="1333"/>
                  </a:lnTo>
                  <a:lnTo>
                    <a:pt x="3228" y="1340"/>
                  </a:lnTo>
                  <a:lnTo>
                    <a:pt x="3253" y="1340"/>
                  </a:lnTo>
                  <a:lnTo>
                    <a:pt x="3279" y="1340"/>
                  </a:lnTo>
                  <a:lnTo>
                    <a:pt x="3304" y="1340"/>
                  </a:lnTo>
                  <a:lnTo>
                    <a:pt x="3304" y="1347"/>
                  </a:lnTo>
                  <a:lnTo>
                    <a:pt x="3311" y="1347"/>
                  </a:lnTo>
                  <a:lnTo>
                    <a:pt x="3311" y="1355"/>
                  </a:lnTo>
                  <a:lnTo>
                    <a:pt x="3317" y="1355"/>
                  </a:lnTo>
                  <a:lnTo>
                    <a:pt x="3317" y="1373"/>
                  </a:lnTo>
                  <a:lnTo>
                    <a:pt x="3323" y="1373"/>
                  </a:lnTo>
                  <a:lnTo>
                    <a:pt x="3330" y="1373"/>
                  </a:lnTo>
                  <a:lnTo>
                    <a:pt x="3330" y="1376"/>
                  </a:lnTo>
                  <a:lnTo>
                    <a:pt x="3342" y="1376"/>
                  </a:lnTo>
                  <a:lnTo>
                    <a:pt x="3342" y="1383"/>
                  </a:lnTo>
                  <a:lnTo>
                    <a:pt x="3355" y="1383"/>
                  </a:lnTo>
                  <a:lnTo>
                    <a:pt x="3406" y="1383"/>
                  </a:lnTo>
                  <a:lnTo>
                    <a:pt x="3457" y="1383"/>
                  </a:lnTo>
                  <a:lnTo>
                    <a:pt x="3508" y="1383"/>
                  </a:lnTo>
                  <a:lnTo>
                    <a:pt x="3558" y="1383"/>
                  </a:lnTo>
                </a:path>
              </a:pathLst>
            </a:custGeom>
            <a:noFill/>
            <a:ln w="25400" cmpd="sng">
              <a:solidFill>
                <a:schemeClr val="accent2"/>
              </a:solidFill>
              <a:prstDash val="solid"/>
              <a:round/>
              <a:headEnd/>
              <a:tailEnd/>
            </a:ln>
          </p:spPr>
          <p:txBody>
            <a:bodyPr/>
            <a:lstStyle/>
            <a:p>
              <a:pPr defTabSz="914400" fontAlgn="base">
                <a:spcBef>
                  <a:spcPct val="0"/>
                </a:spcBef>
                <a:spcAft>
                  <a:spcPct val="0"/>
                </a:spcAft>
              </a:pPr>
              <a:endParaRPr lang="es-ES" sz="1400">
                <a:solidFill>
                  <a:srgbClr val="FFFFFF"/>
                </a:solidFill>
                <a:latin typeface="Arial" charset="0"/>
                <a:cs typeface="Arial" charset="0"/>
              </a:endParaRPr>
            </a:p>
          </p:txBody>
        </p:sp>
        <p:sp>
          <p:nvSpPr>
            <p:cNvPr id="415799" name="Freeform 84"/>
            <p:cNvSpPr>
              <a:spLocks/>
            </p:cNvSpPr>
            <p:nvPr/>
          </p:nvSpPr>
          <p:spPr bwMode="auto">
            <a:xfrm>
              <a:off x="1830388" y="1763713"/>
              <a:ext cx="3786187" cy="1984375"/>
            </a:xfrm>
            <a:custGeom>
              <a:avLst/>
              <a:gdLst>
                <a:gd name="T0" fmla="*/ 2147483647 w 3560"/>
                <a:gd name="T1" fmla="*/ 2147483647 h 1257"/>
                <a:gd name="T2" fmla="*/ 2147483647 w 3560"/>
                <a:gd name="T3" fmla="*/ 2147483647 h 1257"/>
                <a:gd name="T4" fmla="*/ 2147483647 w 3560"/>
                <a:gd name="T5" fmla="*/ 2147483647 h 1257"/>
                <a:gd name="T6" fmla="*/ 2147483647 w 3560"/>
                <a:gd name="T7" fmla="*/ 2147483647 h 1257"/>
                <a:gd name="T8" fmla="*/ 2147483647 w 3560"/>
                <a:gd name="T9" fmla="*/ 2147483647 h 1257"/>
                <a:gd name="T10" fmla="*/ 2147483647 w 3560"/>
                <a:gd name="T11" fmla="*/ 2147483647 h 1257"/>
                <a:gd name="T12" fmla="*/ 2147483647 w 3560"/>
                <a:gd name="T13" fmla="*/ 2147483647 h 1257"/>
                <a:gd name="T14" fmla="*/ 2147483647 w 3560"/>
                <a:gd name="T15" fmla="*/ 2147483647 h 1257"/>
                <a:gd name="T16" fmla="*/ 2147483647 w 3560"/>
                <a:gd name="T17" fmla="*/ 2147483647 h 1257"/>
                <a:gd name="T18" fmla="*/ 2147483647 w 3560"/>
                <a:gd name="T19" fmla="*/ 2147483647 h 1257"/>
                <a:gd name="T20" fmla="*/ 2147483647 w 3560"/>
                <a:gd name="T21" fmla="*/ 2147483647 h 1257"/>
                <a:gd name="T22" fmla="*/ 2147483647 w 3560"/>
                <a:gd name="T23" fmla="*/ 2147483647 h 1257"/>
                <a:gd name="T24" fmla="*/ 2147483647 w 3560"/>
                <a:gd name="T25" fmla="*/ 2147483647 h 1257"/>
                <a:gd name="T26" fmla="*/ 2147483647 w 3560"/>
                <a:gd name="T27" fmla="*/ 2147483647 h 1257"/>
                <a:gd name="T28" fmla="*/ 2147483647 w 3560"/>
                <a:gd name="T29" fmla="*/ 2147483647 h 1257"/>
                <a:gd name="T30" fmla="*/ 2147483647 w 3560"/>
                <a:gd name="T31" fmla="*/ 2147483647 h 1257"/>
                <a:gd name="T32" fmla="*/ 2147483647 w 3560"/>
                <a:gd name="T33" fmla="*/ 2147483647 h 1257"/>
                <a:gd name="T34" fmla="*/ 2147483647 w 3560"/>
                <a:gd name="T35" fmla="*/ 2147483647 h 1257"/>
                <a:gd name="T36" fmla="*/ 2147483647 w 3560"/>
                <a:gd name="T37" fmla="*/ 2147483647 h 1257"/>
                <a:gd name="T38" fmla="*/ 2147483647 w 3560"/>
                <a:gd name="T39" fmla="*/ 2147483647 h 1257"/>
                <a:gd name="T40" fmla="*/ 2147483647 w 3560"/>
                <a:gd name="T41" fmla="*/ 2147483647 h 1257"/>
                <a:gd name="T42" fmla="*/ 2147483647 w 3560"/>
                <a:gd name="T43" fmla="*/ 2147483647 h 1257"/>
                <a:gd name="T44" fmla="*/ 2147483647 w 3560"/>
                <a:gd name="T45" fmla="*/ 2147483647 h 1257"/>
                <a:gd name="T46" fmla="*/ 2147483647 w 3560"/>
                <a:gd name="T47" fmla="*/ 2147483647 h 1257"/>
                <a:gd name="T48" fmla="*/ 2147483647 w 3560"/>
                <a:gd name="T49" fmla="*/ 2147483647 h 1257"/>
                <a:gd name="T50" fmla="*/ 2147483647 w 3560"/>
                <a:gd name="T51" fmla="*/ 2147483647 h 1257"/>
                <a:gd name="T52" fmla="*/ 2147483647 w 3560"/>
                <a:gd name="T53" fmla="*/ 2147483647 h 1257"/>
                <a:gd name="T54" fmla="*/ 2147483647 w 3560"/>
                <a:gd name="T55" fmla="*/ 2147483647 h 1257"/>
                <a:gd name="T56" fmla="*/ 2147483647 w 3560"/>
                <a:gd name="T57" fmla="*/ 2147483647 h 1257"/>
                <a:gd name="T58" fmla="*/ 2147483647 w 3560"/>
                <a:gd name="T59" fmla="*/ 2147483647 h 1257"/>
                <a:gd name="T60" fmla="*/ 2147483647 w 3560"/>
                <a:gd name="T61" fmla="*/ 2147483647 h 1257"/>
                <a:gd name="T62" fmla="*/ 2147483647 w 3560"/>
                <a:gd name="T63" fmla="*/ 2147483647 h 1257"/>
                <a:gd name="T64" fmla="*/ 2147483647 w 3560"/>
                <a:gd name="T65" fmla="*/ 2147483647 h 1257"/>
                <a:gd name="T66" fmla="*/ 2147483647 w 3560"/>
                <a:gd name="T67" fmla="*/ 2147483647 h 1257"/>
                <a:gd name="T68" fmla="*/ 2147483647 w 3560"/>
                <a:gd name="T69" fmla="*/ 2147483647 h 1257"/>
                <a:gd name="T70" fmla="*/ 2147483647 w 3560"/>
                <a:gd name="T71" fmla="*/ 2147483647 h 1257"/>
                <a:gd name="T72" fmla="*/ 2147483647 w 3560"/>
                <a:gd name="T73" fmla="*/ 2147483647 h 1257"/>
                <a:gd name="T74" fmla="*/ 2147483647 w 3560"/>
                <a:gd name="T75" fmla="*/ 2147483647 h 1257"/>
                <a:gd name="T76" fmla="*/ 2147483647 w 3560"/>
                <a:gd name="T77" fmla="*/ 2147483647 h 1257"/>
                <a:gd name="T78" fmla="*/ 2147483647 w 3560"/>
                <a:gd name="T79" fmla="*/ 2147483647 h 1257"/>
                <a:gd name="T80" fmla="*/ 2147483647 w 3560"/>
                <a:gd name="T81" fmla="*/ 2147483647 h 1257"/>
                <a:gd name="T82" fmla="*/ 2147483647 w 3560"/>
                <a:gd name="T83" fmla="*/ 2147483647 h 1257"/>
                <a:gd name="T84" fmla="*/ 2147483647 w 3560"/>
                <a:gd name="T85" fmla="*/ 2147483647 h 1257"/>
                <a:gd name="T86" fmla="*/ 2147483647 w 3560"/>
                <a:gd name="T87" fmla="*/ 2147483647 h 1257"/>
                <a:gd name="T88" fmla="*/ 2147483647 w 3560"/>
                <a:gd name="T89" fmla="*/ 2147483647 h 1257"/>
                <a:gd name="T90" fmla="*/ 2147483647 w 3560"/>
                <a:gd name="T91" fmla="*/ 2147483647 h 1257"/>
                <a:gd name="T92" fmla="*/ 2147483647 w 3560"/>
                <a:gd name="T93" fmla="*/ 2147483647 h 1257"/>
                <a:gd name="T94" fmla="*/ 2147483647 w 3560"/>
                <a:gd name="T95" fmla="*/ 2147483647 h 1257"/>
                <a:gd name="T96" fmla="*/ 2147483647 w 3560"/>
                <a:gd name="T97" fmla="*/ 2147483647 h 1257"/>
                <a:gd name="T98" fmla="*/ 2147483647 w 3560"/>
                <a:gd name="T99" fmla="*/ 2147483647 h 1257"/>
                <a:gd name="T100" fmla="*/ 2147483647 w 3560"/>
                <a:gd name="T101" fmla="*/ 2147483647 h 1257"/>
                <a:gd name="T102" fmla="*/ 2147483647 w 3560"/>
                <a:gd name="T103" fmla="*/ 2147483647 h 1257"/>
                <a:gd name="T104" fmla="*/ 2147483647 w 3560"/>
                <a:gd name="T105" fmla="*/ 2147483647 h 1257"/>
                <a:gd name="T106" fmla="*/ 2147483647 w 3560"/>
                <a:gd name="T107" fmla="*/ 2147483647 h 1257"/>
                <a:gd name="T108" fmla="*/ 2147483647 w 3560"/>
                <a:gd name="T109" fmla="*/ 2147483647 h 1257"/>
                <a:gd name="T110" fmla="*/ 2147483647 w 3560"/>
                <a:gd name="T111" fmla="*/ 2147483647 h 1257"/>
                <a:gd name="T112" fmla="*/ 2147483647 w 3560"/>
                <a:gd name="T113" fmla="*/ 2147483647 h 1257"/>
                <a:gd name="T114" fmla="*/ 2147483647 w 3560"/>
                <a:gd name="T115" fmla="*/ 2147483647 h 1257"/>
                <a:gd name="T116" fmla="*/ 2147483647 w 3560"/>
                <a:gd name="T117" fmla="*/ 2147483647 h 1257"/>
                <a:gd name="T118" fmla="*/ 2147483647 w 3560"/>
                <a:gd name="T119" fmla="*/ 2147483647 h 1257"/>
                <a:gd name="T120" fmla="*/ 2147483647 w 3560"/>
                <a:gd name="T121" fmla="*/ 2147483647 h 1257"/>
                <a:gd name="T122" fmla="*/ 2147483647 w 3560"/>
                <a:gd name="T123" fmla="*/ 2147483647 h 1257"/>
                <a:gd name="T124" fmla="*/ 2147483647 w 3560"/>
                <a:gd name="T125" fmla="*/ 2147483647 h 125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560"/>
                <a:gd name="T190" fmla="*/ 0 h 1257"/>
                <a:gd name="T191" fmla="*/ 3560 w 3560"/>
                <a:gd name="T192" fmla="*/ 1257 h 125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560" h="1257">
                  <a:moveTo>
                    <a:pt x="0" y="0"/>
                  </a:moveTo>
                  <a:lnTo>
                    <a:pt x="12" y="0"/>
                  </a:lnTo>
                  <a:lnTo>
                    <a:pt x="19" y="0"/>
                  </a:lnTo>
                  <a:lnTo>
                    <a:pt x="19" y="4"/>
                  </a:lnTo>
                  <a:lnTo>
                    <a:pt x="38" y="4"/>
                  </a:lnTo>
                  <a:lnTo>
                    <a:pt x="38" y="7"/>
                  </a:lnTo>
                  <a:lnTo>
                    <a:pt x="44" y="7"/>
                  </a:lnTo>
                  <a:lnTo>
                    <a:pt x="44" y="11"/>
                  </a:lnTo>
                  <a:lnTo>
                    <a:pt x="51" y="11"/>
                  </a:lnTo>
                  <a:lnTo>
                    <a:pt x="51" y="14"/>
                  </a:lnTo>
                  <a:lnTo>
                    <a:pt x="63" y="14"/>
                  </a:lnTo>
                  <a:lnTo>
                    <a:pt x="63" y="22"/>
                  </a:lnTo>
                  <a:lnTo>
                    <a:pt x="76" y="22"/>
                  </a:lnTo>
                  <a:lnTo>
                    <a:pt x="82" y="22"/>
                  </a:lnTo>
                  <a:lnTo>
                    <a:pt x="82" y="25"/>
                  </a:lnTo>
                  <a:lnTo>
                    <a:pt x="89" y="25"/>
                  </a:lnTo>
                  <a:lnTo>
                    <a:pt x="95" y="25"/>
                  </a:lnTo>
                  <a:lnTo>
                    <a:pt x="95" y="29"/>
                  </a:lnTo>
                  <a:lnTo>
                    <a:pt x="108" y="29"/>
                  </a:lnTo>
                  <a:lnTo>
                    <a:pt x="108" y="33"/>
                  </a:lnTo>
                  <a:lnTo>
                    <a:pt x="114" y="33"/>
                  </a:lnTo>
                  <a:lnTo>
                    <a:pt x="114" y="36"/>
                  </a:lnTo>
                  <a:lnTo>
                    <a:pt x="133" y="36"/>
                  </a:lnTo>
                  <a:lnTo>
                    <a:pt x="133" y="43"/>
                  </a:lnTo>
                  <a:lnTo>
                    <a:pt x="146" y="43"/>
                  </a:lnTo>
                  <a:lnTo>
                    <a:pt x="146" y="51"/>
                  </a:lnTo>
                  <a:lnTo>
                    <a:pt x="159" y="51"/>
                  </a:lnTo>
                  <a:lnTo>
                    <a:pt x="159" y="58"/>
                  </a:lnTo>
                  <a:lnTo>
                    <a:pt x="171" y="58"/>
                  </a:lnTo>
                  <a:lnTo>
                    <a:pt x="178" y="58"/>
                  </a:lnTo>
                  <a:lnTo>
                    <a:pt x="190" y="58"/>
                  </a:lnTo>
                  <a:lnTo>
                    <a:pt x="190" y="65"/>
                  </a:lnTo>
                  <a:lnTo>
                    <a:pt x="197" y="65"/>
                  </a:lnTo>
                  <a:lnTo>
                    <a:pt x="197" y="76"/>
                  </a:lnTo>
                  <a:lnTo>
                    <a:pt x="209" y="76"/>
                  </a:lnTo>
                  <a:lnTo>
                    <a:pt x="216" y="76"/>
                  </a:lnTo>
                  <a:lnTo>
                    <a:pt x="216" y="83"/>
                  </a:lnTo>
                  <a:lnTo>
                    <a:pt x="222" y="83"/>
                  </a:lnTo>
                  <a:lnTo>
                    <a:pt x="222" y="87"/>
                  </a:lnTo>
                  <a:lnTo>
                    <a:pt x="235" y="87"/>
                  </a:lnTo>
                  <a:lnTo>
                    <a:pt x="235" y="90"/>
                  </a:lnTo>
                  <a:lnTo>
                    <a:pt x="241" y="90"/>
                  </a:lnTo>
                  <a:lnTo>
                    <a:pt x="241" y="94"/>
                  </a:lnTo>
                  <a:lnTo>
                    <a:pt x="254" y="94"/>
                  </a:lnTo>
                  <a:lnTo>
                    <a:pt x="254" y="105"/>
                  </a:lnTo>
                  <a:lnTo>
                    <a:pt x="279" y="105"/>
                  </a:lnTo>
                  <a:lnTo>
                    <a:pt x="279" y="108"/>
                  </a:lnTo>
                  <a:lnTo>
                    <a:pt x="279" y="112"/>
                  </a:lnTo>
                  <a:lnTo>
                    <a:pt x="286" y="112"/>
                  </a:lnTo>
                  <a:lnTo>
                    <a:pt x="286" y="116"/>
                  </a:lnTo>
                  <a:lnTo>
                    <a:pt x="298" y="116"/>
                  </a:lnTo>
                  <a:lnTo>
                    <a:pt x="298" y="119"/>
                  </a:lnTo>
                  <a:lnTo>
                    <a:pt x="305" y="119"/>
                  </a:lnTo>
                  <a:lnTo>
                    <a:pt x="305" y="123"/>
                  </a:lnTo>
                  <a:lnTo>
                    <a:pt x="317" y="123"/>
                  </a:lnTo>
                  <a:lnTo>
                    <a:pt x="317" y="130"/>
                  </a:lnTo>
                  <a:lnTo>
                    <a:pt x="324" y="130"/>
                  </a:lnTo>
                  <a:lnTo>
                    <a:pt x="324" y="134"/>
                  </a:lnTo>
                  <a:lnTo>
                    <a:pt x="324" y="137"/>
                  </a:lnTo>
                  <a:lnTo>
                    <a:pt x="336" y="137"/>
                  </a:lnTo>
                  <a:lnTo>
                    <a:pt x="343" y="137"/>
                  </a:lnTo>
                  <a:lnTo>
                    <a:pt x="343" y="148"/>
                  </a:lnTo>
                  <a:lnTo>
                    <a:pt x="349" y="148"/>
                  </a:lnTo>
                  <a:lnTo>
                    <a:pt x="349" y="155"/>
                  </a:lnTo>
                  <a:lnTo>
                    <a:pt x="349" y="163"/>
                  </a:lnTo>
                  <a:lnTo>
                    <a:pt x="356" y="163"/>
                  </a:lnTo>
                  <a:lnTo>
                    <a:pt x="356" y="170"/>
                  </a:lnTo>
                  <a:lnTo>
                    <a:pt x="362" y="170"/>
                  </a:lnTo>
                  <a:lnTo>
                    <a:pt x="362" y="173"/>
                  </a:lnTo>
                  <a:lnTo>
                    <a:pt x="362" y="177"/>
                  </a:lnTo>
                  <a:lnTo>
                    <a:pt x="362" y="184"/>
                  </a:lnTo>
                  <a:lnTo>
                    <a:pt x="375" y="184"/>
                  </a:lnTo>
                  <a:lnTo>
                    <a:pt x="375" y="202"/>
                  </a:lnTo>
                  <a:lnTo>
                    <a:pt x="375" y="217"/>
                  </a:lnTo>
                  <a:lnTo>
                    <a:pt x="381" y="217"/>
                  </a:lnTo>
                  <a:lnTo>
                    <a:pt x="381" y="231"/>
                  </a:lnTo>
                  <a:lnTo>
                    <a:pt x="387" y="231"/>
                  </a:lnTo>
                  <a:lnTo>
                    <a:pt x="387" y="242"/>
                  </a:lnTo>
                  <a:lnTo>
                    <a:pt x="394" y="242"/>
                  </a:lnTo>
                  <a:lnTo>
                    <a:pt x="394" y="253"/>
                  </a:lnTo>
                  <a:lnTo>
                    <a:pt x="406" y="253"/>
                  </a:lnTo>
                  <a:lnTo>
                    <a:pt x="406" y="271"/>
                  </a:lnTo>
                  <a:lnTo>
                    <a:pt x="406" y="285"/>
                  </a:lnTo>
                  <a:lnTo>
                    <a:pt x="413" y="285"/>
                  </a:lnTo>
                  <a:lnTo>
                    <a:pt x="413" y="289"/>
                  </a:lnTo>
                  <a:lnTo>
                    <a:pt x="419" y="289"/>
                  </a:lnTo>
                  <a:lnTo>
                    <a:pt x="419" y="293"/>
                  </a:lnTo>
                  <a:lnTo>
                    <a:pt x="419" y="300"/>
                  </a:lnTo>
                  <a:lnTo>
                    <a:pt x="425" y="300"/>
                  </a:lnTo>
                  <a:lnTo>
                    <a:pt x="432" y="300"/>
                  </a:lnTo>
                  <a:lnTo>
                    <a:pt x="432" y="307"/>
                  </a:lnTo>
                  <a:lnTo>
                    <a:pt x="438" y="307"/>
                  </a:lnTo>
                  <a:lnTo>
                    <a:pt x="438" y="311"/>
                  </a:lnTo>
                  <a:lnTo>
                    <a:pt x="445" y="311"/>
                  </a:lnTo>
                  <a:lnTo>
                    <a:pt x="445" y="314"/>
                  </a:lnTo>
                  <a:lnTo>
                    <a:pt x="451" y="314"/>
                  </a:lnTo>
                  <a:lnTo>
                    <a:pt x="451" y="321"/>
                  </a:lnTo>
                  <a:lnTo>
                    <a:pt x="457" y="321"/>
                  </a:lnTo>
                  <a:lnTo>
                    <a:pt x="476" y="321"/>
                  </a:lnTo>
                  <a:lnTo>
                    <a:pt x="476" y="325"/>
                  </a:lnTo>
                  <a:lnTo>
                    <a:pt x="489" y="325"/>
                  </a:lnTo>
                  <a:lnTo>
                    <a:pt x="489" y="329"/>
                  </a:lnTo>
                  <a:lnTo>
                    <a:pt x="508" y="329"/>
                  </a:lnTo>
                  <a:lnTo>
                    <a:pt x="508" y="336"/>
                  </a:lnTo>
                  <a:lnTo>
                    <a:pt x="514" y="336"/>
                  </a:lnTo>
                  <a:lnTo>
                    <a:pt x="514" y="340"/>
                  </a:lnTo>
                  <a:lnTo>
                    <a:pt x="527" y="340"/>
                  </a:lnTo>
                  <a:lnTo>
                    <a:pt x="527" y="343"/>
                  </a:lnTo>
                  <a:lnTo>
                    <a:pt x="553" y="343"/>
                  </a:lnTo>
                  <a:lnTo>
                    <a:pt x="553" y="347"/>
                  </a:lnTo>
                  <a:lnTo>
                    <a:pt x="559" y="347"/>
                  </a:lnTo>
                  <a:lnTo>
                    <a:pt x="559" y="350"/>
                  </a:lnTo>
                  <a:lnTo>
                    <a:pt x="572" y="350"/>
                  </a:lnTo>
                  <a:lnTo>
                    <a:pt x="572" y="354"/>
                  </a:lnTo>
                  <a:lnTo>
                    <a:pt x="584" y="354"/>
                  </a:lnTo>
                  <a:lnTo>
                    <a:pt x="584" y="361"/>
                  </a:lnTo>
                  <a:lnTo>
                    <a:pt x="591" y="361"/>
                  </a:lnTo>
                  <a:lnTo>
                    <a:pt x="591" y="365"/>
                  </a:lnTo>
                  <a:lnTo>
                    <a:pt x="610" y="365"/>
                  </a:lnTo>
                  <a:lnTo>
                    <a:pt x="610" y="372"/>
                  </a:lnTo>
                  <a:lnTo>
                    <a:pt x="616" y="372"/>
                  </a:lnTo>
                  <a:lnTo>
                    <a:pt x="616" y="376"/>
                  </a:lnTo>
                  <a:lnTo>
                    <a:pt x="622" y="376"/>
                  </a:lnTo>
                  <a:lnTo>
                    <a:pt x="622" y="379"/>
                  </a:lnTo>
                  <a:lnTo>
                    <a:pt x="622" y="387"/>
                  </a:lnTo>
                  <a:lnTo>
                    <a:pt x="629" y="387"/>
                  </a:lnTo>
                  <a:lnTo>
                    <a:pt x="642" y="387"/>
                  </a:lnTo>
                  <a:lnTo>
                    <a:pt x="642" y="390"/>
                  </a:lnTo>
                  <a:lnTo>
                    <a:pt x="654" y="390"/>
                  </a:lnTo>
                  <a:lnTo>
                    <a:pt x="654" y="394"/>
                  </a:lnTo>
                  <a:lnTo>
                    <a:pt x="661" y="394"/>
                  </a:lnTo>
                  <a:lnTo>
                    <a:pt x="661" y="397"/>
                  </a:lnTo>
                  <a:lnTo>
                    <a:pt x="673" y="397"/>
                  </a:lnTo>
                  <a:lnTo>
                    <a:pt x="680" y="397"/>
                  </a:lnTo>
                  <a:lnTo>
                    <a:pt x="680" y="401"/>
                  </a:lnTo>
                  <a:lnTo>
                    <a:pt x="699" y="401"/>
                  </a:lnTo>
                  <a:lnTo>
                    <a:pt x="699" y="405"/>
                  </a:lnTo>
                  <a:lnTo>
                    <a:pt x="718" y="405"/>
                  </a:lnTo>
                  <a:lnTo>
                    <a:pt x="718" y="412"/>
                  </a:lnTo>
                  <a:lnTo>
                    <a:pt x="724" y="412"/>
                  </a:lnTo>
                  <a:lnTo>
                    <a:pt x="730" y="412"/>
                  </a:lnTo>
                  <a:lnTo>
                    <a:pt x="730" y="415"/>
                  </a:lnTo>
                  <a:lnTo>
                    <a:pt x="743" y="415"/>
                  </a:lnTo>
                  <a:lnTo>
                    <a:pt x="743" y="423"/>
                  </a:lnTo>
                  <a:lnTo>
                    <a:pt x="743" y="426"/>
                  </a:lnTo>
                  <a:lnTo>
                    <a:pt x="756" y="426"/>
                  </a:lnTo>
                  <a:lnTo>
                    <a:pt x="756" y="433"/>
                  </a:lnTo>
                  <a:lnTo>
                    <a:pt x="756" y="441"/>
                  </a:lnTo>
                  <a:lnTo>
                    <a:pt x="762" y="441"/>
                  </a:lnTo>
                  <a:lnTo>
                    <a:pt x="769" y="441"/>
                  </a:lnTo>
                  <a:lnTo>
                    <a:pt x="769" y="462"/>
                  </a:lnTo>
                  <a:lnTo>
                    <a:pt x="775" y="462"/>
                  </a:lnTo>
                  <a:lnTo>
                    <a:pt x="775" y="466"/>
                  </a:lnTo>
                  <a:lnTo>
                    <a:pt x="800" y="466"/>
                  </a:lnTo>
                  <a:lnTo>
                    <a:pt x="800" y="470"/>
                  </a:lnTo>
                  <a:lnTo>
                    <a:pt x="813" y="470"/>
                  </a:lnTo>
                  <a:lnTo>
                    <a:pt x="813" y="473"/>
                  </a:lnTo>
                  <a:lnTo>
                    <a:pt x="813" y="477"/>
                  </a:lnTo>
                  <a:lnTo>
                    <a:pt x="819" y="477"/>
                  </a:lnTo>
                  <a:lnTo>
                    <a:pt x="819" y="480"/>
                  </a:lnTo>
                  <a:lnTo>
                    <a:pt x="832" y="480"/>
                  </a:lnTo>
                  <a:lnTo>
                    <a:pt x="832" y="484"/>
                  </a:lnTo>
                  <a:lnTo>
                    <a:pt x="845" y="484"/>
                  </a:lnTo>
                  <a:lnTo>
                    <a:pt x="845" y="488"/>
                  </a:lnTo>
                  <a:lnTo>
                    <a:pt x="858" y="488"/>
                  </a:lnTo>
                  <a:lnTo>
                    <a:pt x="858" y="491"/>
                  </a:lnTo>
                  <a:lnTo>
                    <a:pt x="877" y="491"/>
                  </a:lnTo>
                  <a:lnTo>
                    <a:pt x="877" y="495"/>
                  </a:lnTo>
                  <a:lnTo>
                    <a:pt x="889" y="495"/>
                  </a:lnTo>
                  <a:lnTo>
                    <a:pt x="908" y="495"/>
                  </a:lnTo>
                  <a:lnTo>
                    <a:pt x="908" y="498"/>
                  </a:lnTo>
                  <a:lnTo>
                    <a:pt x="947" y="498"/>
                  </a:lnTo>
                  <a:lnTo>
                    <a:pt x="947" y="502"/>
                  </a:lnTo>
                  <a:lnTo>
                    <a:pt x="953" y="502"/>
                  </a:lnTo>
                  <a:lnTo>
                    <a:pt x="953" y="506"/>
                  </a:lnTo>
                  <a:lnTo>
                    <a:pt x="978" y="506"/>
                  </a:lnTo>
                  <a:lnTo>
                    <a:pt x="978" y="509"/>
                  </a:lnTo>
                  <a:lnTo>
                    <a:pt x="997" y="509"/>
                  </a:lnTo>
                  <a:lnTo>
                    <a:pt x="997" y="513"/>
                  </a:lnTo>
                  <a:lnTo>
                    <a:pt x="997" y="517"/>
                  </a:lnTo>
                  <a:lnTo>
                    <a:pt x="1004" y="517"/>
                  </a:lnTo>
                  <a:lnTo>
                    <a:pt x="1004" y="524"/>
                  </a:lnTo>
                  <a:lnTo>
                    <a:pt x="1023" y="524"/>
                  </a:lnTo>
                  <a:lnTo>
                    <a:pt x="1023" y="527"/>
                  </a:lnTo>
                  <a:lnTo>
                    <a:pt x="1042" y="527"/>
                  </a:lnTo>
                  <a:lnTo>
                    <a:pt x="1042" y="538"/>
                  </a:lnTo>
                  <a:lnTo>
                    <a:pt x="1074" y="538"/>
                  </a:lnTo>
                  <a:lnTo>
                    <a:pt x="1074" y="542"/>
                  </a:lnTo>
                  <a:lnTo>
                    <a:pt x="1080" y="542"/>
                  </a:lnTo>
                  <a:lnTo>
                    <a:pt x="1080" y="545"/>
                  </a:lnTo>
                  <a:lnTo>
                    <a:pt x="1105" y="545"/>
                  </a:lnTo>
                  <a:lnTo>
                    <a:pt x="1105" y="549"/>
                  </a:lnTo>
                  <a:lnTo>
                    <a:pt x="1112" y="549"/>
                  </a:lnTo>
                  <a:lnTo>
                    <a:pt x="1112" y="556"/>
                  </a:lnTo>
                  <a:lnTo>
                    <a:pt x="1118" y="556"/>
                  </a:lnTo>
                  <a:lnTo>
                    <a:pt x="1118" y="560"/>
                  </a:lnTo>
                  <a:lnTo>
                    <a:pt x="1118" y="564"/>
                  </a:lnTo>
                  <a:lnTo>
                    <a:pt x="1125" y="564"/>
                  </a:lnTo>
                  <a:lnTo>
                    <a:pt x="1125" y="574"/>
                  </a:lnTo>
                  <a:lnTo>
                    <a:pt x="1150" y="574"/>
                  </a:lnTo>
                  <a:lnTo>
                    <a:pt x="1150" y="578"/>
                  </a:lnTo>
                  <a:lnTo>
                    <a:pt x="1156" y="578"/>
                  </a:lnTo>
                  <a:lnTo>
                    <a:pt x="1163" y="578"/>
                  </a:lnTo>
                  <a:lnTo>
                    <a:pt x="1163" y="582"/>
                  </a:lnTo>
                  <a:lnTo>
                    <a:pt x="1182" y="582"/>
                  </a:lnTo>
                  <a:lnTo>
                    <a:pt x="1182" y="589"/>
                  </a:lnTo>
                  <a:lnTo>
                    <a:pt x="1188" y="589"/>
                  </a:lnTo>
                  <a:lnTo>
                    <a:pt x="1188" y="592"/>
                  </a:lnTo>
                  <a:lnTo>
                    <a:pt x="1207" y="592"/>
                  </a:lnTo>
                  <a:lnTo>
                    <a:pt x="1207" y="600"/>
                  </a:lnTo>
                  <a:lnTo>
                    <a:pt x="1233" y="600"/>
                  </a:lnTo>
                  <a:lnTo>
                    <a:pt x="1233" y="603"/>
                  </a:lnTo>
                  <a:lnTo>
                    <a:pt x="1239" y="603"/>
                  </a:lnTo>
                  <a:lnTo>
                    <a:pt x="1239" y="610"/>
                  </a:lnTo>
                  <a:lnTo>
                    <a:pt x="1258" y="610"/>
                  </a:lnTo>
                  <a:lnTo>
                    <a:pt x="1258" y="618"/>
                  </a:lnTo>
                  <a:lnTo>
                    <a:pt x="1264" y="618"/>
                  </a:lnTo>
                  <a:lnTo>
                    <a:pt x="1264" y="621"/>
                  </a:lnTo>
                  <a:lnTo>
                    <a:pt x="1277" y="621"/>
                  </a:lnTo>
                  <a:lnTo>
                    <a:pt x="1277" y="625"/>
                  </a:lnTo>
                  <a:lnTo>
                    <a:pt x="1283" y="625"/>
                  </a:lnTo>
                  <a:lnTo>
                    <a:pt x="1283" y="629"/>
                  </a:lnTo>
                  <a:lnTo>
                    <a:pt x="1290" y="629"/>
                  </a:lnTo>
                  <a:lnTo>
                    <a:pt x="1290" y="636"/>
                  </a:lnTo>
                  <a:lnTo>
                    <a:pt x="1315" y="636"/>
                  </a:lnTo>
                  <a:lnTo>
                    <a:pt x="1315" y="639"/>
                  </a:lnTo>
                  <a:lnTo>
                    <a:pt x="1334" y="639"/>
                  </a:lnTo>
                  <a:lnTo>
                    <a:pt x="1334" y="643"/>
                  </a:lnTo>
                  <a:lnTo>
                    <a:pt x="1372" y="643"/>
                  </a:lnTo>
                  <a:lnTo>
                    <a:pt x="1379" y="643"/>
                  </a:lnTo>
                  <a:lnTo>
                    <a:pt x="1379" y="647"/>
                  </a:lnTo>
                  <a:lnTo>
                    <a:pt x="1398" y="647"/>
                  </a:lnTo>
                  <a:lnTo>
                    <a:pt x="1398" y="657"/>
                  </a:lnTo>
                  <a:lnTo>
                    <a:pt x="1410" y="657"/>
                  </a:lnTo>
                  <a:lnTo>
                    <a:pt x="1410" y="668"/>
                  </a:lnTo>
                  <a:lnTo>
                    <a:pt x="1417" y="668"/>
                  </a:lnTo>
                  <a:lnTo>
                    <a:pt x="1417" y="675"/>
                  </a:lnTo>
                  <a:lnTo>
                    <a:pt x="1423" y="675"/>
                  </a:lnTo>
                  <a:lnTo>
                    <a:pt x="1423" y="679"/>
                  </a:lnTo>
                  <a:lnTo>
                    <a:pt x="1449" y="679"/>
                  </a:lnTo>
                  <a:lnTo>
                    <a:pt x="1449" y="683"/>
                  </a:lnTo>
                  <a:lnTo>
                    <a:pt x="1449" y="690"/>
                  </a:lnTo>
                  <a:lnTo>
                    <a:pt x="1461" y="690"/>
                  </a:lnTo>
                  <a:lnTo>
                    <a:pt x="1474" y="690"/>
                  </a:lnTo>
                  <a:lnTo>
                    <a:pt x="1474" y="697"/>
                  </a:lnTo>
                  <a:lnTo>
                    <a:pt x="1474" y="704"/>
                  </a:lnTo>
                  <a:lnTo>
                    <a:pt x="1480" y="704"/>
                  </a:lnTo>
                  <a:lnTo>
                    <a:pt x="1480" y="715"/>
                  </a:lnTo>
                  <a:lnTo>
                    <a:pt x="1493" y="715"/>
                  </a:lnTo>
                  <a:lnTo>
                    <a:pt x="1493" y="719"/>
                  </a:lnTo>
                  <a:lnTo>
                    <a:pt x="1499" y="719"/>
                  </a:lnTo>
                  <a:lnTo>
                    <a:pt x="1499" y="722"/>
                  </a:lnTo>
                  <a:lnTo>
                    <a:pt x="1506" y="722"/>
                  </a:lnTo>
                  <a:lnTo>
                    <a:pt x="1506" y="730"/>
                  </a:lnTo>
                  <a:lnTo>
                    <a:pt x="1506" y="733"/>
                  </a:lnTo>
                  <a:lnTo>
                    <a:pt x="1531" y="733"/>
                  </a:lnTo>
                  <a:lnTo>
                    <a:pt x="1531" y="744"/>
                  </a:lnTo>
                  <a:lnTo>
                    <a:pt x="1544" y="744"/>
                  </a:lnTo>
                  <a:lnTo>
                    <a:pt x="1544" y="748"/>
                  </a:lnTo>
                  <a:lnTo>
                    <a:pt x="1582" y="748"/>
                  </a:lnTo>
                  <a:lnTo>
                    <a:pt x="1582" y="751"/>
                  </a:lnTo>
                  <a:lnTo>
                    <a:pt x="1588" y="751"/>
                  </a:lnTo>
                  <a:lnTo>
                    <a:pt x="1588" y="755"/>
                  </a:lnTo>
                  <a:lnTo>
                    <a:pt x="1595" y="755"/>
                  </a:lnTo>
                  <a:lnTo>
                    <a:pt x="1595" y="766"/>
                  </a:lnTo>
                  <a:lnTo>
                    <a:pt x="1620" y="766"/>
                  </a:lnTo>
                  <a:lnTo>
                    <a:pt x="1620" y="769"/>
                  </a:lnTo>
                  <a:lnTo>
                    <a:pt x="1716" y="769"/>
                  </a:lnTo>
                  <a:lnTo>
                    <a:pt x="1716" y="777"/>
                  </a:lnTo>
                  <a:lnTo>
                    <a:pt x="1747" y="777"/>
                  </a:lnTo>
                  <a:lnTo>
                    <a:pt x="1747" y="780"/>
                  </a:lnTo>
                  <a:lnTo>
                    <a:pt x="1754" y="780"/>
                  </a:lnTo>
                  <a:lnTo>
                    <a:pt x="1754" y="784"/>
                  </a:lnTo>
                  <a:lnTo>
                    <a:pt x="1760" y="784"/>
                  </a:lnTo>
                  <a:lnTo>
                    <a:pt x="1760" y="787"/>
                  </a:lnTo>
                  <a:lnTo>
                    <a:pt x="1811" y="787"/>
                  </a:lnTo>
                  <a:lnTo>
                    <a:pt x="1811" y="795"/>
                  </a:lnTo>
                  <a:lnTo>
                    <a:pt x="1830" y="795"/>
                  </a:lnTo>
                  <a:lnTo>
                    <a:pt x="1830" y="798"/>
                  </a:lnTo>
                  <a:lnTo>
                    <a:pt x="1836" y="798"/>
                  </a:lnTo>
                  <a:lnTo>
                    <a:pt x="1836" y="802"/>
                  </a:lnTo>
                  <a:lnTo>
                    <a:pt x="1849" y="802"/>
                  </a:lnTo>
                  <a:lnTo>
                    <a:pt x="1849" y="809"/>
                  </a:lnTo>
                  <a:lnTo>
                    <a:pt x="1855" y="809"/>
                  </a:lnTo>
                  <a:lnTo>
                    <a:pt x="1855" y="816"/>
                  </a:lnTo>
                  <a:lnTo>
                    <a:pt x="1881" y="816"/>
                  </a:lnTo>
                  <a:lnTo>
                    <a:pt x="1881" y="820"/>
                  </a:lnTo>
                  <a:lnTo>
                    <a:pt x="1900" y="820"/>
                  </a:lnTo>
                  <a:lnTo>
                    <a:pt x="1900" y="827"/>
                  </a:lnTo>
                  <a:lnTo>
                    <a:pt x="1925" y="827"/>
                  </a:lnTo>
                  <a:lnTo>
                    <a:pt x="1925" y="831"/>
                  </a:lnTo>
                  <a:lnTo>
                    <a:pt x="1951" y="831"/>
                  </a:lnTo>
                  <a:lnTo>
                    <a:pt x="1951" y="834"/>
                  </a:lnTo>
                  <a:lnTo>
                    <a:pt x="1957" y="834"/>
                  </a:lnTo>
                  <a:lnTo>
                    <a:pt x="1957" y="845"/>
                  </a:lnTo>
                  <a:lnTo>
                    <a:pt x="1970" y="845"/>
                  </a:lnTo>
                  <a:lnTo>
                    <a:pt x="1970" y="852"/>
                  </a:lnTo>
                  <a:lnTo>
                    <a:pt x="1982" y="852"/>
                  </a:lnTo>
                  <a:lnTo>
                    <a:pt x="1982" y="856"/>
                  </a:lnTo>
                  <a:lnTo>
                    <a:pt x="1995" y="856"/>
                  </a:lnTo>
                  <a:lnTo>
                    <a:pt x="1995" y="860"/>
                  </a:lnTo>
                  <a:lnTo>
                    <a:pt x="2065" y="860"/>
                  </a:lnTo>
                  <a:lnTo>
                    <a:pt x="2065" y="867"/>
                  </a:lnTo>
                  <a:lnTo>
                    <a:pt x="2084" y="867"/>
                  </a:lnTo>
                  <a:lnTo>
                    <a:pt x="2084" y="871"/>
                  </a:lnTo>
                  <a:lnTo>
                    <a:pt x="2103" y="871"/>
                  </a:lnTo>
                  <a:lnTo>
                    <a:pt x="2103" y="878"/>
                  </a:lnTo>
                  <a:lnTo>
                    <a:pt x="2116" y="878"/>
                  </a:lnTo>
                  <a:lnTo>
                    <a:pt x="2116" y="892"/>
                  </a:lnTo>
                  <a:lnTo>
                    <a:pt x="2135" y="892"/>
                  </a:lnTo>
                  <a:lnTo>
                    <a:pt x="2135" y="899"/>
                  </a:lnTo>
                  <a:lnTo>
                    <a:pt x="2141" y="899"/>
                  </a:lnTo>
                  <a:lnTo>
                    <a:pt x="2141" y="903"/>
                  </a:lnTo>
                  <a:lnTo>
                    <a:pt x="2154" y="903"/>
                  </a:lnTo>
                  <a:lnTo>
                    <a:pt x="2154" y="910"/>
                  </a:lnTo>
                  <a:lnTo>
                    <a:pt x="2160" y="910"/>
                  </a:lnTo>
                  <a:lnTo>
                    <a:pt x="2160" y="914"/>
                  </a:lnTo>
                  <a:lnTo>
                    <a:pt x="2173" y="914"/>
                  </a:lnTo>
                  <a:lnTo>
                    <a:pt x="2173" y="921"/>
                  </a:lnTo>
                  <a:lnTo>
                    <a:pt x="2192" y="921"/>
                  </a:lnTo>
                  <a:lnTo>
                    <a:pt x="2192" y="928"/>
                  </a:lnTo>
                  <a:lnTo>
                    <a:pt x="2199" y="928"/>
                  </a:lnTo>
                  <a:lnTo>
                    <a:pt x="2199" y="939"/>
                  </a:lnTo>
                  <a:lnTo>
                    <a:pt x="2205" y="939"/>
                  </a:lnTo>
                  <a:lnTo>
                    <a:pt x="2205" y="950"/>
                  </a:lnTo>
                  <a:lnTo>
                    <a:pt x="2211" y="950"/>
                  </a:lnTo>
                  <a:lnTo>
                    <a:pt x="2211" y="957"/>
                  </a:lnTo>
                  <a:lnTo>
                    <a:pt x="2224" y="957"/>
                  </a:lnTo>
                  <a:lnTo>
                    <a:pt x="2224" y="964"/>
                  </a:lnTo>
                  <a:lnTo>
                    <a:pt x="2230" y="964"/>
                  </a:lnTo>
                  <a:lnTo>
                    <a:pt x="2230" y="968"/>
                  </a:lnTo>
                  <a:lnTo>
                    <a:pt x="2237" y="968"/>
                  </a:lnTo>
                  <a:lnTo>
                    <a:pt x="2237" y="975"/>
                  </a:lnTo>
                  <a:lnTo>
                    <a:pt x="2249" y="975"/>
                  </a:lnTo>
                  <a:lnTo>
                    <a:pt x="2249" y="983"/>
                  </a:lnTo>
                  <a:lnTo>
                    <a:pt x="2287" y="983"/>
                  </a:lnTo>
                  <a:lnTo>
                    <a:pt x="2287" y="986"/>
                  </a:lnTo>
                  <a:lnTo>
                    <a:pt x="2421" y="986"/>
                  </a:lnTo>
                  <a:lnTo>
                    <a:pt x="2421" y="993"/>
                  </a:lnTo>
                  <a:lnTo>
                    <a:pt x="2504" y="993"/>
                  </a:lnTo>
                  <a:lnTo>
                    <a:pt x="2504" y="1001"/>
                  </a:lnTo>
                  <a:lnTo>
                    <a:pt x="2535" y="1001"/>
                  </a:lnTo>
                  <a:lnTo>
                    <a:pt x="2535" y="1011"/>
                  </a:lnTo>
                  <a:lnTo>
                    <a:pt x="2561" y="1011"/>
                  </a:lnTo>
                  <a:lnTo>
                    <a:pt x="2561" y="1019"/>
                  </a:lnTo>
                  <a:lnTo>
                    <a:pt x="2573" y="1019"/>
                  </a:lnTo>
                  <a:lnTo>
                    <a:pt x="2573" y="1044"/>
                  </a:lnTo>
                  <a:lnTo>
                    <a:pt x="2573" y="1051"/>
                  </a:lnTo>
                  <a:lnTo>
                    <a:pt x="2586" y="1051"/>
                  </a:lnTo>
                  <a:lnTo>
                    <a:pt x="2586" y="1058"/>
                  </a:lnTo>
                  <a:lnTo>
                    <a:pt x="2631" y="1058"/>
                  </a:lnTo>
                  <a:lnTo>
                    <a:pt x="2631" y="1066"/>
                  </a:lnTo>
                  <a:lnTo>
                    <a:pt x="2643" y="1066"/>
                  </a:lnTo>
                  <a:lnTo>
                    <a:pt x="2643" y="1076"/>
                  </a:lnTo>
                  <a:lnTo>
                    <a:pt x="2694" y="1076"/>
                  </a:lnTo>
                  <a:lnTo>
                    <a:pt x="2694" y="1084"/>
                  </a:lnTo>
                  <a:lnTo>
                    <a:pt x="2745" y="1084"/>
                  </a:lnTo>
                  <a:lnTo>
                    <a:pt x="2745" y="1102"/>
                  </a:lnTo>
                  <a:lnTo>
                    <a:pt x="2936" y="1102"/>
                  </a:lnTo>
                  <a:lnTo>
                    <a:pt x="2936" y="1123"/>
                  </a:lnTo>
                  <a:lnTo>
                    <a:pt x="2942" y="1123"/>
                  </a:lnTo>
                  <a:lnTo>
                    <a:pt x="2942" y="1134"/>
                  </a:lnTo>
                  <a:lnTo>
                    <a:pt x="2955" y="1134"/>
                  </a:lnTo>
                  <a:lnTo>
                    <a:pt x="2955" y="1145"/>
                  </a:lnTo>
                  <a:lnTo>
                    <a:pt x="2967" y="1145"/>
                  </a:lnTo>
                  <a:lnTo>
                    <a:pt x="2967" y="1156"/>
                  </a:lnTo>
                  <a:lnTo>
                    <a:pt x="2980" y="1156"/>
                  </a:lnTo>
                  <a:lnTo>
                    <a:pt x="2980" y="1167"/>
                  </a:lnTo>
                  <a:lnTo>
                    <a:pt x="3177" y="1167"/>
                  </a:lnTo>
                  <a:lnTo>
                    <a:pt x="3298" y="1167"/>
                  </a:lnTo>
                  <a:lnTo>
                    <a:pt x="3298" y="1185"/>
                  </a:lnTo>
                  <a:lnTo>
                    <a:pt x="3304" y="1185"/>
                  </a:lnTo>
                  <a:lnTo>
                    <a:pt x="3304" y="1199"/>
                  </a:lnTo>
                  <a:lnTo>
                    <a:pt x="3311" y="1199"/>
                  </a:lnTo>
                  <a:lnTo>
                    <a:pt x="3311" y="1217"/>
                  </a:lnTo>
                  <a:lnTo>
                    <a:pt x="3514" y="1217"/>
                  </a:lnTo>
                  <a:lnTo>
                    <a:pt x="3514" y="1235"/>
                  </a:lnTo>
                  <a:lnTo>
                    <a:pt x="3533" y="1235"/>
                  </a:lnTo>
                  <a:lnTo>
                    <a:pt x="3533" y="1257"/>
                  </a:lnTo>
                  <a:lnTo>
                    <a:pt x="3560" y="1257"/>
                  </a:lnTo>
                </a:path>
              </a:pathLst>
            </a:custGeom>
            <a:noFill/>
            <a:ln w="25400" cmpd="sng">
              <a:solidFill>
                <a:srgbClr val="F26649"/>
              </a:solidFill>
              <a:prstDash val="solid"/>
              <a:round/>
              <a:headEnd/>
              <a:tailEnd/>
            </a:ln>
          </p:spPr>
          <p:txBody>
            <a:bodyPr/>
            <a:lstStyle/>
            <a:p>
              <a:pPr defTabSz="914400" fontAlgn="base">
                <a:spcBef>
                  <a:spcPct val="0"/>
                </a:spcBef>
                <a:spcAft>
                  <a:spcPct val="0"/>
                </a:spcAft>
              </a:pPr>
              <a:endParaRPr lang="es-ES" sz="1400">
                <a:solidFill>
                  <a:srgbClr val="FFFFFF"/>
                </a:solidFill>
                <a:latin typeface="Arial" charset="0"/>
                <a:cs typeface="Arial" charset="0"/>
              </a:endParaRPr>
            </a:p>
          </p:txBody>
        </p:sp>
        <p:grpSp>
          <p:nvGrpSpPr>
            <p:cNvPr id="415800" name="Group 54"/>
            <p:cNvGrpSpPr>
              <a:grpSpLocks/>
            </p:cNvGrpSpPr>
            <p:nvPr/>
          </p:nvGrpSpPr>
          <p:grpSpPr bwMode="auto">
            <a:xfrm>
              <a:off x="2914651" y="4918083"/>
              <a:ext cx="1252538" cy="285751"/>
              <a:chOff x="3838" y="3022"/>
              <a:chExt cx="789" cy="180"/>
            </a:xfrm>
          </p:grpSpPr>
          <p:sp>
            <p:nvSpPr>
              <p:cNvPr id="415844" name="Text Box 279"/>
              <p:cNvSpPr txBox="1">
                <a:spLocks noChangeAspect="1" noChangeArrowheads="1"/>
              </p:cNvSpPr>
              <p:nvPr/>
            </p:nvSpPr>
            <p:spPr bwMode="auto">
              <a:xfrm>
                <a:off x="3903" y="3022"/>
                <a:ext cx="724" cy="180"/>
              </a:xfrm>
              <a:prstGeom prst="rect">
                <a:avLst/>
              </a:prstGeom>
              <a:noFill/>
              <a:ln w="19050" algn="ctr">
                <a:noFill/>
                <a:miter lim="800000"/>
                <a:headEnd/>
                <a:tailEnd/>
              </a:ln>
            </p:spPr>
            <p:txBody>
              <a:bodyPr wrap="none">
                <a:spAutoFit/>
              </a:bodyPr>
              <a:lstStyle/>
              <a:p>
                <a:pPr defTabSz="862013" fontAlgn="base">
                  <a:lnSpc>
                    <a:spcPct val="90000"/>
                  </a:lnSpc>
                  <a:spcBef>
                    <a:spcPct val="0"/>
                  </a:spcBef>
                  <a:spcAft>
                    <a:spcPct val="0"/>
                  </a:spcAft>
                </a:pPr>
                <a:r>
                  <a:rPr lang="es-ES" sz="1400">
                    <a:solidFill>
                      <a:srgbClr val="000000"/>
                    </a:solidFill>
                    <a:latin typeface="Arial" charset="0"/>
                    <a:cs typeface="Arial" charset="0"/>
                  </a:rPr>
                  <a:t>Denosumab</a:t>
                </a:r>
              </a:p>
            </p:txBody>
          </p:sp>
          <p:sp>
            <p:nvSpPr>
              <p:cNvPr id="415845" name="Rectangle 190"/>
              <p:cNvSpPr>
                <a:spLocks noChangeArrowheads="1"/>
              </p:cNvSpPr>
              <p:nvPr/>
            </p:nvSpPr>
            <p:spPr bwMode="auto">
              <a:xfrm>
                <a:off x="3838" y="3073"/>
                <a:ext cx="81" cy="78"/>
              </a:xfrm>
              <a:prstGeom prst="rect">
                <a:avLst/>
              </a:prstGeom>
              <a:solidFill>
                <a:srgbClr val="F26649"/>
              </a:solidFill>
              <a:ln w="25400" algn="ctr">
                <a:noFill/>
                <a:miter lim="800000"/>
                <a:headEnd/>
                <a:tailEnd/>
              </a:ln>
            </p:spPr>
            <p:txBody>
              <a:bodyPr anchor="ctr"/>
              <a:lstStyle/>
              <a:p>
                <a:pPr algn="ctr" defTabSz="914400" fontAlgn="base">
                  <a:spcBef>
                    <a:spcPct val="0"/>
                  </a:spcBef>
                  <a:spcAft>
                    <a:spcPct val="0"/>
                  </a:spcAft>
                </a:pPr>
                <a:endParaRPr lang="es-ES" sz="1400">
                  <a:solidFill>
                    <a:srgbClr val="FFFFFF"/>
                  </a:solidFill>
                  <a:latin typeface="Arial" charset="0"/>
                  <a:cs typeface="Arial" charset="0"/>
                </a:endParaRPr>
              </a:p>
            </p:txBody>
          </p:sp>
        </p:grpSp>
        <p:grpSp>
          <p:nvGrpSpPr>
            <p:cNvPr id="415801" name="Group 57"/>
            <p:cNvGrpSpPr>
              <a:grpSpLocks/>
            </p:cNvGrpSpPr>
            <p:nvPr/>
          </p:nvGrpSpPr>
          <p:grpSpPr bwMode="auto">
            <a:xfrm>
              <a:off x="4144973" y="4919655"/>
              <a:ext cx="1704977" cy="285749"/>
              <a:chOff x="4613" y="3023"/>
              <a:chExt cx="1074" cy="180"/>
            </a:xfrm>
          </p:grpSpPr>
          <p:sp>
            <p:nvSpPr>
              <p:cNvPr id="415842" name="Text Box 280"/>
              <p:cNvSpPr txBox="1">
                <a:spLocks noChangeAspect="1" noChangeArrowheads="1"/>
              </p:cNvSpPr>
              <p:nvPr/>
            </p:nvSpPr>
            <p:spPr bwMode="auto">
              <a:xfrm>
                <a:off x="4680" y="3023"/>
                <a:ext cx="1007" cy="180"/>
              </a:xfrm>
              <a:prstGeom prst="rect">
                <a:avLst/>
              </a:prstGeom>
              <a:noFill/>
              <a:ln w="19050" algn="ctr">
                <a:noFill/>
                <a:miter lim="800000"/>
                <a:headEnd/>
                <a:tailEnd/>
              </a:ln>
            </p:spPr>
            <p:txBody>
              <a:bodyPr wrap="none">
                <a:spAutoFit/>
              </a:bodyPr>
              <a:lstStyle/>
              <a:p>
                <a:pPr defTabSz="862013" fontAlgn="base">
                  <a:lnSpc>
                    <a:spcPct val="90000"/>
                  </a:lnSpc>
                  <a:spcBef>
                    <a:spcPct val="0"/>
                  </a:spcBef>
                  <a:spcAft>
                    <a:spcPct val="0"/>
                  </a:spcAft>
                </a:pPr>
                <a:r>
                  <a:rPr lang="es-ES" sz="1400">
                    <a:solidFill>
                      <a:srgbClr val="000000"/>
                    </a:solidFill>
                    <a:latin typeface="Arial" charset="0"/>
                    <a:cs typeface="Arial" charset="0"/>
                  </a:rPr>
                  <a:t>Ácido zoledrónico</a:t>
                </a:r>
              </a:p>
            </p:txBody>
          </p:sp>
          <p:sp>
            <p:nvSpPr>
              <p:cNvPr id="415843" name="Rectangle 188"/>
              <p:cNvSpPr>
                <a:spLocks noChangeArrowheads="1"/>
              </p:cNvSpPr>
              <p:nvPr/>
            </p:nvSpPr>
            <p:spPr bwMode="auto">
              <a:xfrm>
                <a:off x="4613" y="3073"/>
                <a:ext cx="81" cy="78"/>
              </a:xfrm>
              <a:prstGeom prst="rect">
                <a:avLst/>
              </a:prstGeom>
              <a:solidFill>
                <a:schemeClr val="accent2"/>
              </a:solidFill>
              <a:ln w="25400" algn="ctr">
                <a:noFill/>
                <a:miter lim="800000"/>
                <a:headEnd/>
                <a:tailEnd/>
              </a:ln>
            </p:spPr>
            <p:txBody>
              <a:bodyPr anchor="ctr"/>
              <a:lstStyle/>
              <a:p>
                <a:pPr algn="ctr" defTabSz="914400" fontAlgn="base">
                  <a:spcBef>
                    <a:spcPct val="0"/>
                  </a:spcBef>
                  <a:spcAft>
                    <a:spcPct val="0"/>
                  </a:spcAft>
                </a:pPr>
                <a:endParaRPr lang="es-ES" sz="1400">
                  <a:solidFill>
                    <a:srgbClr val="FFFFFF"/>
                  </a:solidFill>
                  <a:latin typeface="Arial" charset="0"/>
                  <a:cs typeface="Arial" charset="0"/>
                </a:endParaRPr>
              </a:p>
            </p:txBody>
          </p:sp>
        </p:grpSp>
        <p:sp>
          <p:nvSpPr>
            <p:cNvPr id="415802" name="Text Box 56"/>
            <p:cNvSpPr txBox="1">
              <a:spLocks noChangeArrowheads="1"/>
            </p:cNvSpPr>
            <p:nvPr/>
          </p:nvSpPr>
          <p:spPr bwMode="auto">
            <a:xfrm>
              <a:off x="591438" y="5649913"/>
              <a:ext cx="1096775" cy="277000"/>
            </a:xfrm>
            <a:prstGeom prst="rect">
              <a:avLst/>
            </a:prstGeom>
            <a:noFill/>
            <a:ln w="19050" algn="ctr">
              <a:noFill/>
              <a:miter lim="800000"/>
              <a:headEnd/>
              <a:tailEnd/>
            </a:ln>
          </p:spPr>
          <p:txBody>
            <a:bodyPr wrap="none">
              <a:spAutoFit/>
            </a:bodyPr>
            <a:lstStyle/>
            <a:p>
              <a:pPr algn="ctr" defTabSz="914400" fontAlgn="base">
                <a:spcBef>
                  <a:spcPct val="0"/>
                </a:spcBef>
                <a:spcAft>
                  <a:spcPct val="0"/>
                </a:spcAft>
              </a:pPr>
              <a:r>
                <a:rPr lang="es-ES" sz="1200">
                  <a:solidFill>
                    <a:srgbClr val="000000"/>
                  </a:solidFill>
                  <a:latin typeface="Arial" charset="0"/>
                  <a:cs typeface="Arial" charset="0"/>
                </a:rPr>
                <a:t>No. en riesgo</a:t>
              </a:r>
            </a:p>
          </p:txBody>
        </p:sp>
        <p:grpSp>
          <p:nvGrpSpPr>
            <p:cNvPr id="415803" name="Group 61"/>
            <p:cNvGrpSpPr>
              <a:grpSpLocks/>
            </p:cNvGrpSpPr>
            <p:nvPr/>
          </p:nvGrpSpPr>
          <p:grpSpPr bwMode="auto">
            <a:xfrm>
              <a:off x="276653" y="5859482"/>
              <a:ext cx="5519306" cy="477839"/>
              <a:chOff x="174" y="3691"/>
              <a:chExt cx="3495" cy="301"/>
            </a:xfrm>
          </p:grpSpPr>
          <p:sp>
            <p:nvSpPr>
              <p:cNvPr id="415810" name="Rectangle 7"/>
              <p:cNvSpPr>
                <a:spLocks noChangeArrowheads="1"/>
              </p:cNvSpPr>
              <p:nvPr/>
            </p:nvSpPr>
            <p:spPr bwMode="auto">
              <a:xfrm>
                <a:off x="3446" y="3818"/>
                <a:ext cx="223" cy="173"/>
              </a:xfrm>
              <a:prstGeom prst="rect">
                <a:avLst/>
              </a:prstGeom>
              <a:noFill/>
              <a:ln w="19050" algn="ctr">
                <a:noFill/>
                <a:miter lim="800000"/>
                <a:headEnd/>
                <a:tailEnd/>
              </a:ln>
            </p:spPr>
            <p:txBody>
              <a:bodyPr wrap="none">
                <a:spAutoFit/>
              </a:bodyPr>
              <a:lstStyle/>
              <a:p>
                <a:pPr algn="ctr" defTabSz="914400" fontAlgn="base">
                  <a:spcBef>
                    <a:spcPct val="20000"/>
                  </a:spcBef>
                  <a:spcAft>
                    <a:spcPct val="0"/>
                  </a:spcAft>
                  <a:buClr>
                    <a:srgbClr val="80CBDA"/>
                  </a:buClr>
                  <a:buFont typeface="Wingdings" pitchFamily="2" charset="2"/>
                  <a:buNone/>
                </a:pPr>
                <a:r>
                  <a:rPr lang="es-ES" sz="1200">
                    <a:solidFill>
                      <a:srgbClr val="000000"/>
                    </a:solidFill>
                    <a:latin typeface="Arial" charset="0"/>
                    <a:cs typeface="Arial" charset="0"/>
                  </a:rPr>
                  <a:t>39</a:t>
                </a:r>
              </a:p>
            </p:txBody>
          </p:sp>
          <p:sp>
            <p:nvSpPr>
              <p:cNvPr id="415811" name="Rectangle 8"/>
              <p:cNvSpPr>
                <a:spLocks noChangeArrowheads="1"/>
              </p:cNvSpPr>
              <p:nvPr/>
            </p:nvSpPr>
            <p:spPr bwMode="auto">
              <a:xfrm>
                <a:off x="3181" y="3818"/>
                <a:ext cx="224" cy="173"/>
              </a:xfrm>
              <a:prstGeom prst="rect">
                <a:avLst/>
              </a:prstGeom>
              <a:noFill/>
              <a:ln w="19050" algn="ctr">
                <a:noFill/>
                <a:miter lim="800000"/>
                <a:headEnd/>
                <a:tailEnd/>
              </a:ln>
            </p:spPr>
            <p:txBody>
              <a:bodyPr wrap="none">
                <a:spAutoFit/>
              </a:bodyPr>
              <a:lstStyle/>
              <a:p>
                <a:pPr algn="ctr" defTabSz="914400" fontAlgn="base">
                  <a:spcBef>
                    <a:spcPct val="20000"/>
                  </a:spcBef>
                  <a:spcAft>
                    <a:spcPct val="0"/>
                  </a:spcAft>
                  <a:buClr>
                    <a:srgbClr val="80CBDA"/>
                  </a:buClr>
                  <a:buFont typeface="Wingdings" pitchFamily="2" charset="2"/>
                  <a:buNone/>
                </a:pPr>
                <a:r>
                  <a:rPr lang="es-ES" sz="1200">
                    <a:solidFill>
                      <a:srgbClr val="000000"/>
                    </a:solidFill>
                    <a:latin typeface="Arial" charset="0"/>
                    <a:cs typeface="Arial" charset="0"/>
                  </a:rPr>
                  <a:t>70</a:t>
                </a:r>
              </a:p>
            </p:txBody>
          </p:sp>
          <p:sp>
            <p:nvSpPr>
              <p:cNvPr id="415812" name="Rectangle 9"/>
              <p:cNvSpPr>
                <a:spLocks noChangeArrowheads="1"/>
              </p:cNvSpPr>
              <p:nvPr/>
            </p:nvSpPr>
            <p:spPr bwMode="auto">
              <a:xfrm>
                <a:off x="2875" y="3818"/>
                <a:ext cx="276" cy="173"/>
              </a:xfrm>
              <a:prstGeom prst="rect">
                <a:avLst/>
              </a:prstGeom>
              <a:noFill/>
              <a:ln w="19050" algn="ctr">
                <a:noFill/>
                <a:miter lim="800000"/>
                <a:headEnd/>
                <a:tailEnd/>
              </a:ln>
            </p:spPr>
            <p:txBody>
              <a:bodyPr wrap="none">
                <a:spAutoFit/>
              </a:bodyPr>
              <a:lstStyle/>
              <a:p>
                <a:pPr algn="ctr" defTabSz="914400" fontAlgn="base">
                  <a:spcBef>
                    <a:spcPct val="20000"/>
                  </a:spcBef>
                  <a:spcAft>
                    <a:spcPct val="0"/>
                  </a:spcAft>
                  <a:buClr>
                    <a:srgbClr val="80CBDA"/>
                  </a:buClr>
                  <a:buFont typeface="Wingdings" pitchFamily="2" charset="2"/>
                  <a:buNone/>
                </a:pPr>
                <a:r>
                  <a:rPr lang="es-ES" sz="1200">
                    <a:solidFill>
                      <a:srgbClr val="000000"/>
                    </a:solidFill>
                    <a:latin typeface="Arial" charset="0"/>
                    <a:cs typeface="Arial" charset="0"/>
                  </a:rPr>
                  <a:t>115</a:t>
                </a:r>
              </a:p>
            </p:txBody>
          </p:sp>
          <p:sp>
            <p:nvSpPr>
              <p:cNvPr id="415813" name="Rectangle 10"/>
              <p:cNvSpPr>
                <a:spLocks noChangeArrowheads="1"/>
              </p:cNvSpPr>
              <p:nvPr/>
            </p:nvSpPr>
            <p:spPr bwMode="auto">
              <a:xfrm>
                <a:off x="2617" y="3818"/>
                <a:ext cx="276" cy="173"/>
              </a:xfrm>
              <a:prstGeom prst="rect">
                <a:avLst/>
              </a:prstGeom>
              <a:noFill/>
              <a:ln w="19050" algn="ctr">
                <a:noFill/>
                <a:miter lim="800000"/>
                <a:headEnd/>
                <a:tailEnd/>
              </a:ln>
            </p:spPr>
            <p:txBody>
              <a:bodyPr wrap="none">
                <a:spAutoFit/>
              </a:bodyPr>
              <a:lstStyle/>
              <a:p>
                <a:pPr algn="ctr" defTabSz="914400" fontAlgn="base">
                  <a:spcBef>
                    <a:spcPct val="20000"/>
                  </a:spcBef>
                  <a:spcAft>
                    <a:spcPct val="0"/>
                  </a:spcAft>
                  <a:buClr>
                    <a:srgbClr val="80CBDA"/>
                  </a:buClr>
                  <a:buFont typeface="Wingdings" pitchFamily="2" charset="2"/>
                  <a:buNone/>
                </a:pPr>
                <a:r>
                  <a:rPr lang="es-ES" sz="1200">
                    <a:solidFill>
                      <a:srgbClr val="000000"/>
                    </a:solidFill>
                    <a:latin typeface="Arial" charset="0"/>
                    <a:cs typeface="Arial" charset="0"/>
                  </a:rPr>
                  <a:t>168</a:t>
                </a:r>
              </a:p>
            </p:txBody>
          </p:sp>
          <p:sp>
            <p:nvSpPr>
              <p:cNvPr id="415814" name="Rectangle 11"/>
              <p:cNvSpPr>
                <a:spLocks noChangeArrowheads="1"/>
              </p:cNvSpPr>
              <p:nvPr/>
            </p:nvSpPr>
            <p:spPr bwMode="auto">
              <a:xfrm>
                <a:off x="2355" y="3818"/>
                <a:ext cx="277" cy="173"/>
              </a:xfrm>
              <a:prstGeom prst="rect">
                <a:avLst/>
              </a:prstGeom>
              <a:noFill/>
              <a:ln w="19050" algn="ctr">
                <a:noFill/>
                <a:miter lim="800000"/>
                <a:headEnd/>
                <a:tailEnd/>
              </a:ln>
            </p:spPr>
            <p:txBody>
              <a:bodyPr wrap="none">
                <a:spAutoFit/>
              </a:bodyPr>
              <a:lstStyle/>
              <a:p>
                <a:pPr algn="ctr" defTabSz="914400" fontAlgn="base">
                  <a:spcBef>
                    <a:spcPct val="20000"/>
                  </a:spcBef>
                  <a:spcAft>
                    <a:spcPct val="0"/>
                  </a:spcAft>
                  <a:buClr>
                    <a:srgbClr val="80CBDA"/>
                  </a:buClr>
                  <a:buFont typeface="Wingdings" pitchFamily="2" charset="2"/>
                  <a:buNone/>
                </a:pPr>
                <a:r>
                  <a:rPr lang="es-ES" sz="1200">
                    <a:solidFill>
                      <a:srgbClr val="000000"/>
                    </a:solidFill>
                    <a:latin typeface="Arial" charset="0"/>
                    <a:cs typeface="Arial" charset="0"/>
                  </a:rPr>
                  <a:t>259</a:t>
                </a:r>
              </a:p>
            </p:txBody>
          </p:sp>
          <p:sp>
            <p:nvSpPr>
              <p:cNvPr id="415815" name="Rectangle 12"/>
              <p:cNvSpPr>
                <a:spLocks noChangeArrowheads="1"/>
              </p:cNvSpPr>
              <p:nvPr/>
            </p:nvSpPr>
            <p:spPr bwMode="auto">
              <a:xfrm>
                <a:off x="2101" y="3818"/>
                <a:ext cx="276" cy="173"/>
              </a:xfrm>
              <a:prstGeom prst="rect">
                <a:avLst/>
              </a:prstGeom>
              <a:noFill/>
              <a:ln w="19050" algn="ctr">
                <a:noFill/>
                <a:miter lim="800000"/>
                <a:headEnd/>
                <a:tailEnd/>
              </a:ln>
            </p:spPr>
            <p:txBody>
              <a:bodyPr wrap="none">
                <a:spAutoFit/>
              </a:bodyPr>
              <a:lstStyle/>
              <a:p>
                <a:pPr algn="ctr" defTabSz="914400" fontAlgn="base">
                  <a:spcBef>
                    <a:spcPct val="20000"/>
                  </a:spcBef>
                  <a:spcAft>
                    <a:spcPct val="0"/>
                  </a:spcAft>
                  <a:buClr>
                    <a:srgbClr val="80CBDA"/>
                  </a:buClr>
                  <a:buFont typeface="Wingdings" pitchFamily="2" charset="2"/>
                  <a:buNone/>
                </a:pPr>
                <a:r>
                  <a:rPr lang="es-ES" sz="1200">
                    <a:solidFill>
                      <a:srgbClr val="000000"/>
                    </a:solidFill>
                    <a:latin typeface="Arial" charset="0"/>
                    <a:cs typeface="Arial" charset="0"/>
                  </a:rPr>
                  <a:t>361</a:t>
                </a:r>
              </a:p>
            </p:txBody>
          </p:sp>
          <p:sp>
            <p:nvSpPr>
              <p:cNvPr id="415816" name="Rectangle 13"/>
              <p:cNvSpPr>
                <a:spLocks noChangeArrowheads="1"/>
              </p:cNvSpPr>
              <p:nvPr/>
            </p:nvSpPr>
            <p:spPr bwMode="auto">
              <a:xfrm>
                <a:off x="1822" y="3818"/>
                <a:ext cx="277" cy="173"/>
              </a:xfrm>
              <a:prstGeom prst="rect">
                <a:avLst/>
              </a:prstGeom>
              <a:noFill/>
              <a:ln w="19050" algn="ctr">
                <a:noFill/>
                <a:miter lim="800000"/>
                <a:headEnd/>
                <a:tailEnd/>
              </a:ln>
            </p:spPr>
            <p:txBody>
              <a:bodyPr wrap="none">
                <a:spAutoFit/>
              </a:bodyPr>
              <a:lstStyle/>
              <a:p>
                <a:pPr algn="ctr" defTabSz="914400" fontAlgn="base">
                  <a:spcBef>
                    <a:spcPct val="20000"/>
                  </a:spcBef>
                  <a:spcAft>
                    <a:spcPct val="0"/>
                  </a:spcAft>
                  <a:buClr>
                    <a:srgbClr val="80CBDA"/>
                  </a:buClr>
                  <a:buFont typeface="Wingdings" pitchFamily="2" charset="2"/>
                  <a:buNone/>
                </a:pPr>
                <a:r>
                  <a:rPr lang="es-ES" sz="1200">
                    <a:solidFill>
                      <a:srgbClr val="000000"/>
                    </a:solidFill>
                    <a:latin typeface="Arial" charset="0"/>
                    <a:cs typeface="Arial" charset="0"/>
                  </a:rPr>
                  <a:t>472</a:t>
                </a:r>
              </a:p>
            </p:txBody>
          </p:sp>
          <p:sp>
            <p:nvSpPr>
              <p:cNvPr id="415817" name="Rectangle 14"/>
              <p:cNvSpPr>
                <a:spLocks noChangeArrowheads="1"/>
              </p:cNvSpPr>
              <p:nvPr/>
            </p:nvSpPr>
            <p:spPr bwMode="auto">
              <a:xfrm>
                <a:off x="1558" y="3818"/>
                <a:ext cx="276" cy="173"/>
              </a:xfrm>
              <a:prstGeom prst="rect">
                <a:avLst/>
              </a:prstGeom>
              <a:noFill/>
              <a:ln w="19050" algn="ctr">
                <a:noFill/>
                <a:miter lim="800000"/>
                <a:headEnd/>
                <a:tailEnd/>
              </a:ln>
            </p:spPr>
            <p:txBody>
              <a:bodyPr wrap="none">
                <a:spAutoFit/>
              </a:bodyPr>
              <a:lstStyle/>
              <a:p>
                <a:pPr algn="ctr" defTabSz="914400" fontAlgn="base">
                  <a:spcBef>
                    <a:spcPct val="20000"/>
                  </a:spcBef>
                  <a:spcAft>
                    <a:spcPct val="0"/>
                  </a:spcAft>
                  <a:buClr>
                    <a:srgbClr val="80CBDA"/>
                  </a:buClr>
                  <a:buFont typeface="Wingdings" pitchFamily="2" charset="2"/>
                  <a:buNone/>
                </a:pPr>
                <a:r>
                  <a:rPr lang="es-ES" sz="1200">
                    <a:solidFill>
                      <a:srgbClr val="000000"/>
                    </a:solidFill>
                    <a:latin typeface="Arial" charset="0"/>
                    <a:cs typeface="Arial" charset="0"/>
                  </a:rPr>
                  <a:t>582</a:t>
                </a:r>
              </a:p>
            </p:txBody>
          </p:sp>
          <p:sp>
            <p:nvSpPr>
              <p:cNvPr id="415818" name="Rectangle 15"/>
              <p:cNvSpPr>
                <a:spLocks noChangeArrowheads="1"/>
              </p:cNvSpPr>
              <p:nvPr/>
            </p:nvSpPr>
            <p:spPr bwMode="auto">
              <a:xfrm>
                <a:off x="1287" y="3818"/>
                <a:ext cx="276" cy="173"/>
              </a:xfrm>
              <a:prstGeom prst="rect">
                <a:avLst/>
              </a:prstGeom>
              <a:noFill/>
              <a:ln w="19050" algn="ctr">
                <a:noFill/>
                <a:miter lim="800000"/>
                <a:headEnd/>
                <a:tailEnd/>
              </a:ln>
            </p:spPr>
            <p:txBody>
              <a:bodyPr wrap="none">
                <a:spAutoFit/>
              </a:bodyPr>
              <a:lstStyle/>
              <a:p>
                <a:pPr algn="ctr" defTabSz="914400" fontAlgn="base">
                  <a:spcBef>
                    <a:spcPct val="20000"/>
                  </a:spcBef>
                  <a:spcAft>
                    <a:spcPct val="0"/>
                  </a:spcAft>
                  <a:buClr>
                    <a:srgbClr val="80CBDA"/>
                  </a:buClr>
                  <a:buFont typeface="Wingdings" pitchFamily="2" charset="2"/>
                  <a:buNone/>
                </a:pPr>
                <a:r>
                  <a:rPr lang="es-ES" sz="1200">
                    <a:solidFill>
                      <a:srgbClr val="000000"/>
                    </a:solidFill>
                    <a:latin typeface="Arial" charset="0"/>
                    <a:cs typeface="Arial" charset="0"/>
                  </a:rPr>
                  <a:t>758</a:t>
                </a:r>
              </a:p>
            </p:txBody>
          </p:sp>
          <p:sp>
            <p:nvSpPr>
              <p:cNvPr id="415819" name="Rectangle 16"/>
              <p:cNvSpPr>
                <a:spLocks noChangeArrowheads="1"/>
              </p:cNvSpPr>
              <p:nvPr/>
            </p:nvSpPr>
            <p:spPr bwMode="auto">
              <a:xfrm>
                <a:off x="1016" y="3818"/>
                <a:ext cx="277" cy="173"/>
              </a:xfrm>
              <a:prstGeom prst="rect">
                <a:avLst/>
              </a:prstGeom>
              <a:noFill/>
              <a:ln w="19050" algn="ctr">
                <a:noFill/>
                <a:miter lim="800000"/>
                <a:headEnd/>
                <a:tailEnd/>
              </a:ln>
            </p:spPr>
            <p:txBody>
              <a:bodyPr wrap="none">
                <a:spAutoFit/>
              </a:bodyPr>
              <a:lstStyle/>
              <a:p>
                <a:pPr algn="ctr" defTabSz="914400" fontAlgn="base">
                  <a:spcBef>
                    <a:spcPct val="20000"/>
                  </a:spcBef>
                  <a:spcAft>
                    <a:spcPct val="0"/>
                  </a:spcAft>
                  <a:buClr>
                    <a:srgbClr val="80CBDA"/>
                  </a:buClr>
                  <a:buFont typeface="Wingdings" pitchFamily="2" charset="2"/>
                  <a:buNone/>
                </a:pPr>
                <a:r>
                  <a:rPr lang="es-ES" sz="1200">
                    <a:solidFill>
                      <a:srgbClr val="000000"/>
                    </a:solidFill>
                    <a:latin typeface="Arial" charset="0"/>
                    <a:cs typeface="Arial" charset="0"/>
                  </a:rPr>
                  <a:t>950</a:t>
                </a:r>
              </a:p>
            </p:txBody>
          </p:sp>
          <p:sp>
            <p:nvSpPr>
              <p:cNvPr id="415820" name="Rectangle 18"/>
              <p:cNvSpPr>
                <a:spLocks noChangeArrowheads="1"/>
              </p:cNvSpPr>
              <p:nvPr/>
            </p:nvSpPr>
            <p:spPr bwMode="auto">
              <a:xfrm>
                <a:off x="3446" y="3691"/>
                <a:ext cx="223" cy="173"/>
              </a:xfrm>
              <a:prstGeom prst="rect">
                <a:avLst/>
              </a:prstGeom>
              <a:noFill/>
              <a:ln w="19050" algn="ctr">
                <a:noFill/>
                <a:miter lim="800000"/>
                <a:headEnd/>
                <a:tailEnd/>
              </a:ln>
            </p:spPr>
            <p:txBody>
              <a:bodyPr wrap="none">
                <a:spAutoFit/>
              </a:bodyPr>
              <a:lstStyle/>
              <a:p>
                <a:pPr algn="ctr" defTabSz="914400" fontAlgn="base">
                  <a:spcBef>
                    <a:spcPct val="20000"/>
                  </a:spcBef>
                  <a:spcAft>
                    <a:spcPct val="0"/>
                  </a:spcAft>
                  <a:buClr>
                    <a:srgbClr val="80CBDA"/>
                  </a:buClr>
                  <a:buFont typeface="Wingdings" pitchFamily="2" charset="2"/>
                  <a:buNone/>
                </a:pPr>
                <a:r>
                  <a:rPr lang="es-ES" sz="1200">
                    <a:solidFill>
                      <a:srgbClr val="000000"/>
                    </a:solidFill>
                    <a:latin typeface="Arial" charset="0"/>
                    <a:cs typeface="Arial" charset="0"/>
                  </a:rPr>
                  <a:t>47</a:t>
                </a:r>
              </a:p>
            </p:txBody>
          </p:sp>
          <p:sp>
            <p:nvSpPr>
              <p:cNvPr id="415821" name="Rectangle 19"/>
              <p:cNvSpPr>
                <a:spLocks noChangeArrowheads="1"/>
              </p:cNvSpPr>
              <p:nvPr/>
            </p:nvSpPr>
            <p:spPr bwMode="auto">
              <a:xfrm>
                <a:off x="3181" y="3691"/>
                <a:ext cx="224" cy="173"/>
              </a:xfrm>
              <a:prstGeom prst="rect">
                <a:avLst/>
              </a:prstGeom>
              <a:noFill/>
              <a:ln w="19050" algn="ctr">
                <a:noFill/>
                <a:miter lim="800000"/>
                <a:headEnd/>
                <a:tailEnd/>
              </a:ln>
            </p:spPr>
            <p:txBody>
              <a:bodyPr wrap="none">
                <a:spAutoFit/>
              </a:bodyPr>
              <a:lstStyle/>
              <a:p>
                <a:pPr algn="ctr" defTabSz="914400" fontAlgn="base">
                  <a:spcBef>
                    <a:spcPct val="20000"/>
                  </a:spcBef>
                  <a:spcAft>
                    <a:spcPct val="0"/>
                  </a:spcAft>
                  <a:buClr>
                    <a:srgbClr val="80CBDA"/>
                  </a:buClr>
                  <a:buFont typeface="Wingdings" pitchFamily="2" charset="2"/>
                  <a:buNone/>
                </a:pPr>
                <a:r>
                  <a:rPr lang="es-ES" sz="1200">
                    <a:solidFill>
                      <a:srgbClr val="000000"/>
                    </a:solidFill>
                    <a:latin typeface="Arial" charset="0"/>
                    <a:cs typeface="Arial" charset="0"/>
                  </a:rPr>
                  <a:t>64</a:t>
                </a:r>
              </a:p>
            </p:txBody>
          </p:sp>
          <p:sp>
            <p:nvSpPr>
              <p:cNvPr id="415822" name="Rectangle 20"/>
              <p:cNvSpPr>
                <a:spLocks noChangeArrowheads="1"/>
              </p:cNvSpPr>
              <p:nvPr/>
            </p:nvSpPr>
            <p:spPr bwMode="auto">
              <a:xfrm>
                <a:off x="2901" y="3691"/>
                <a:ext cx="223" cy="173"/>
              </a:xfrm>
              <a:prstGeom prst="rect">
                <a:avLst/>
              </a:prstGeom>
              <a:noFill/>
              <a:ln w="19050" algn="ctr">
                <a:noFill/>
                <a:miter lim="800000"/>
                <a:headEnd/>
                <a:tailEnd/>
              </a:ln>
            </p:spPr>
            <p:txBody>
              <a:bodyPr wrap="none">
                <a:spAutoFit/>
              </a:bodyPr>
              <a:lstStyle/>
              <a:p>
                <a:pPr algn="ctr" defTabSz="914400" fontAlgn="base">
                  <a:spcBef>
                    <a:spcPct val="20000"/>
                  </a:spcBef>
                  <a:spcAft>
                    <a:spcPct val="0"/>
                  </a:spcAft>
                  <a:buClr>
                    <a:srgbClr val="80CBDA"/>
                  </a:buClr>
                  <a:buFont typeface="Wingdings" pitchFamily="2" charset="2"/>
                  <a:buNone/>
                </a:pPr>
                <a:r>
                  <a:rPr lang="es-ES" sz="1200">
                    <a:solidFill>
                      <a:srgbClr val="000000"/>
                    </a:solidFill>
                    <a:latin typeface="Arial" charset="0"/>
                    <a:cs typeface="Arial" charset="0"/>
                  </a:rPr>
                  <a:t>93</a:t>
                </a:r>
              </a:p>
            </p:txBody>
          </p:sp>
          <p:sp>
            <p:nvSpPr>
              <p:cNvPr id="415823" name="Rectangle 21"/>
              <p:cNvSpPr>
                <a:spLocks noChangeArrowheads="1"/>
              </p:cNvSpPr>
              <p:nvPr/>
            </p:nvSpPr>
            <p:spPr bwMode="auto">
              <a:xfrm>
                <a:off x="2617" y="3691"/>
                <a:ext cx="276" cy="173"/>
              </a:xfrm>
              <a:prstGeom prst="rect">
                <a:avLst/>
              </a:prstGeom>
              <a:noFill/>
              <a:ln w="19050" algn="ctr">
                <a:noFill/>
                <a:miter lim="800000"/>
                <a:headEnd/>
                <a:tailEnd/>
              </a:ln>
            </p:spPr>
            <p:txBody>
              <a:bodyPr wrap="none">
                <a:spAutoFit/>
              </a:bodyPr>
              <a:lstStyle/>
              <a:p>
                <a:pPr algn="ctr" defTabSz="914400" fontAlgn="base">
                  <a:spcBef>
                    <a:spcPct val="20000"/>
                  </a:spcBef>
                  <a:spcAft>
                    <a:spcPct val="0"/>
                  </a:spcAft>
                  <a:buClr>
                    <a:srgbClr val="80CBDA"/>
                  </a:buClr>
                  <a:buFont typeface="Wingdings" pitchFamily="2" charset="2"/>
                  <a:buNone/>
                </a:pPr>
                <a:r>
                  <a:rPr lang="es-ES" sz="1200">
                    <a:solidFill>
                      <a:srgbClr val="000000"/>
                    </a:solidFill>
                    <a:latin typeface="Arial" charset="0"/>
                    <a:cs typeface="Arial" charset="0"/>
                  </a:rPr>
                  <a:t>140</a:t>
                </a:r>
              </a:p>
            </p:txBody>
          </p:sp>
          <p:sp>
            <p:nvSpPr>
              <p:cNvPr id="415824" name="Rectangle 22"/>
              <p:cNvSpPr>
                <a:spLocks noChangeArrowheads="1"/>
              </p:cNvSpPr>
              <p:nvPr/>
            </p:nvSpPr>
            <p:spPr bwMode="auto">
              <a:xfrm>
                <a:off x="2355" y="3691"/>
                <a:ext cx="277" cy="173"/>
              </a:xfrm>
              <a:prstGeom prst="rect">
                <a:avLst/>
              </a:prstGeom>
              <a:noFill/>
              <a:ln w="19050" algn="ctr">
                <a:noFill/>
                <a:miter lim="800000"/>
                <a:headEnd/>
                <a:tailEnd/>
              </a:ln>
            </p:spPr>
            <p:txBody>
              <a:bodyPr wrap="none">
                <a:spAutoFit/>
              </a:bodyPr>
              <a:lstStyle/>
              <a:p>
                <a:pPr algn="ctr" defTabSz="914400" fontAlgn="base">
                  <a:spcBef>
                    <a:spcPct val="20000"/>
                  </a:spcBef>
                  <a:spcAft>
                    <a:spcPct val="0"/>
                  </a:spcAft>
                  <a:buClr>
                    <a:srgbClr val="80CBDA"/>
                  </a:buClr>
                  <a:buFont typeface="Wingdings" pitchFamily="2" charset="2"/>
                  <a:buNone/>
                </a:pPr>
                <a:r>
                  <a:rPr lang="es-ES" sz="1200">
                    <a:solidFill>
                      <a:srgbClr val="000000"/>
                    </a:solidFill>
                    <a:latin typeface="Arial" charset="0"/>
                    <a:cs typeface="Arial" charset="0"/>
                  </a:rPr>
                  <a:t>207</a:t>
                </a:r>
              </a:p>
            </p:txBody>
          </p:sp>
          <p:sp>
            <p:nvSpPr>
              <p:cNvPr id="415825" name="Rectangle 23"/>
              <p:cNvSpPr>
                <a:spLocks noChangeArrowheads="1"/>
              </p:cNvSpPr>
              <p:nvPr/>
            </p:nvSpPr>
            <p:spPr bwMode="auto">
              <a:xfrm>
                <a:off x="2101" y="3691"/>
                <a:ext cx="276" cy="173"/>
              </a:xfrm>
              <a:prstGeom prst="rect">
                <a:avLst/>
              </a:prstGeom>
              <a:noFill/>
              <a:ln w="19050" algn="ctr">
                <a:noFill/>
                <a:miter lim="800000"/>
                <a:headEnd/>
                <a:tailEnd/>
              </a:ln>
            </p:spPr>
            <p:txBody>
              <a:bodyPr wrap="none">
                <a:spAutoFit/>
              </a:bodyPr>
              <a:lstStyle/>
              <a:p>
                <a:pPr algn="ctr" defTabSz="914400" fontAlgn="base">
                  <a:spcBef>
                    <a:spcPct val="20000"/>
                  </a:spcBef>
                  <a:spcAft>
                    <a:spcPct val="0"/>
                  </a:spcAft>
                  <a:buClr>
                    <a:srgbClr val="80CBDA"/>
                  </a:buClr>
                  <a:buFont typeface="Wingdings" pitchFamily="2" charset="2"/>
                  <a:buNone/>
                </a:pPr>
                <a:r>
                  <a:rPr lang="es-ES" sz="1200">
                    <a:solidFill>
                      <a:srgbClr val="000000"/>
                    </a:solidFill>
                    <a:latin typeface="Arial" charset="0"/>
                    <a:cs typeface="Arial" charset="0"/>
                  </a:rPr>
                  <a:t>299</a:t>
                </a:r>
              </a:p>
            </p:txBody>
          </p:sp>
          <p:sp>
            <p:nvSpPr>
              <p:cNvPr id="415826" name="Rectangle 24"/>
              <p:cNvSpPr>
                <a:spLocks noChangeArrowheads="1"/>
              </p:cNvSpPr>
              <p:nvPr/>
            </p:nvSpPr>
            <p:spPr bwMode="auto">
              <a:xfrm>
                <a:off x="1822" y="3691"/>
                <a:ext cx="277" cy="173"/>
              </a:xfrm>
              <a:prstGeom prst="rect">
                <a:avLst/>
              </a:prstGeom>
              <a:noFill/>
              <a:ln w="19050" algn="ctr">
                <a:noFill/>
                <a:miter lim="800000"/>
                <a:headEnd/>
                <a:tailEnd/>
              </a:ln>
            </p:spPr>
            <p:txBody>
              <a:bodyPr wrap="none">
                <a:spAutoFit/>
              </a:bodyPr>
              <a:lstStyle/>
              <a:p>
                <a:pPr algn="ctr" defTabSz="914400" fontAlgn="base">
                  <a:spcBef>
                    <a:spcPct val="20000"/>
                  </a:spcBef>
                  <a:spcAft>
                    <a:spcPct val="0"/>
                  </a:spcAft>
                  <a:buClr>
                    <a:srgbClr val="80CBDA"/>
                  </a:buClr>
                  <a:buFont typeface="Wingdings" pitchFamily="2" charset="2"/>
                  <a:buNone/>
                </a:pPr>
                <a:r>
                  <a:rPr lang="es-ES" sz="1200">
                    <a:solidFill>
                      <a:srgbClr val="000000"/>
                    </a:solidFill>
                    <a:latin typeface="Arial" charset="0"/>
                    <a:cs typeface="Arial" charset="0"/>
                  </a:rPr>
                  <a:t>407</a:t>
                </a:r>
              </a:p>
            </p:txBody>
          </p:sp>
          <p:sp>
            <p:nvSpPr>
              <p:cNvPr id="415827" name="Rectangle 25"/>
              <p:cNvSpPr>
                <a:spLocks noChangeArrowheads="1"/>
              </p:cNvSpPr>
              <p:nvPr/>
            </p:nvSpPr>
            <p:spPr bwMode="auto">
              <a:xfrm>
                <a:off x="1558" y="3691"/>
                <a:ext cx="276" cy="173"/>
              </a:xfrm>
              <a:prstGeom prst="rect">
                <a:avLst/>
              </a:prstGeom>
              <a:noFill/>
              <a:ln w="19050" algn="ctr">
                <a:noFill/>
                <a:miter lim="800000"/>
                <a:headEnd/>
                <a:tailEnd/>
              </a:ln>
            </p:spPr>
            <p:txBody>
              <a:bodyPr wrap="none">
                <a:spAutoFit/>
              </a:bodyPr>
              <a:lstStyle/>
              <a:p>
                <a:pPr algn="ctr" defTabSz="914400" fontAlgn="base">
                  <a:spcBef>
                    <a:spcPct val="20000"/>
                  </a:spcBef>
                  <a:spcAft>
                    <a:spcPct val="0"/>
                  </a:spcAft>
                  <a:buClr>
                    <a:srgbClr val="80CBDA"/>
                  </a:buClr>
                  <a:buFont typeface="Wingdings" pitchFamily="2" charset="2"/>
                  <a:buNone/>
                </a:pPr>
                <a:r>
                  <a:rPr lang="es-ES" sz="1200">
                    <a:solidFill>
                      <a:srgbClr val="000000"/>
                    </a:solidFill>
                    <a:latin typeface="Arial" charset="0"/>
                    <a:cs typeface="Arial" charset="0"/>
                  </a:rPr>
                  <a:t>544</a:t>
                </a:r>
              </a:p>
            </p:txBody>
          </p:sp>
          <p:sp>
            <p:nvSpPr>
              <p:cNvPr id="415828" name="Rectangle 26"/>
              <p:cNvSpPr>
                <a:spLocks noChangeArrowheads="1"/>
              </p:cNvSpPr>
              <p:nvPr/>
            </p:nvSpPr>
            <p:spPr bwMode="auto">
              <a:xfrm>
                <a:off x="1287" y="3691"/>
                <a:ext cx="276" cy="173"/>
              </a:xfrm>
              <a:prstGeom prst="rect">
                <a:avLst/>
              </a:prstGeom>
              <a:noFill/>
              <a:ln w="19050" algn="ctr">
                <a:noFill/>
                <a:miter lim="800000"/>
                <a:headEnd/>
                <a:tailEnd/>
              </a:ln>
            </p:spPr>
            <p:txBody>
              <a:bodyPr wrap="none">
                <a:spAutoFit/>
              </a:bodyPr>
              <a:lstStyle/>
              <a:p>
                <a:pPr algn="ctr" defTabSz="914400" fontAlgn="base">
                  <a:spcBef>
                    <a:spcPct val="20000"/>
                  </a:spcBef>
                  <a:spcAft>
                    <a:spcPct val="0"/>
                  </a:spcAft>
                  <a:buClr>
                    <a:srgbClr val="80CBDA"/>
                  </a:buClr>
                  <a:buFont typeface="Wingdings" pitchFamily="2" charset="2"/>
                  <a:buNone/>
                </a:pPr>
                <a:r>
                  <a:rPr lang="es-ES" sz="1200">
                    <a:solidFill>
                      <a:srgbClr val="000000"/>
                    </a:solidFill>
                    <a:latin typeface="Arial" charset="0"/>
                    <a:cs typeface="Arial" charset="0"/>
                  </a:rPr>
                  <a:t>733</a:t>
                </a:r>
              </a:p>
            </p:txBody>
          </p:sp>
          <p:sp>
            <p:nvSpPr>
              <p:cNvPr id="415829" name="Rectangle 27"/>
              <p:cNvSpPr>
                <a:spLocks noChangeArrowheads="1"/>
              </p:cNvSpPr>
              <p:nvPr/>
            </p:nvSpPr>
            <p:spPr bwMode="auto">
              <a:xfrm>
                <a:off x="1016" y="3691"/>
                <a:ext cx="277" cy="173"/>
              </a:xfrm>
              <a:prstGeom prst="rect">
                <a:avLst/>
              </a:prstGeom>
              <a:noFill/>
              <a:ln w="19050" algn="ctr">
                <a:noFill/>
                <a:miter lim="800000"/>
                <a:headEnd/>
                <a:tailEnd/>
              </a:ln>
            </p:spPr>
            <p:txBody>
              <a:bodyPr wrap="none">
                <a:spAutoFit/>
              </a:bodyPr>
              <a:lstStyle/>
              <a:p>
                <a:pPr algn="ctr" defTabSz="914400" fontAlgn="base">
                  <a:spcBef>
                    <a:spcPct val="20000"/>
                  </a:spcBef>
                  <a:spcAft>
                    <a:spcPct val="0"/>
                  </a:spcAft>
                  <a:buClr>
                    <a:srgbClr val="80CBDA"/>
                  </a:buClr>
                  <a:buFont typeface="Wingdings" pitchFamily="2" charset="2"/>
                  <a:buNone/>
                </a:pPr>
                <a:r>
                  <a:rPr lang="es-ES" sz="1200">
                    <a:solidFill>
                      <a:srgbClr val="000000"/>
                    </a:solidFill>
                    <a:latin typeface="Arial" charset="0"/>
                    <a:cs typeface="Arial" charset="0"/>
                  </a:rPr>
                  <a:t>951</a:t>
                </a:r>
              </a:p>
            </p:txBody>
          </p:sp>
          <p:sp>
            <p:nvSpPr>
              <p:cNvPr id="415830" name="Line 33"/>
              <p:cNvSpPr>
                <a:spLocks noChangeShapeType="1"/>
              </p:cNvSpPr>
              <p:nvPr/>
            </p:nvSpPr>
            <p:spPr bwMode="auto">
              <a:xfrm>
                <a:off x="509" y="3818"/>
                <a:ext cx="0" cy="153"/>
              </a:xfrm>
              <a:prstGeom prst="line">
                <a:avLst/>
              </a:prstGeom>
              <a:noFill/>
              <a:ln w="28575" cap="sq">
                <a:noFill/>
                <a:round/>
                <a:headEnd/>
                <a:tailEnd/>
              </a:ln>
            </p:spPr>
            <p:txBody>
              <a:bodyPr wrap="none" anchor="ctr">
                <a:spAutoFit/>
              </a:bodyPr>
              <a:lstStyle/>
              <a:p>
                <a:pPr defTabSz="914400" fontAlgn="base">
                  <a:spcBef>
                    <a:spcPct val="0"/>
                  </a:spcBef>
                  <a:spcAft>
                    <a:spcPct val="0"/>
                  </a:spcAft>
                </a:pPr>
                <a:endParaRPr lang="es-ES" sz="1400">
                  <a:solidFill>
                    <a:srgbClr val="FFFFFF"/>
                  </a:solidFill>
                  <a:latin typeface="Arial" charset="0"/>
                  <a:cs typeface="Arial" charset="0"/>
                </a:endParaRPr>
              </a:p>
            </p:txBody>
          </p:sp>
          <p:sp>
            <p:nvSpPr>
              <p:cNvPr id="415831" name="Line 45"/>
              <p:cNvSpPr>
                <a:spLocks noChangeShapeType="1"/>
              </p:cNvSpPr>
              <p:nvPr/>
            </p:nvSpPr>
            <p:spPr bwMode="auto">
              <a:xfrm>
                <a:off x="1039" y="3971"/>
                <a:ext cx="220" cy="0"/>
              </a:xfrm>
              <a:prstGeom prst="line">
                <a:avLst/>
              </a:prstGeom>
              <a:noFill/>
              <a:ln w="28575" cap="sq">
                <a:noFill/>
                <a:round/>
                <a:headEnd/>
                <a:tailEnd/>
              </a:ln>
            </p:spPr>
            <p:txBody>
              <a:bodyPr wrap="none" anchor="ctr">
                <a:spAutoFit/>
              </a:bodyPr>
              <a:lstStyle/>
              <a:p>
                <a:pPr defTabSz="914400" fontAlgn="base">
                  <a:spcBef>
                    <a:spcPct val="0"/>
                  </a:spcBef>
                  <a:spcAft>
                    <a:spcPct val="0"/>
                  </a:spcAft>
                </a:pPr>
                <a:endParaRPr lang="es-ES" sz="1400">
                  <a:solidFill>
                    <a:srgbClr val="FFFFFF"/>
                  </a:solidFill>
                  <a:latin typeface="Arial" charset="0"/>
                  <a:cs typeface="Arial" charset="0"/>
                </a:endParaRPr>
              </a:p>
            </p:txBody>
          </p:sp>
          <p:sp>
            <p:nvSpPr>
              <p:cNvPr id="415832" name="Line 46"/>
              <p:cNvSpPr>
                <a:spLocks noChangeShapeType="1"/>
              </p:cNvSpPr>
              <p:nvPr/>
            </p:nvSpPr>
            <p:spPr bwMode="auto">
              <a:xfrm>
                <a:off x="1285" y="3971"/>
                <a:ext cx="268" cy="0"/>
              </a:xfrm>
              <a:prstGeom prst="line">
                <a:avLst/>
              </a:prstGeom>
              <a:noFill/>
              <a:ln w="28575" cap="sq">
                <a:noFill/>
                <a:round/>
                <a:headEnd/>
                <a:tailEnd/>
              </a:ln>
            </p:spPr>
            <p:txBody>
              <a:bodyPr wrap="none" anchor="ctr">
                <a:spAutoFit/>
              </a:bodyPr>
              <a:lstStyle/>
              <a:p>
                <a:pPr defTabSz="914400" fontAlgn="base">
                  <a:spcBef>
                    <a:spcPct val="0"/>
                  </a:spcBef>
                  <a:spcAft>
                    <a:spcPct val="0"/>
                  </a:spcAft>
                </a:pPr>
                <a:endParaRPr lang="es-ES" sz="1400">
                  <a:solidFill>
                    <a:srgbClr val="FFFFFF"/>
                  </a:solidFill>
                  <a:latin typeface="Arial" charset="0"/>
                  <a:cs typeface="Arial" charset="0"/>
                </a:endParaRPr>
              </a:p>
            </p:txBody>
          </p:sp>
          <p:sp>
            <p:nvSpPr>
              <p:cNvPr id="415833" name="Line 47"/>
              <p:cNvSpPr>
                <a:spLocks noChangeShapeType="1"/>
              </p:cNvSpPr>
              <p:nvPr/>
            </p:nvSpPr>
            <p:spPr bwMode="auto">
              <a:xfrm>
                <a:off x="1565" y="3971"/>
                <a:ext cx="249" cy="0"/>
              </a:xfrm>
              <a:prstGeom prst="line">
                <a:avLst/>
              </a:prstGeom>
              <a:noFill/>
              <a:ln w="28575" cap="sq">
                <a:noFill/>
                <a:round/>
                <a:headEnd/>
                <a:tailEnd/>
              </a:ln>
            </p:spPr>
            <p:txBody>
              <a:bodyPr wrap="none" anchor="ctr">
                <a:spAutoFit/>
              </a:bodyPr>
              <a:lstStyle/>
              <a:p>
                <a:pPr defTabSz="914400" fontAlgn="base">
                  <a:spcBef>
                    <a:spcPct val="0"/>
                  </a:spcBef>
                  <a:spcAft>
                    <a:spcPct val="0"/>
                  </a:spcAft>
                </a:pPr>
                <a:endParaRPr lang="es-ES" sz="1400">
                  <a:solidFill>
                    <a:srgbClr val="FFFFFF"/>
                  </a:solidFill>
                  <a:latin typeface="Arial" charset="0"/>
                  <a:cs typeface="Arial" charset="0"/>
                </a:endParaRPr>
              </a:p>
            </p:txBody>
          </p:sp>
          <p:sp>
            <p:nvSpPr>
              <p:cNvPr id="415834" name="Line 48"/>
              <p:cNvSpPr>
                <a:spLocks noChangeShapeType="1"/>
              </p:cNvSpPr>
              <p:nvPr/>
            </p:nvSpPr>
            <p:spPr bwMode="auto">
              <a:xfrm>
                <a:off x="1827" y="3971"/>
                <a:ext cx="256" cy="0"/>
              </a:xfrm>
              <a:prstGeom prst="line">
                <a:avLst/>
              </a:prstGeom>
              <a:noFill/>
              <a:ln w="28575" cap="sq">
                <a:noFill/>
                <a:round/>
                <a:headEnd/>
                <a:tailEnd/>
              </a:ln>
            </p:spPr>
            <p:txBody>
              <a:bodyPr wrap="none" anchor="ctr">
                <a:spAutoFit/>
              </a:bodyPr>
              <a:lstStyle/>
              <a:p>
                <a:pPr defTabSz="914400" fontAlgn="base">
                  <a:spcBef>
                    <a:spcPct val="0"/>
                  </a:spcBef>
                  <a:spcAft>
                    <a:spcPct val="0"/>
                  </a:spcAft>
                </a:pPr>
                <a:endParaRPr lang="es-ES" sz="1400">
                  <a:solidFill>
                    <a:srgbClr val="FFFFFF"/>
                  </a:solidFill>
                  <a:latin typeface="Arial" charset="0"/>
                  <a:cs typeface="Arial" charset="0"/>
                </a:endParaRPr>
              </a:p>
            </p:txBody>
          </p:sp>
          <p:sp>
            <p:nvSpPr>
              <p:cNvPr id="415835" name="Line 49"/>
              <p:cNvSpPr>
                <a:spLocks noChangeShapeType="1"/>
              </p:cNvSpPr>
              <p:nvPr/>
            </p:nvSpPr>
            <p:spPr bwMode="auto">
              <a:xfrm>
                <a:off x="2102" y="3971"/>
                <a:ext cx="261" cy="0"/>
              </a:xfrm>
              <a:prstGeom prst="line">
                <a:avLst/>
              </a:prstGeom>
              <a:noFill/>
              <a:ln w="28575" cap="sq">
                <a:noFill/>
                <a:round/>
                <a:headEnd/>
                <a:tailEnd/>
              </a:ln>
            </p:spPr>
            <p:txBody>
              <a:bodyPr wrap="none" anchor="ctr">
                <a:spAutoFit/>
              </a:bodyPr>
              <a:lstStyle/>
              <a:p>
                <a:pPr defTabSz="914400" fontAlgn="base">
                  <a:spcBef>
                    <a:spcPct val="0"/>
                  </a:spcBef>
                  <a:spcAft>
                    <a:spcPct val="0"/>
                  </a:spcAft>
                </a:pPr>
                <a:endParaRPr lang="es-ES" sz="1400">
                  <a:solidFill>
                    <a:srgbClr val="FFFFFF"/>
                  </a:solidFill>
                  <a:latin typeface="Arial" charset="0"/>
                  <a:cs typeface="Arial" charset="0"/>
                </a:endParaRPr>
              </a:p>
            </p:txBody>
          </p:sp>
          <p:sp>
            <p:nvSpPr>
              <p:cNvPr id="415836" name="Line 50"/>
              <p:cNvSpPr>
                <a:spLocks noChangeShapeType="1"/>
              </p:cNvSpPr>
              <p:nvPr/>
            </p:nvSpPr>
            <p:spPr bwMode="auto">
              <a:xfrm>
                <a:off x="2363" y="3971"/>
                <a:ext cx="249" cy="0"/>
              </a:xfrm>
              <a:prstGeom prst="line">
                <a:avLst/>
              </a:prstGeom>
              <a:noFill/>
              <a:ln w="28575" cap="sq">
                <a:noFill/>
                <a:round/>
                <a:headEnd/>
                <a:tailEnd/>
              </a:ln>
            </p:spPr>
            <p:txBody>
              <a:bodyPr wrap="none" anchor="ctr">
                <a:spAutoFit/>
              </a:bodyPr>
              <a:lstStyle/>
              <a:p>
                <a:pPr defTabSz="914400" fontAlgn="base">
                  <a:spcBef>
                    <a:spcPct val="0"/>
                  </a:spcBef>
                  <a:spcAft>
                    <a:spcPct val="0"/>
                  </a:spcAft>
                </a:pPr>
                <a:endParaRPr lang="es-ES" sz="1400">
                  <a:solidFill>
                    <a:srgbClr val="FFFFFF"/>
                  </a:solidFill>
                  <a:latin typeface="Arial" charset="0"/>
                  <a:cs typeface="Arial" charset="0"/>
                </a:endParaRPr>
              </a:p>
            </p:txBody>
          </p:sp>
          <p:sp>
            <p:nvSpPr>
              <p:cNvPr id="415837" name="Line 51"/>
              <p:cNvSpPr>
                <a:spLocks noChangeShapeType="1"/>
              </p:cNvSpPr>
              <p:nvPr/>
            </p:nvSpPr>
            <p:spPr bwMode="auto">
              <a:xfrm>
                <a:off x="2618" y="3971"/>
                <a:ext cx="262" cy="0"/>
              </a:xfrm>
              <a:prstGeom prst="line">
                <a:avLst/>
              </a:prstGeom>
              <a:noFill/>
              <a:ln w="28575" cap="sq">
                <a:noFill/>
                <a:round/>
                <a:headEnd/>
                <a:tailEnd/>
              </a:ln>
            </p:spPr>
            <p:txBody>
              <a:bodyPr wrap="none" anchor="ctr">
                <a:spAutoFit/>
              </a:bodyPr>
              <a:lstStyle/>
              <a:p>
                <a:pPr defTabSz="914400" fontAlgn="base">
                  <a:spcBef>
                    <a:spcPct val="0"/>
                  </a:spcBef>
                  <a:spcAft>
                    <a:spcPct val="0"/>
                  </a:spcAft>
                </a:pPr>
                <a:endParaRPr lang="es-ES" sz="1400">
                  <a:solidFill>
                    <a:srgbClr val="FFFFFF"/>
                  </a:solidFill>
                  <a:latin typeface="Arial" charset="0"/>
                  <a:cs typeface="Arial" charset="0"/>
                </a:endParaRPr>
              </a:p>
            </p:txBody>
          </p:sp>
          <p:sp>
            <p:nvSpPr>
              <p:cNvPr id="415838" name="Line 52"/>
              <p:cNvSpPr>
                <a:spLocks noChangeShapeType="1"/>
              </p:cNvSpPr>
              <p:nvPr/>
            </p:nvSpPr>
            <p:spPr bwMode="auto">
              <a:xfrm>
                <a:off x="2880" y="3971"/>
                <a:ext cx="255" cy="0"/>
              </a:xfrm>
              <a:prstGeom prst="line">
                <a:avLst/>
              </a:prstGeom>
              <a:noFill/>
              <a:ln w="28575" cap="sq">
                <a:noFill/>
                <a:round/>
                <a:headEnd/>
                <a:tailEnd/>
              </a:ln>
            </p:spPr>
            <p:txBody>
              <a:bodyPr wrap="none" anchor="ctr">
                <a:spAutoFit/>
              </a:bodyPr>
              <a:lstStyle/>
              <a:p>
                <a:pPr defTabSz="914400" fontAlgn="base">
                  <a:spcBef>
                    <a:spcPct val="0"/>
                  </a:spcBef>
                  <a:spcAft>
                    <a:spcPct val="0"/>
                  </a:spcAft>
                </a:pPr>
                <a:endParaRPr lang="es-ES" sz="1400">
                  <a:solidFill>
                    <a:srgbClr val="FFFFFF"/>
                  </a:solidFill>
                  <a:latin typeface="Arial" charset="0"/>
                  <a:cs typeface="Arial" charset="0"/>
                </a:endParaRPr>
              </a:p>
            </p:txBody>
          </p:sp>
          <p:sp>
            <p:nvSpPr>
              <p:cNvPr id="415839" name="Line 53"/>
              <p:cNvSpPr>
                <a:spLocks noChangeShapeType="1"/>
              </p:cNvSpPr>
              <p:nvPr/>
            </p:nvSpPr>
            <p:spPr bwMode="auto">
              <a:xfrm>
                <a:off x="3160" y="3971"/>
                <a:ext cx="256" cy="0"/>
              </a:xfrm>
              <a:prstGeom prst="line">
                <a:avLst/>
              </a:prstGeom>
              <a:noFill/>
              <a:ln w="28575" cap="sq">
                <a:noFill/>
                <a:round/>
                <a:headEnd/>
                <a:tailEnd/>
              </a:ln>
            </p:spPr>
            <p:txBody>
              <a:bodyPr wrap="none" anchor="ctr">
                <a:spAutoFit/>
              </a:bodyPr>
              <a:lstStyle/>
              <a:p>
                <a:pPr defTabSz="914400" fontAlgn="base">
                  <a:spcBef>
                    <a:spcPct val="0"/>
                  </a:spcBef>
                  <a:spcAft>
                    <a:spcPct val="0"/>
                  </a:spcAft>
                </a:pPr>
                <a:endParaRPr lang="es-ES" sz="1400">
                  <a:solidFill>
                    <a:srgbClr val="FFFFFF"/>
                  </a:solidFill>
                  <a:latin typeface="Arial" charset="0"/>
                  <a:cs typeface="Arial" charset="0"/>
                </a:endParaRPr>
              </a:p>
            </p:txBody>
          </p:sp>
          <p:sp>
            <p:nvSpPr>
              <p:cNvPr id="415840" name="Text Box 56"/>
              <p:cNvSpPr txBox="1">
                <a:spLocks noChangeArrowheads="1"/>
              </p:cNvSpPr>
              <p:nvPr/>
            </p:nvSpPr>
            <p:spPr bwMode="auto">
              <a:xfrm>
                <a:off x="365" y="3818"/>
                <a:ext cx="623" cy="174"/>
              </a:xfrm>
              <a:prstGeom prst="rect">
                <a:avLst/>
              </a:prstGeom>
              <a:noFill/>
              <a:ln w="19050" algn="ctr">
                <a:noFill/>
                <a:miter lim="800000"/>
                <a:headEnd/>
                <a:tailEnd/>
              </a:ln>
            </p:spPr>
            <p:txBody>
              <a:bodyPr wrap="none">
                <a:spAutoFit/>
              </a:bodyPr>
              <a:lstStyle/>
              <a:p>
                <a:pPr algn="ctr" defTabSz="914400" fontAlgn="base">
                  <a:spcBef>
                    <a:spcPct val="0"/>
                  </a:spcBef>
                  <a:spcAft>
                    <a:spcPct val="0"/>
                  </a:spcAft>
                </a:pPr>
                <a:r>
                  <a:rPr lang="es-ES" sz="1200">
                    <a:solidFill>
                      <a:srgbClr val="000000"/>
                    </a:solidFill>
                    <a:latin typeface="Arial" charset="0"/>
                    <a:cs typeface="Arial" charset="0"/>
                  </a:rPr>
                  <a:t>denosumab</a:t>
                </a:r>
              </a:p>
            </p:txBody>
          </p:sp>
          <p:sp>
            <p:nvSpPr>
              <p:cNvPr id="415841" name="Text Box 56"/>
              <p:cNvSpPr txBox="1">
                <a:spLocks noChangeArrowheads="1"/>
              </p:cNvSpPr>
              <p:nvPr/>
            </p:nvSpPr>
            <p:spPr bwMode="auto">
              <a:xfrm>
                <a:off x="174" y="3691"/>
                <a:ext cx="871" cy="174"/>
              </a:xfrm>
              <a:prstGeom prst="rect">
                <a:avLst/>
              </a:prstGeom>
              <a:noFill/>
              <a:ln w="19050" algn="ctr">
                <a:noFill/>
                <a:miter lim="800000"/>
                <a:headEnd/>
                <a:tailEnd/>
              </a:ln>
            </p:spPr>
            <p:txBody>
              <a:bodyPr wrap="none">
                <a:spAutoFit/>
              </a:bodyPr>
              <a:lstStyle/>
              <a:p>
                <a:pPr algn="ctr" defTabSz="914400" fontAlgn="base">
                  <a:spcBef>
                    <a:spcPct val="0"/>
                  </a:spcBef>
                  <a:spcAft>
                    <a:spcPct val="0"/>
                  </a:spcAft>
                </a:pPr>
                <a:r>
                  <a:rPr lang="es-ES" sz="1200">
                    <a:solidFill>
                      <a:srgbClr val="000000"/>
                    </a:solidFill>
                    <a:latin typeface="Arial" charset="0"/>
                    <a:cs typeface="Arial" charset="0"/>
                  </a:rPr>
                  <a:t>ácido zoledrónico</a:t>
                </a:r>
              </a:p>
            </p:txBody>
          </p:sp>
        </p:grpSp>
        <p:cxnSp>
          <p:nvCxnSpPr>
            <p:cNvPr id="415804" name="Straight Connector 134"/>
            <p:cNvCxnSpPr>
              <a:cxnSpLocks noChangeShapeType="1"/>
            </p:cNvCxnSpPr>
            <p:nvPr/>
          </p:nvCxnSpPr>
          <p:spPr bwMode="auto">
            <a:xfrm>
              <a:off x="1631950" y="4165600"/>
              <a:ext cx="106363" cy="0"/>
            </a:xfrm>
            <a:prstGeom prst="line">
              <a:avLst/>
            </a:prstGeom>
            <a:noFill/>
            <a:ln w="15875" algn="ctr">
              <a:solidFill>
                <a:srgbClr val="000000"/>
              </a:solidFill>
              <a:round/>
              <a:headEnd/>
              <a:tailEnd/>
            </a:ln>
          </p:spPr>
        </p:cxnSp>
        <p:sp>
          <p:nvSpPr>
            <p:cNvPr id="415805" name="Text Box 48"/>
            <p:cNvSpPr txBox="1">
              <a:spLocks noChangeAspect="1" noChangeArrowheads="1"/>
            </p:cNvSpPr>
            <p:nvPr/>
          </p:nvSpPr>
          <p:spPr bwMode="auto">
            <a:xfrm>
              <a:off x="1360153" y="4091499"/>
              <a:ext cx="198772" cy="183128"/>
            </a:xfrm>
            <a:prstGeom prst="rect">
              <a:avLst/>
            </a:prstGeom>
            <a:noFill/>
            <a:ln w="19050" algn="ctr">
              <a:noFill/>
              <a:miter lim="800000"/>
              <a:headEnd/>
              <a:tailEnd/>
            </a:ln>
          </p:spPr>
          <p:txBody>
            <a:bodyPr wrap="none" lIns="0" tIns="0" rIns="0" bIns="0" anchor="ctr">
              <a:spAutoFit/>
            </a:bodyPr>
            <a:lstStyle/>
            <a:p>
              <a:pPr algn="r" defTabSz="914400" fontAlgn="base">
                <a:lnSpc>
                  <a:spcPct val="85000"/>
                </a:lnSpc>
                <a:spcBef>
                  <a:spcPct val="0"/>
                </a:spcBef>
                <a:spcAft>
                  <a:spcPct val="0"/>
                </a:spcAft>
              </a:pPr>
              <a:r>
                <a:rPr lang="es-ES" sz="1400">
                  <a:solidFill>
                    <a:srgbClr val="000000"/>
                  </a:solidFill>
                  <a:latin typeface="Arial" charset="0"/>
                  <a:cs typeface="Arial" charset="0"/>
                </a:rPr>
                <a:t>30</a:t>
              </a:r>
            </a:p>
          </p:txBody>
        </p:sp>
        <p:cxnSp>
          <p:nvCxnSpPr>
            <p:cNvPr id="415806" name="Straight Connector 134"/>
            <p:cNvCxnSpPr>
              <a:cxnSpLocks noChangeShapeType="1"/>
            </p:cNvCxnSpPr>
            <p:nvPr/>
          </p:nvCxnSpPr>
          <p:spPr bwMode="auto">
            <a:xfrm>
              <a:off x="1631950" y="4511675"/>
              <a:ext cx="106363" cy="0"/>
            </a:xfrm>
            <a:prstGeom prst="line">
              <a:avLst/>
            </a:prstGeom>
            <a:noFill/>
            <a:ln w="15875" algn="ctr">
              <a:solidFill>
                <a:srgbClr val="000000"/>
              </a:solidFill>
              <a:round/>
              <a:headEnd/>
              <a:tailEnd/>
            </a:ln>
          </p:spPr>
        </p:cxnSp>
        <p:sp>
          <p:nvSpPr>
            <p:cNvPr id="415807" name="Text Box 48"/>
            <p:cNvSpPr txBox="1">
              <a:spLocks noChangeAspect="1" noChangeArrowheads="1"/>
            </p:cNvSpPr>
            <p:nvPr/>
          </p:nvSpPr>
          <p:spPr bwMode="auto">
            <a:xfrm>
              <a:off x="1360153" y="4439162"/>
              <a:ext cx="198772" cy="183128"/>
            </a:xfrm>
            <a:prstGeom prst="rect">
              <a:avLst/>
            </a:prstGeom>
            <a:noFill/>
            <a:ln w="19050" algn="ctr">
              <a:noFill/>
              <a:miter lim="800000"/>
              <a:headEnd/>
              <a:tailEnd/>
            </a:ln>
          </p:spPr>
          <p:txBody>
            <a:bodyPr wrap="none" lIns="0" tIns="0" rIns="0" bIns="0" anchor="ctr">
              <a:spAutoFit/>
            </a:bodyPr>
            <a:lstStyle/>
            <a:p>
              <a:pPr algn="r" defTabSz="914400" fontAlgn="base">
                <a:lnSpc>
                  <a:spcPct val="85000"/>
                </a:lnSpc>
                <a:spcBef>
                  <a:spcPct val="0"/>
                </a:spcBef>
                <a:spcAft>
                  <a:spcPct val="0"/>
                </a:spcAft>
              </a:pPr>
              <a:r>
                <a:rPr lang="es-ES" sz="1400">
                  <a:solidFill>
                    <a:srgbClr val="000000"/>
                  </a:solidFill>
                  <a:latin typeface="Arial" charset="0"/>
                  <a:cs typeface="Arial" charset="0"/>
                </a:rPr>
                <a:t>20</a:t>
              </a:r>
            </a:p>
          </p:txBody>
        </p:sp>
        <p:cxnSp>
          <p:nvCxnSpPr>
            <p:cNvPr id="415808" name="Straight Connector 134"/>
            <p:cNvCxnSpPr>
              <a:cxnSpLocks noChangeShapeType="1"/>
            </p:cNvCxnSpPr>
            <p:nvPr/>
          </p:nvCxnSpPr>
          <p:spPr bwMode="auto">
            <a:xfrm>
              <a:off x="1631950" y="4857750"/>
              <a:ext cx="106363" cy="0"/>
            </a:xfrm>
            <a:prstGeom prst="line">
              <a:avLst/>
            </a:prstGeom>
            <a:noFill/>
            <a:ln w="15875" algn="ctr">
              <a:solidFill>
                <a:srgbClr val="000000"/>
              </a:solidFill>
              <a:round/>
              <a:headEnd/>
              <a:tailEnd/>
            </a:ln>
          </p:spPr>
        </p:cxnSp>
        <p:sp>
          <p:nvSpPr>
            <p:cNvPr id="415809" name="Text Box 48"/>
            <p:cNvSpPr txBox="1">
              <a:spLocks noChangeAspect="1" noChangeArrowheads="1"/>
            </p:cNvSpPr>
            <p:nvPr/>
          </p:nvSpPr>
          <p:spPr bwMode="auto">
            <a:xfrm>
              <a:off x="1360153" y="4785237"/>
              <a:ext cx="198772" cy="183128"/>
            </a:xfrm>
            <a:prstGeom prst="rect">
              <a:avLst/>
            </a:prstGeom>
            <a:noFill/>
            <a:ln w="19050" algn="ctr">
              <a:noFill/>
              <a:miter lim="800000"/>
              <a:headEnd/>
              <a:tailEnd/>
            </a:ln>
          </p:spPr>
          <p:txBody>
            <a:bodyPr wrap="none" lIns="0" tIns="0" rIns="0" bIns="0" anchor="ctr">
              <a:spAutoFit/>
            </a:bodyPr>
            <a:lstStyle/>
            <a:p>
              <a:pPr algn="r" defTabSz="914400" fontAlgn="base">
                <a:lnSpc>
                  <a:spcPct val="85000"/>
                </a:lnSpc>
                <a:spcBef>
                  <a:spcPct val="0"/>
                </a:spcBef>
                <a:spcAft>
                  <a:spcPct val="0"/>
                </a:spcAft>
              </a:pPr>
              <a:r>
                <a:rPr lang="es-ES" sz="1400">
                  <a:solidFill>
                    <a:srgbClr val="000000"/>
                  </a:solidFill>
                  <a:latin typeface="Arial" charset="0"/>
                  <a:cs typeface="Arial" charset="0"/>
                </a:rPr>
                <a:t>10</a:t>
              </a:r>
            </a:p>
          </p:txBody>
        </p:sp>
      </p:grpSp>
      <p:sp>
        <p:nvSpPr>
          <p:cNvPr id="415751" name="Text Placeholder 12"/>
          <p:cNvSpPr>
            <a:spLocks/>
          </p:cNvSpPr>
          <p:nvPr/>
        </p:nvSpPr>
        <p:spPr bwMode="auto">
          <a:xfrm>
            <a:off x="4826000" y="6178550"/>
            <a:ext cx="3979136" cy="430213"/>
          </a:xfrm>
          <a:prstGeom prst="rect">
            <a:avLst/>
          </a:prstGeom>
          <a:noFill/>
          <a:ln w="9525">
            <a:noFill/>
            <a:miter lim="800000"/>
            <a:headEnd/>
            <a:tailEnd/>
          </a:ln>
        </p:spPr>
        <p:txBody>
          <a:bodyPr anchor="b"/>
          <a:lstStyle/>
          <a:p>
            <a:pPr algn="r" defTabSz="914400" eaLnBrk="0" fontAlgn="base" hangingPunct="0">
              <a:spcBef>
                <a:spcPct val="0"/>
              </a:spcBef>
              <a:spcAft>
                <a:spcPct val="0"/>
              </a:spcAft>
            </a:pPr>
            <a:endParaRPr lang="en-GB" sz="1000" dirty="0">
              <a:solidFill>
                <a:srgbClr val="000000"/>
              </a:solidFill>
              <a:latin typeface="Arial" charset="0"/>
              <a:cs typeface="Arial" charset="0"/>
            </a:endParaRPr>
          </a:p>
          <a:p>
            <a:pPr algn="r" defTabSz="914400" eaLnBrk="0" fontAlgn="base" hangingPunct="0">
              <a:spcBef>
                <a:spcPct val="0"/>
              </a:spcBef>
              <a:spcAft>
                <a:spcPct val="0"/>
              </a:spcAft>
            </a:pPr>
            <a:r>
              <a:rPr lang="en-GB" sz="1000" dirty="0">
                <a:solidFill>
                  <a:srgbClr val="000000"/>
                </a:solidFill>
                <a:latin typeface="Arial" charset="0"/>
                <a:cs typeface="Arial" charset="0"/>
              </a:rPr>
              <a:t>HR, Hazard Ratio</a:t>
            </a:r>
          </a:p>
        </p:txBody>
      </p:sp>
      <p:sp>
        <p:nvSpPr>
          <p:cNvPr id="101" name="Rectangle 100"/>
          <p:cNvSpPr/>
          <p:nvPr/>
        </p:nvSpPr>
        <p:spPr>
          <a:xfrm>
            <a:off x="8901043" y="0"/>
            <a:ext cx="242957" cy="685800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995589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6770" name="Rectangle 4"/>
          <p:cNvSpPr>
            <a:spLocks noGrp="1"/>
          </p:cNvSpPr>
          <p:nvPr>
            <p:ph type="title"/>
          </p:nvPr>
        </p:nvSpPr>
        <p:spPr>
          <a:xfrm>
            <a:off x="384175" y="115888"/>
            <a:ext cx="8613775" cy="567111"/>
          </a:xfrm>
        </p:spPr>
        <p:txBody>
          <a:bodyPr/>
          <a:lstStyle/>
          <a:p>
            <a:r>
              <a:rPr lang="es-ES" sz="2400" b="0" dirty="0" smtClean="0">
                <a:solidFill>
                  <a:srgbClr val="FF6600"/>
                </a:solidFill>
                <a:latin typeface="Comic Sans MS"/>
                <a:cs typeface="Comic Sans MS"/>
              </a:rPr>
              <a:t>Menos </a:t>
            </a:r>
            <a:r>
              <a:rPr lang="es-ES" sz="2400" b="0" dirty="0" err="1" smtClean="0">
                <a:solidFill>
                  <a:srgbClr val="FF6600"/>
                </a:solidFill>
                <a:latin typeface="Comic Sans MS"/>
                <a:cs typeface="Comic Sans MS"/>
              </a:rPr>
              <a:t>EREs</a:t>
            </a:r>
            <a:r>
              <a:rPr lang="es-ES" sz="2400" b="0" dirty="0" smtClean="0">
                <a:solidFill>
                  <a:srgbClr val="FF6600"/>
                </a:solidFill>
                <a:latin typeface="Comic Sans MS"/>
                <a:cs typeface="Comic Sans MS"/>
              </a:rPr>
              <a:t> con </a:t>
            </a:r>
            <a:r>
              <a:rPr lang="es-ES" sz="2400" b="0" dirty="0" err="1" smtClean="0">
                <a:solidFill>
                  <a:srgbClr val="FF6600"/>
                </a:solidFill>
                <a:latin typeface="Comic Sans MS"/>
                <a:cs typeface="Comic Sans MS"/>
              </a:rPr>
              <a:t>denosumab</a:t>
            </a:r>
            <a:r>
              <a:rPr lang="es-ES" sz="2400" b="0" dirty="0" smtClean="0">
                <a:solidFill>
                  <a:srgbClr val="FF6600"/>
                </a:solidFill>
                <a:latin typeface="Comic Sans MS"/>
                <a:cs typeface="Comic Sans MS"/>
              </a:rPr>
              <a:t> vs ácido </a:t>
            </a:r>
            <a:r>
              <a:rPr lang="es-ES" sz="2400" b="0" dirty="0" err="1" smtClean="0">
                <a:solidFill>
                  <a:srgbClr val="FF6600"/>
                </a:solidFill>
                <a:latin typeface="Comic Sans MS"/>
                <a:cs typeface="Comic Sans MS"/>
              </a:rPr>
              <a:t>zoledrónico</a:t>
            </a:r>
            <a:r>
              <a:rPr lang="es-ES" sz="2400" b="0" dirty="0" smtClean="0">
                <a:solidFill>
                  <a:srgbClr val="FF6600"/>
                </a:solidFill>
                <a:latin typeface="Comic Sans MS"/>
                <a:cs typeface="Comic Sans MS"/>
              </a:rPr>
              <a:t> </a:t>
            </a:r>
          </a:p>
        </p:txBody>
      </p:sp>
      <p:sp>
        <p:nvSpPr>
          <p:cNvPr id="28675" name="Text Placeholder 12"/>
          <p:cNvSpPr>
            <a:spLocks/>
          </p:cNvSpPr>
          <p:nvPr/>
        </p:nvSpPr>
        <p:spPr bwMode="auto">
          <a:xfrm>
            <a:off x="4405313" y="6192838"/>
            <a:ext cx="4495730" cy="430212"/>
          </a:xfrm>
          <a:prstGeom prst="rect">
            <a:avLst/>
          </a:prstGeom>
          <a:noFill/>
          <a:ln w="9525">
            <a:noFill/>
            <a:miter lim="800000"/>
            <a:headEnd/>
            <a:tailEnd/>
          </a:ln>
        </p:spPr>
        <p:txBody>
          <a:bodyPr anchor="b"/>
          <a:lstStyle/>
          <a:p>
            <a:pPr algn="r" defTabSz="914400" eaLnBrk="0" fontAlgn="base" hangingPunct="0">
              <a:spcBef>
                <a:spcPct val="0"/>
              </a:spcBef>
              <a:spcAft>
                <a:spcPct val="0"/>
              </a:spcAft>
              <a:defRPr/>
            </a:pPr>
            <a:r>
              <a:rPr lang="en-US" sz="900" dirty="0">
                <a:solidFill>
                  <a:srgbClr val="000000"/>
                </a:solidFill>
                <a:latin typeface="Arial" charset="0"/>
                <a:cs typeface="Arial" charset="0"/>
              </a:rPr>
              <a:t> </a:t>
            </a:r>
          </a:p>
          <a:p>
            <a:pPr algn="r" defTabSz="914400" eaLnBrk="0" fontAlgn="base" hangingPunct="0">
              <a:spcBef>
                <a:spcPct val="0"/>
              </a:spcBef>
              <a:spcAft>
                <a:spcPct val="0"/>
              </a:spcAft>
              <a:defRPr/>
            </a:pPr>
            <a:r>
              <a:rPr lang="en-US" sz="900" dirty="0">
                <a:solidFill>
                  <a:srgbClr val="000000"/>
                </a:solidFill>
                <a:latin typeface="Arial" charset="0"/>
                <a:cs typeface="Arial" charset="0"/>
              </a:rPr>
              <a:t>*</a:t>
            </a:r>
            <a:r>
              <a:rPr lang="es-ES" sz="900" dirty="0">
                <a:solidFill>
                  <a:srgbClr val="000000"/>
                </a:solidFill>
                <a:latin typeface="Arial" charset="0"/>
                <a:cs typeface="Arial" charset="0"/>
              </a:rPr>
              <a:t>E</a:t>
            </a:r>
            <a:r>
              <a:rPr lang="es-ES" sz="900" dirty="0">
                <a:solidFill>
                  <a:srgbClr val="000000"/>
                </a:solidFill>
                <a:latin typeface="Arial" charset="0"/>
                <a:cs typeface="Arial" charset="0"/>
                <a:sym typeface="Symbol" pitchFamily="18" charset="2"/>
              </a:rPr>
              <a:t>ventos que ocurren con 21 días de diferencia (análisis de eventos múltiples</a:t>
            </a:r>
            <a:r>
              <a:rPr lang="en-US" sz="900" dirty="0">
                <a:solidFill>
                  <a:srgbClr val="000000"/>
                </a:solidFill>
                <a:latin typeface="Arial" charset="0"/>
                <a:cs typeface="Arial" charset="0"/>
                <a:sym typeface="Symbol" pitchFamily="18" charset="2"/>
              </a:rPr>
              <a:t>)</a:t>
            </a:r>
            <a:endParaRPr lang="en-GB" sz="900" dirty="0">
              <a:solidFill>
                <a:srgbClr val="000000"/>
              </a:solidFill>
              <a:latin typeface="Arial" charset="0"/>
              <a:cs typeface="Arial" charset="0"/>
            </a:endParaRPr>
          </a:p>
          <a:p>
            <a:pPr algn="r" defTabSz="914400" eaLnBrk="0" fontAlgn="base" hangingPunct="0">
              <a:spcBef>
                <a:spcPct val="0"/>
              </a:spcBef>
              <a:spcAft>
                <a:spcPct val="0"/>
              </a:spcAft>
              <a:defRPr/>
            </a:pPr>
            <a:r>
              <a:rPr lang="en-US" sz="900" dirty="0">
                <a:solidFill>
                  <a:srgbClr val="00446A"/>
                </a:solidFill>
                <a:latin typeface="Arial" charset="0"/>
                <a:cs typeface="Arial" charset="0"/>
              </a:rPr>
              <a:t>RR, rate ratio</a:t>
            </a:r>
            <a:endParaRPr lang="en-GB" sz="900" dirty="0">
              <a:solidFill>
                <a:srgbClr val="00446A"/>
              </a:solidFill>
              <a:latin typeface="Arial" charset="0"/>
              <a:cs typeface="Arial" charset="0"/>
            </a:endParaRPr>
          </a:p>
        </p:txBody>
      </p:sp>
      <p:sp>
        <p:nvSpPr>
          <p:cNvPr id="416772" name="Text Placeholder 11"/>
          <p:cNvSpPr>
            <a:spLocks/>
          </p:cNvSpPr>
          <p:nvPr/>
        </p:nvSpPr>
        <p:spPr bwMode="auto">
          <a:xfrm>
            <a:off x="34925" y="6416675"/>
            <a:ext cx="4318000" cy="430213"/>
          </a:xfrm>
          <a:prstGeom prst="rect">
            <a:avLst/>
          </a:prstGeom>
          <a:noFill/>
          <a:ln w="9525">
            <a:noFill/>
            <a:miter lim="800000"/>
            <a:headEnd/>
            <a:tailEnd/>
          </a:ln>
        </p:spPr>
        <p:txBody>
          <a:bodyPr anchor="b"/>
          <a:lstStyle/>
          <a:p>
            <a:pPr defTabSz="914400" fontAlgn="base">
              <a:spcBef>
                <a:spcPct val="30000"/>
              </a:spcBef>
              <a:spcAft>
                <a:spcPct val="0"/>
              </a:spcAft>
            </a:pPr>
            <a:r>
              <a:rPr lang="it-IT" sz="1000">
                <a:solidFill>
                  <a:srgbClr val="00446A"/>
                </a:solidFill>
                <a:latin typeface="Comic Sans MS"/>
                <a:cs typeface="Comic Sans MS"/>
              </a:rPr>
              <a:t>ERE: eventos relacionados con el esqueleto.</a:t>
            </a:r>
            <a:endParaRPr lang="en-GB" sz="1000">
              <a:solidFill>
                <a:srgbClr val="00446A"/>
              </a:solidFill>
              <a:latin typeface="Comic Sans MS"/>
              <a:cs typeface="Comic Sans MS"/>
            </a:endParaRPr>
          </a:p>
          <a:p>
            <a:pPr defTabSz="914400" fontAlgn="base">
              <a:spcBef>
                <a:spcPct val="30000"/>
              </a:spcBef>
              <a:spcAft>
                <a:spcPct val="0"/>
              </a:spcAft>
            </a:pPr>
            <a:r>
              <a:rPr lang="it-IT" sz="1000">
                <a:solidFill>
                  <a:srgbClr val="00446A"/>
                </a:solidFill>
                <a:latin typeface="Comic Sans MS"/>
                <a:cs typeface="Comic Sans MS"/>
              </a:rPr>
              <a:t>Fizazi K et al. Lancet 2011;377:813–22.</a:t>
            </a:r>
          </a:p>
        </p:txBody>
      </p:sp>
      <p:sp>
        <p:nvSpPr>
          <p:cNvPr id="416773" name="Down Arrow 317"/>
          <p:cNvSpPr>
            <a:spLocks noChangeArrowheads="1"/>
          </p:cNvSpPr>
          <p:nvPr/>
        </p:nvSpPr>
        <p:spPr bwMode="auto">
          <a:xfrm>
            <a:off x="6423025" y="2543175"/>
            <a:ext cx="1589088" cy="1284288"/>
          </a:xfrm>
          <a:prstGeom prst="downArrow">
            <a:avLst>
              <a:gd name="adj1" fmla="val 66509"/>
              <a:gd name="adj2" fmla="val 51620"/>
            </a:avLst>
          </a:prstGeom>
          <a:solidFill>
            <a:srgbClr val="00446A"/>
          </a:solidFill>
          <a:ln w="25400" algn="ctr">
            <a:noFill/>
            <a:miter lim="800000"/>
            <a:headEnd/>
            <a:tailEnd/>
          </a:ln>
        </p:spPr>
        <p:txBody>
          <a:bodyPr lIns="0" rIns="0" anchor="b"/>
          <a:lstStyle/>
          <a:p>
            <a:pPr algn="ctr" defTabSz="969963" fontAlgn="base">
              <a:spcBef>
                <a:spcPct val="0"/>
              </a:spcBef>
              <a:spcAft>
                <a:spcPct val="0"/>
              </a:spcAft>
            </a:pPr>
            <a:endParaRPr lang="es-ES" sz="1400" b="1">
              <a:solidFill>
                <a:srgbClr val="FFFFFF"/>
              </a:solidFill>
              <a:latin typeface="Arial" charset="0"/>
              <a:cs typeface="Arial" charset="0"/>
            </a:endParaRPr>
          </a:p>
          <a:p>
            <a:pPr algn="ctr" defTabSz="969963" fontAlgn="base">
              <a:spcBef>
                <a:spcPct val="0"/>
              </a:spcBef>
              <a:spcAft>
                <a:spcPct val="0"/>
              </a:spcAft>
            </a:pPr>
            <a:endParaRPr lang="es-ES" sz="1400" b="1">
              <a:solidFill>
                <a:srgbClr val="FFFFFF"/>
              </a:solidFill>
              <a:latin typeface="Arial" charset="0"/>
              <a:cs typeface="Arial" charset="0"/>
            </a:endParaRPr>
          </a:p>
          <a:p>
            <a:pPr algn="ctr" defTabSz="969963" fontAlgn="base">
              <a:spcBef>
                <a:spcPct val="0"/>
              </a:spcBef>
              <a:spcAft>
                <a:spcPct val="0"/>
              </a:spcAft>
            </a:pPr>
            <a:r>
              <a:rPr lang="es-ES" sz="1400" b="1">
                <a:solidFill>
                  <a:srgbClr val="FFFFFF"/>
                </a:solidFill>
                <a:latin typeface="Arial" charset="0"/>
                <a:cs typeface="Arial" charset="0"/>
              </a:rPr>
              <a:t>18% Reducción del riesgo</a:t>
            </a:r>
          </a:p>
        </p:txBody>
      </p:sp>
      <p:grpSp>
        <p:nvGrpSpPr>
          <p:cNvPr id="416774" name="Group 62"/>
          <p:cNvGrpSpPr>
            <a:grpSpLocks/>
          </p:cNvGrpSpPr>
          <p:nvPr/>
        </p:nvGrpSpPr>
        <p:grpSpPr bwMode="auto">
          <a:xfrm>
            <a:off x="736600" y="1570038"/>
            <a:ext cx="4832350" cy="4614862"/>
            <a:chOff x="914400" y="1606550"/>
            <a:chExt cx="4832350" cy="4614863"/>
          </a:xfrm>
        </p:grpSpPr>
        <p:sp>
          <p:nvSpPr>
            <p:cNvPr id="416778" name="Text Box 61"/>
            <p:cNvSpPr txBox="1">
              <a:spLocks noChangeAspect="1" noChangeArrowheads="1"/>
            </p:cNvSpPr>
            <p:nvPr/>
          </p:nvSpPr>
          <p:spPr bwMode="auto">
            <a:xfrm>
              <a:off x="1755775" y="6038850"/>
              <a:ext cx="98425" cy="180975"/>
            </a:xfrm>
            <a:prstGeom prst="rect">
              <a:avLst/>
            </a:prstGeom>
            <a:noFill/>
            <a:ln w="19050" algn="ctr">
              <a:noFill/>
              <a:miter lim="800000"/>
              <a:headEnd/>
              <a:tailEnd/>
            </a:ln>
          </p:spPr>
          <p:txBody>
            <a:bodyPr wrap="none" lIns="0" tIns="0" rIns="0" bIns="0">
              <a:spAutoFit/>
            </a:bodyPr>
            <a:lstStyle/>
            <a:p>
              <a:pPr algn="ctr" defTabSz="914400" fontAlgn="base">
                <a:lnSpc>
                  <a:spcPct val="85000"/>
                </a:lnSpc>
                <a:spcBef>
                  <a:spcPct val="0"/>
                </a:spcBef>
                <a:spcAft>
                  <a:spcPct val="0"/>
                </a:spcAft>
              </a:pPr>
              <a:r>
                <a:rPr lang="en-US" sz="1400">
                  <a:solidFill>
                    <a:srgbClr val="000000"/>
                  </a:solidFill>
                  <a:latin typeface="Arial" charset="0"/>
                  <a:cs typeface="Arial" charset="0"/>
                </a:rPr>
                <a:t>0</a:t>
              </a:r>
            </a:p>
          </p:txBody>
        </p:sp>
        <p:sp>
          <p:nvSpPr>
            <p:cNvPr id="416779" name="Text Box 62"/>
            <p:cNvSpPr txBox="1">
              <a:spLocks noChangeAspect="1" noChangeArrowheads="1"/>
            </p:cNvSpPr>
            <p:nvPr/>
          </p:nvSpPr>
          <p:spPr bwMode="auto">
            <a:xfrm>
              <a:off x="2097088" y="6038850"/>
              <a:ext cx="98425" cy="180975"/>
            </a:xfrm>
            <a:prstGeom prst="rect">
              <a:avLst/>
            </a:prstGeom>
            <a:noFill/>
            <a:ln w="19050" algn="ctr">
              <a:noFill/>
              <a:miter lim="800000"/>
              <a:headEnd/>
              <a:tailEnd/>
            </a:ln>
          </p:spPr>
          <p:txBody>
            <a:bodyPr wrap="none" lIns="0" tIns="0" rIns="0" bIns="0">
              <a:spAutoFit/>
            </a:bodyPr>
            <a:lstStyle/>
            <a:p>
              <a:pPr algn="ctr" defTabSz="914400" fontAlgn="base">
                <a:lnSpc>
                  <a:spcPct val="85000"/>
                </a:lnSpc>
                <a:spcBef>
                  <a:spcPct val="0"/>
                </a:spcBef>
                <a:spcAft>
                  <a:spcPct val="0"/>
                </a:spcAft>
              </a:pPr>
              <a:r>
                <a:rPr lang="en-US" sz="1400">
                  <a:solidFill>
                    <a:srgbClr val="000000"/>
                  </a:solidFill>
                  <a:latin typeface="Arial" charset="0"/>
                  <a:cs typeface="Arial" charset="0"/>
                </a:rPr>
                <a:t>3</a:t>
              </a:r>
            </a:p>
          </p:txBody>
        </p:sp>
        <p:sp>
          <p:nvSpPr>
            <p:cNvPr id="416780" name="Text Box 63"/>
            <p:cNvSpPr txBox="1">
              <a:spLocks noChangeAspect="1" noChangeArrowheads="1"/>
            </p:cNvSpPr>
            <p:nvPr/>
          </p:nvSpPr>
          <p:spPr bwMode="auto">
            <a:xfrm>
              <a:off x="2420938" y="6038850"/>
              <a:ext cx="98425" cy="180975"/>
            </a:xfrm>
            <a:prstGeom prst="rect">
              <a:avLst/>
            </a:prstGeom>
            <a:noFill/>
            <a:ln w="19050" algn="ctr">
              <a:noFill/>
              <a:miter lim="800000"/>
              <a:headEnd/>
              <a:tailEnd/>
            </a:ln>
          </p:spPr>
          <p:txBody>
            <a:bodyPr wrap="none" lIns="0" tIns="0" rIns="0" bIns="0">
              <a:spAutoFit/>
            </a:bodyPr>
            <a:lstStyle/>
            <a:p>
              <a:pPr algn="ctr" defTabSz="914400" fontAlgn="base">
                <a:lnSpc>
                  <a:spcPct val="85000"/>
                </a:lnSpc>
                <a:spcBef>
                  <a:spcPct val="0"/>
                </a:spcBef>
                <a:spcAft>
                  <a:spcPct val="0"/>
                </a:spcAft>
              </a:pPr>
              <a:r>
                <a:rPr lang="en-US" sz="1400">
                  <a:solidFill>
                    <a:srgbClr val="000000"/>
                  </a:solidFill>
                  <a:latin typeface="Arial" charset="0"/>
                  <a:cs typeface="Arial" charset="0"/>
                </a:rPr>
                <a:t>6</a:t>
              </a:r>
            </a:p>
          </p:txBody>
        </p:sp>
        <p:sp>
          <p:nvSpPr>
            <p:cNvPr id="416781" name="Text Box 64"/>
            <p:cNvSpPr txBox="1">
              <a:spLocks noChangeAspect="1" noChangeArrowheads="1"/>
            </p:cNvSpPr>
            <p:nvPr/>
          </p:nvSpPr>
          <p:spPr bwMode="auto">
            <a:xfrm>
              <a:off x="2762250" y="6038850"/>
              <a:ext cx="98425" cy="180975"/>
            </a:xfrm>
            <a:prstGeom prst="rect">
              <a:avLst/>
            </a:prstGeom>
            <a:noFill/>
            <a:ln w="19050" algn="ctr">
              <a:noFill/>
              <a:miter lim="800000"/>
              <a:headEnd/>
              <a:tailEnd/>
            </a:ln>
          </p:spPr>
          <p:txBody>
            <a:bodyPr wrap="none" lIns="0" tIns="0" rIns="0" bIns="0">
              <a:spAutoFit/>
            </a:bodyPr>
            <a:lstStyle/>
            <a:p>
              <a:pPr algn="ctr" defTabSz="914400" fontAlgn="base">
                <a:lnSpc>
                  <a:spcPct val="85000"/>
                </a:lnSpc>
                <a:spcBef>
                  <a:spcPct val="0"/>
                </a:spcBef>
                <a:spcAft>
                  <a:spcPct val="0"/>
                </a:spcAft>
              </a:pPr>
              <a:r>
                <a:rPr lang="en-US" sz="1400">
                  <a:solidFill>
                    <a:srgbClr val="000000"/>
                  </a:solidFill>
                  <a:latin typeface="Arial" charset="0"/>
                  <a:cs typeface="Arial" charset="0"/>
                </a:rPr>
                <a:t>9</a:t>
              </a:r>
            </a:p>
          </p:txBody>
        </p:sp>
        <p:sp>
          <p:nvSpPr>
            <p:cNvPr id="416782" name="Text Box 65"/>
            <p:cNvSpPr txBox="1">
              <a:spLocks noChangeAspect="1" noChangeArrowheads="1"/>
            </p:cNvSpPr>
            <p:nvPr/>
          </p:nvSpPr>
          <p:spPr bwMode="auto">
            <a:xfrm>
              <a:off x="3060700" y="6038850"/>
              <a:ext cx="196850" cy="180975"/>
            </a:xfrm>
            <a:prstGeom prst="rect">
              <a:avLst/>
            </a:prstGeom>
            <a:noFill/>
            <a:ln w="19050" algn="ctr">
              <a:noFill/>
              <a:miter lim="800000"/>
              <a:headEnd/>
              <a:tailEnd/>
            </a:ln>
          </p:spPr>
          <p:txBody>
            <a:bodyPr wrap="none" lIns="0" tIns="0" rIns="0" bIns="0">
              <a:spAutoFit/>
            </a:bodyPr>
            <a:lstStyle/>
            <a:p>
              <a:pPr algn="ctr" defTabSz="914400" fontAlgn="base">
                <a:lnSpc>
                  <a:spcPct val="85000"/>
                </a:lnSpc>
                <a:spcBef>
                  <a:spcPct val="0"/>
                </a:spcBef>
                <a:spcAft>
                  <a:spcPct val="0"/>
                </a:spcAft>
              </a:pPr>
              <a:r>
                <a:rPr lang="en-US" sz="1400">
                  <a:solidFill>
                    <a:srgbClr val="000000"/>
                  </a:solidFill>
                  <a:latin typeface="Arial" charset="0"/>
                  <a:cs typeface="Arial" charset="0"/>
                </a:rPr>
                <a:t>12</a:t>
              </a:r>
            </a:p>
          </p:txBody>
        </p:sp>
        <p:sp>
          <p:nvSpPr>
            <p:cNvPr id="416783" name="Text Box 66"/>
            <p:cNvSpPr txBox="1">
              <a:spLocks noChangeAspect="1" noChangeArrowheads="1"/>
            </p:cNvSpPr>
            <p:nvPr/>
          </p:nvSpPr>
          <p:spPr bwMode="auto">
            <a:xfrm>
              <a:off x="3400425" y="6038850"/>
              <a:ext cx="196850" cy="180975"/>
            </a:xfrm>
            <a:prstGeom prst="rect">
              <a:avLst/>
            </a:prstGeom>
            <a:noFill/>
            <a:ln w="19050" algn="ctr">
              <a:noFill/>
              <a:miter lim="800000"/>
              <a:headEnd/>
              <a:tailEnd/>
            </a:ln>
          </p:spPr>
          <p:txBody>
            <a:bodyPr wrap="none" lIns="0" tIns="0" rIns="0" bIns="0">
              <a:spAutoFit/>
            </a:bodyPr>
            <a:lstStyle/>
            <a:p>
              <a:pPr algn="ctr" defTabSz="914400" fontAlgn="base">
                <a:lnSpc>
                  <a:spcPct val="85000"/>
                </a:lnSpc>
                <a:spcBef>
                  <a:spcPct val="0"/>
                </a:spcBef>
                <a:spcAft>
                  <a:spcPct val="0"/>
                </a:spcAft>
              </a:pPr>
              <a:r>
                <a:rPr lang="en-US" sz="1400">
                  <a:solidFill>
                    <a:srgbClr val="000000"/>
                  </a:solidFill>
                  <a:latin typeface="Arial" charset="0"/>
                  <a:cs typeface="Arial" charset="0"/>
                </a:rPr>
                <a:t>15</a:t>
              </a:r>
            </a:p>
          </p:txBody>
        </p:sp>
        <p:sp>
          <p:nvSpPr>
            <p:cNvPr id="416784" name="Text Box 67"/>
            <p:cNvSpPr txBox="1">
              <a:spLocks noChangeAspect="1" noChangeArrowheads="1"/>
            </p:cNvSpPr>
            <p:nvPr/>
          </p:nvSpPr>
          <p:spPr bwMode="auto">
            <a:xfrm>
              <a:off x="3741738" y="6038850"/>
              <a:ext cx="196850" cy="180975"/>
            </a:xfrm>
            <a:prstGeom prst="rect">
              <a:avLst/>
            </a:prstGeom>
            <a:noFill/>
            <a:ln w="19050" algn="ctr">
              <a:noFill/>
              <a:miter lim="800000"/>
              <a:headEnd/>
              <a:tailEnd/>
            </a:ln>
          </p:spPr>
          <p:txBody>
            <a:bodyPr wrap="none" lIns="0" tIns="0" rIns="0" bIns="0">
              <a:spAutoFit/>
            </a:bodyPr>
            <a:lstStyle/>
            <a:p>
              <a:pPr algn="ctr" defTabSz="914400" fontAlgn="base">
                <a:lnSpc>
                  <a:spcPct val="85000"/>
                </a:lnSpc>
                <a:spcBef>
                  <a:spcPct val="0"/>
                </a:spcBef>
                <a:spcAft>
                  <a:spcPct val="0"/>
                </a:spcAft>
              </a:pPr>
              <a:r>
                <a:rPr lang="en-US" sz="1400">
                  <a:solidFill>
                    <a:srgbClr val="000000"/>
                  </a:solidFill>
                  <a:latin typeface="Arial" charset="0"/>
                  <a:cs typeface="Arial" charset="0"/>
                </a:rPr>
                <a:t>18</a:t>
              </a:r>
            </a:p>
          </p:txBody>
        </p:sp>
        <p:sp>
          <p:nvSpPr>
            <p:cNvPr id="416785" name="Text Box 68"/>
            <p:cNvSpPr txBox="1">
              <a:spLocks noChangeAspect="1" noChangeArrowheads="1"/>
            </p:cNvSpPr>
            <p:nvPr/>
          </p:nvSpPr>
          <p:spPr bwMode="auto">
            <a:xfrm>
              <a:off x="4078288" y="6038850"/>
              <a:ext cx="196850" cy="180975"/>
            </a:xfrm>
            <a:prstGeom prst="rect">
              <a:avLst/>
            </a:prstGeom>
            <a:noFill/>
            <a:ln w="19050" algn="ctr">
              <a:noFill/>
              <a:miter lim="800000"/>
              <a:headEnd/>
              <a:tailEnd/>
            </a:ln>
          </p:spPr>
          <p:txBody>
            <a:bodyPr wrap="none" lIns="0" tIns="0" rIns="0" bIns="0">
              <a:spAutoFit/>
            </a:bodyPr>
            <a:lstStyle/>
            <a:p>
              <a:pPr algn="ctr" defTabSz="914400" fontAlgn="base">
                <a:lnSpc>
                  <a:spcPct val="85000"/>
                </a:lnSpc>
                <a:spcBef>
                  <a:spcPct val="0"/>
                </a:spcBef>
                <a:spcAft>
                  <a:spcPct val="0"/>
                </a:spcAft>
              </a:pPr>
              <a:r>
                <a:rPr lang="en-US" sz="1400">
                  <a:solidFill>
                    <a:srgbClr val="000000"/>
                  </a:solidFill>
                  <a:latin typeface="Arial" charset="0"/>
                  <a:cs typeface="Arial" charset="0"/>
                </a:rPr>
                <a:t>21</a:t>
              </a:r>
            </a:p>
          </p:txBody>
        </p:sp>
        <p:sp>
          <p:nvSpPr>
            <p:cNvPr id="416786" name="Text Box 69"/>
            <p:cNvSpPr txBox="1">
              <a:spLocks noChangeAspect="1" noChangeArrowheads="1"/>
            </p:cNvSpPr>
            <p:nvPr/>
          </p:nvSpPr>
          <p:spPr bwMode="auto">
            <a:xfrm>
              <a:off x="4422775" y="6038850"/>
              <a:ext cx="196850" cy="180975"/>
            </a:xfrm>
            <a:prstGeom prst="rect">
              <a:avLst/>
            </a:prstGeom>
            <a:noFill/>
            <a:ln w="19050" algn="ctr">
              <a:noFill/>
              <a:miter lim="800000"/>
              <a:headEnd/>
              <a:tailEnd/>
            </a:ln>
          </p:spPr>
          <p:txBody>
            <a:bodyPr wrap="none" lIns="0" tIns="0" rIns="0" bIns="0">
              <a:spAutoFit/>
            </a:bodyPr>
            <a:lstStyle/>
            <a:p>
              <a:pPr algn="ctr" defTabSz="914400" fontAlgn="base">
                <a:lnSpc>
                  <a:spcPct val="85000"/>
                </a:lnSpc>
                <a:spcBef>
                  <a:spcPct val="0"/>
                </a:spcBef>
                <a:spcAft>
                  <a:spcPct val="0"/>
                </a:spcAft>
              </a:pPr>
              <a:r>
                <a:rPr lang="en-US" sz="1400">
                  <a:solidFill>
                    <a:srgbClr val="000000"/>
                  </a:solidFill>
                  <a:latin typeface="Arial" charset="0"/>
                  <a:cs typeface="Arial" charset="0"/>
                </a:rPr>
                <a:t>24</a:t>
              </a:r>
            </a:p>
          </p:txBody>
        </p:sp>
        <p:sp>
          <p:nvSpPr>
            <p:cNvPr id="416787" name="Text Box 70"/>
            <p:cNvSpPr txBox="1">
              <a:spLocks noChangeAspect="1" noChangeArrowheads="1"/>
            </p:cNvSpPr>
            <p:nvPr/>
          </p:nvSpPr>
          <p:spPr bwMode="auto">
            <a:xfrm>
              <a:off x="4756150" y="6038850"/>
              <a:ext cx="196850" cy="180975"/>
            </a:xfrm>
            <a:prstGeom prst="rect">
              <a:avLst/>
            </a:prstGeom>
            <a:noFill/>
            <a:ln w="19050" algn="ctr">
              <a:noFill/>
              <a:miter lim="800000"/>
              <a:headEnd/>
              <a:tailEnd/>
            </a:ln>
          </p:spPr>
          <p:txBody>
            <a:bodyPr wrap="none" lIns="0" tIns="0" rIns="0" bIns="0">
              <a:spAutoFit/>
            </a:bodyPr>
            <a:lstStyle/>
            <a:p>
              <a:pPr algn="ctr" defTabSz="914400" fontAlgn="base">
                <a:lnSpc>
                  <a:spcPct val="85000"/>
                </a:lnSpc>
                <a:spcBef>
                  <a:spcPct val="0"/>
                </a:spcBef>
                <a:spcAft>
                  <a:spcPct val="0"/>
                </a:spcAft>
              </a:pPr>
              <a:r>
                <a:rPr lang="en-US" sz="1400">
                  <a:solidFill>
                    <a:srgbClr val="000000"/>
                  </a:solidFill>
                  <a:latin typeface="Arial" charset="0"/>
                  <a:cs typeface="Arial" charset="0"/>
                </a:rPr>
                <a:t>27</a:t>
              </a:r>
            </a:p>
          </p:txBody>
        </p:sp>
        <p:sp>
          <p:nvSpPr>
            <p:cNvPr id="416788" name="Text Box 68"/>
            <p:cNvSpPr txBox="1">
              <a:spLocks noChangeAspect="1" noChangeArrowheads="1"/>
            </p:cNvSpPr>
            <p:nvPr/>
          </p:nvSpPr>
          <p:spPr bwMode="auto">
            <a:xfrm>
              <a:off x="5100638" y="6040438"/>
              <a:ext cx="196850" cy="180975"/>
            </a:xfrm>
            <a:prstGeom prst="rect">
              <a:avLst/>
            </a:prstGeom>
            <a:noFill/>
            <a:ln w="19050" algn="ctr">
              <a:noFill/>
              <a:miter lim="800000"/>
              <a:headEnd/>
              <a:tailEnd/>
            </a:ln>
          </p:spPr>
          <p:txBody>
            <a:bodyPr wrap="none" lIns="0" tIns="0" rIns="0" bIns="0">
              <a:spAutoFit/>
            </a:bodyPr>
            <a:lstStyle/>
            <a:p>
              <a:pPr algn="ctr" defTabSz="914400" fontAlgn="base">
                <a:lnSpc>
                  <a:spcPct val="85000"/>
                </a:lnSpc>
                <a:spcBef>
                  <a:spcPct val="0"/>
                </a:spcBef>
                <a:spcAft>
                  <a:spcPct val="0"/>
                </a:spcAft>
              </a:pPr>
              <a:r>
                <a:rPr lang="en-US" sz="1400">
                  <a:solidFill>
                    <a:srgbClr val="000000"/>
                  </a:solidFill>
                  <a:latin typeface="Arial" charset="0"/>
                  <a:cs typeface="Arial" charset="0"/>
                </a:rPr>
                <a:t>30</a:t>
              </a:r>
            </a:p>
          </p:txBody>
        </p:sp>
        <p:sp>
          <p:nvSpPr>
            <p:cNvPr id="416789" name="Text Box 69"/>
            <p:cNvSpPr txBox="1">
              <a:spLocks noChangeAspect="1" noChangeArrowheads="1"/>
            </p:cNvSpPr>
            <p:nvPr/>
          </p:nvSpPr>
          <p:spPr bwMode="auto">
            <a:xfrm>
              <a:off x="5441950" y="6040438"/>
              <a:ext cx="196850" cy="180975"/>
            </a:xfrm>
            <a:prstGeom prst="rect">
              <a:avLst/>
            </a:prstGeom>
            <a:noFill/>
            <a:ln w="19050" algn="ctr">
              <a:noFill/>
              <a:miter lim="800000"/>
              <a:headEnd/>
              <a:tailEnd/>
            </a:ln>
          </p:spPr>
          <p:txBody>
            <a:bodyPr wrap="none" lIns="0" tIns="0" rIns="0" bIns="0">
              <a:spAutoFit/>
            </a:bodyPr>
            <a:lstStyle/>
            <a:p>
              <a:pPr algn="ctr" defTabSz="914400" fontAlgn="base">
                <a:lnSpc>
                  <a:spcPct val="85000"/>
                </a:lnSpc>
                <a:spcBef>
                  <a:spcPct val="0"/>
                </a:spcBef>
                <a:spcAft>
                  <a:spcPct val="0"/>
                </a:spcAft>
              </a:pPr>
              <a:r>
                <a:rPr lang="en-US" sz="1400">
                  <a:solidFill>
                    <a:srgbClr val="000000"/>
                  </a:solidFill>
                  <a:latin typeface="Arial" charset="0"/>
                  <a:cs typeface="Arial" charset="0"/>
                </a:rPr>
                <a:t>33</a:t>
              </a:r>
            </a:p>
          </p:txBody>
        </p:sp>
        <p:sp>
          <p:nvSpPr>
            <p:cNvPr id="416790" name="Rectangle 553"/>
            <p:cNvSpPr>
              <a:spLocks noChangeAspect="1" noChangeArrowheads="1"/>
            </p:cNvSpPr>
            <p:nvPr/>
          </p:nvSpPr>
          <p:spPr bwMode="auto">
            <a:xfrm>
              <a:off x="1730375" y="1668463"/>
              <a:ext cx="4016375" cy="4225925"/>
            </a:xfrm>
            <a:prstGeom prst="rect">
              <a:avLst/>
            </a:prstGeom>
            <a:solidFill>
              <a:srgbClr val="FFFFFF"/>
            </a:solidFill>
            <a:ln w="19050" algn="ctr">
              <a:solidFill>
                <a:srgbClr val="000000"/>
              </a:solidFill>
              <a:miter lim="800000"/>
              <a:headEnd/>
              <a:tailEnd/>
            </a:ln>
          </p:spPr>
          <p:txBody>
            <a:bodyPr anchor="ctr"/>
            <a:lstStyle/>
            <a:p>
              <a:pPr algn="ctr" defTabSz="914400" fontAlgn="base">
                <a:spcBef>
                  <a:spcPct val="0"/>
                </a:spcBef>
                <a:spcAft>
                  <a:spcPct val="0"/>
                </a:spcAft>
              </a:pPr>
              <a:endParaRPr lang="es-ES" sz="1600">
                <a:solidFill>
                  <a:srgbClr val="FFFFFF"/>
                </a:solidFill>
                <a:latin typeface="Arial" charset="0"/>
                <a:cs typeface="Arial" charset="0"/>
              </a:endParaRPr>
            </a:p>
          </p:txBody>
        </p:sp>
        <p:cxnSp>
          <p:nvCxnSpPr>
            <p:cNvPr id="416791" name="Straight Connector 337"/>
            <p:cNvCxnSpPr>
              <a:cxnSpLocks noChangeAspect="1" noChangeShapeType="1"/>
            </p:cNvCxnSpPr>
            <p:nvPr/>
          </p:nvCxnSpPr>
          <p:spPr bwMode="auto">
            <a:xfrm rot="5400000">
              <a:off x="1758156" y="5933282"/>
              <a:ext cx="87313" cy="0"/>
            </a:xfrm>
            <a:prstGeom prst="line">
              <a:avLst/>
            </a:prstGeom>
            <a:noFill/>
            <a:ln w="15875" algn="ctr">
              <a:solidFill>
                <a:srgbClr val="000000"/>
              </a:solidFill>
              <a:round/>
              <a:headEnd/>
              <a:tailEnd/>
            </a:ln>
          </p:spPr>
        </p:cxnSp>
        <p:cxnSp>
          <p:nvCxnSpPr>
            <p:cNvPr id="416792" name="Straight Connector 338"/>
            <p:cNvCxnSpPr>
              <a:cxnSpLocks noChangeAspect="1" noChangeShapeType="1"/>
            </p:cNvCxnSpPr>
            <p:nvPr/>
          </p:nvCxnSpPr>
          <p:spPr bwMode="auto">
            <a:xfrm rot="5400000">
              <a:off x="2094706" y="5933282"/>
              <a:ext cx="87313" cy="0"/>
            </a:xfrm>
            <a:prstGeom prst="line">
              <a:avLst/>
            </a:prstGeom>
            <a:noFill/>
            <a:ln w="15875" algn="ctr">
              <a:solidFill>
                <a:srgbClr val="000000"/>
              </a:solidFill>
              <a:round/>
              <a:headEnd/>
              <a:tailEnd/>
            </a:ln>
          </p:spPr>
        </p:cxnSp>
        <p:cxnSp>
          <p:nvCxnSpPr>
            <p:cNvPr id="416793" name="Straight Connector 339"/>
            <p:cNvCxnSpPr>
              <a:cxnSpLocks noChangeAspect="1" noChangeShapeType="1"/>
            </p:cNvCxnSpPr>
            <p:nvPr/>
          </p:nvCxnSpPr>
          <p:spPr bwMode="auto">
            <a:xfrm rot="5400000">
              <a:off x="2428081" y="5933282"/>
              <a:ext cx="87313" cy="0"/>
            </a:xfrm>
            <a:prstGeom prst="line">
              <a:avLst/>
            </a:prstGeom>
            <a:noFill/>
            <a:ln w="15875" algn="ctr">
              <a:solidFill>
                <a:srgbClr val="000000"/>
              </a:solidFill>
              <a:round/>
              <a:headEnd/>
              <a:tailEnd/>
            </a:ln>
          </p:spPr>
        </p:cxnSp>
        <p:cxnSp>
          <p:nvCxnSpPr>
            <p:cNvPr id="416794" name="Straight Connector 340"/>
            <p:cNvCxnSpPr>
              <a:cxnSpLocks noChangeAspect="1" noChangeShapeType="1"/>
            </p:cNvCxnSpPr>
            <p:nvPr/>
          </p:nvCxnSpPr>
          <p:spPr bwMode="auto">
            <a:xfrm rot="5400000">
              <a:off x="2764631" y="5933282"/>
              <a:ext cx="87313" cy="0"/>
            </a:xfrm>
            <a:prstGeom prst="line">
              <a:avLst/>
            </a:prstGeom>
            <a:noFill/>
            <a:ln w="15875" algn="ctr">
              <a:solidFill>
                <a:srgbClr val="000000"/>
              </a:solidFill>
              <a:round/>
              <a:headEnd/>
              <a:tailEnd/>
            </a:ln>
          </p:spPr>
        </p:cxnSp>
        <p:cxnSp>
          <p:nvCxnSpPr>
            <p:cNvPr id="416795" name="Straight Connector 341"/>
            <p:cNvCxnSpPr>
              <a:cxnSpLocks noChangeAspect="1" noChangeShapeType="1"/>
            </p:cNvCxnSpPr>
            <p:nvPr/>
          </p:nvCxnSpPr>
          <p:spPr bwMode="auto">
            <a:xfrm rot="5400000">
              <a:off x="3124993" y="5933282"/>
              <a:ext cx="87313" cy="0"/>
            </a:xfrm>
            <a:prstGeom prst="line">
              <a:avLst/>
            </a:prstGeom>
            <a:noFill/>
            <a:ln w="15875" algn="ctr">
              <a:solidFill>
                <a:srgbClr val="000000"/>
              </a:solidFill>
              <a:round/>
              <a:headEnd/>
              <a:tailEnd/>
            </a:ln>
          </p:spPr>
        </p:cxnSp>
        <p:cxnSp>
          <p:nvCxnSpPr>
            <p:cNvPr id="416796" name="Straight Connector 342"/>
            <p:cNvCxnSpPr>
              <a:cxnSpLocks noChangeAspect="1" noChangeShapeType="1"/>
            </p:cNvCxnSpPr>
            <p:nvPr/>
          </p:nvCxnSpPr>
          <p:spPr bwMode="auto">
            <a:xfrm rot="5400000">
              <a:off x="3459956" y="5933282"/>
              <a:ext cx="87313" cy="0"/>
            </a:xfrm>
            <a:prstGeom prst="line">
              <a:avLst/>
            </a:prstGeom>
            <a:noFill/>
            <a:ln w="15875" algn="ctr">
              <a:solidFill>
                <a:srgbClr val="000000"/>
              </a:solidFill>
              <a:round/>
              <a:headEnd/>
              <a:tailEnd/>
            </a:ln>
          </p:spPr>
        </p:cxnSp>
        <p:cxnSp>
          <p:nvCxnSpPr>
            <p:cNvPr id="416797" name="Straight Connector 343"/>
            <p:cNvCxnSpPr>
              <a:cxnSpLocks noChangeAspect="1" noChangeShapeType="1"/>
            </p:cNvCxnSpPr>
            <p:nvPr/>
          </p:nvCxnSpPr>
          <p:spPr bwMode="auto">
            <a:xfrm rot="5400000">
              <a:off x="3798093" y="5933282"/>
              <a:ext cx="87313" cy="0"/>
            </a:xfrm>
            <a:prstGeom prst="line">
              <a:avLst/>
            </a:prstGeom>
            <a:noFill/>
            <a:ln w="15875" algn="ctr">
              <a:solidFill>
                <a:srgbClr val="000000"/>
              </a:solidFill>
              <a:round/>
              <a:headEnd/>
              <a:tailEnd/>
            </a:ln>
          </p:spPr>
        </p:cxnSp>
        <p:cxnSp>
          <p:nvCxnSpPr>
            <p:cNvPr id="416798" name="Straight Connector 344"/>
            <p:cNvCxnSpPr>
              <a:cxnSpLocks noChangeAspect="1" noChangeShapeType="1"/>
            </p:cNvCxnSpPr>
            <p:nvPr/>
          </p:nvCxnSpPr>
          <p:spPr bwMode="auto">
            <a:xfrm rot="5400000">
              <a:off x="4125118" y="5933282"/>
              <a:ext cx="87313" cy="0"/>
            </a:xfrm>
            <a:prstGeom prst="line">
              <a:avLst/>
            </a:prstGeom>
            <a:noFill/>
            <a:ln w="15875" algn="ctr">
              <a:solidFill>
                <a:srgbClr val="000000"/>
              </a:solidFill>
              <a:round/>
              <a:headEnd/>
              <a:tailEnd/>
            </a:ln>
          </p:spPr>
        </p:cxnSp>
        <p:cxnSp>
          <p:nvCxnSpPr>
            <p:cNvPr id="416799" name="Straight Connector 345"/>
            <p:cNvCxnSpPr>
              <a:cxnSpLocks noChangeAspect="1" noChangeShapeType="1"/>
            </p:cNvCxnSpPr>
            <p:nvPr/>
          </p:nvCxnSpPr>
          <p:spPr bwMode="auto">
            <a:xfrm rot="5400000">
              <a:off x="4464843" y="5933282"/>
              <a:ext cx="87313" cy="0"/>
            </a:xfrm>
            <a:prstGeom prst="line">
              <a:avLst/>
            </a:prstGeom>
            <a:noFill/>
            <a:ln w="15875" algn="ctr">
              <a:solidFill>
                <a:srgbClr val="000000"/>
              </a:solidFill>
              <a:round/>
              <a:headEnd/>
              <a:tailEnd/>
            </a:ln>
          </p:spPr>
        </p:cxnSp>
        <p:cxnSp>
          <p:nvCxnSpPr>
            <p:cNvPr id="416800" name="Straight Connector 346"/>
            <p:cNvCxnSpPr>
              <a:cxnSpLocks noChangeAspect="1" noChangeShapeType="1"/>
            </p:cNvCxnSpPr>
            <p:nvPr/>
          </p:nvCxnSpPr>
          <p:spPr bwMode="auto">
            <a:xfrm rot="5400000">
              <a:off x="4796631" y="5933282"/>
              <a:ext cx="87313" cy="0"/>
            </a:xfrm>
            <a:prstGeom prst="line">
              <a:avLst/>
            </a:prstGeom>
            <a:noFill/>
            <a:ln w="15875" algn="ctr">
              <a:solidFill>
                <a:srgbClr val="000000"/>
              </a:solidFill>
              <a:round/>
              <a:headEnd/>
              <a:tailEnd/>
            </a:ln>
          </p:spPr>
        </p:cxnSp>
        <p:cxnSp>
          <p:nvCxnSpPr>
            <p:cNvPr id="416801" name="Straight Connector 347"/>
            <p:cNvCxnSpPr>
              <a:cxnSpLocks noChangeAspect="1" noChangeShapeType="1"/>
            </p:cNvCxnSpPr>
            <p:nvPr/>
          </p:nvCxnSpPr>
          <p:spPr bwMode="auto">
            <a:xfrm rot="5400000">
              <a:off x="5145881" y="5933282"/>
              <a:ext cx="87313" cy="0"/>
            </a:xfrm>
            <a:prstGeom prst="line">
              <a:avLst/>
            </a:prstGeom>
            <a:noFill/>
            <a:ln w="15875" algn="ctr">
              <a:solidFill>
                <a:srgbClr val="000000"/>
              </a:solidFill>
              <a:round/>
              <a:headEnd/>
              <a:tailEnd/>
            </a:ln>
          </p:spPr>
        </p:cxnSp>
        <p:cxnSp>
          <p:nvCxnSpPr>
            <p:cNvPr id="416802" name="Straight Connector 348"/>
            <p:cNvCxnSpPr>
              <a:cxnSpLocks noChangeAspect="1" noChangeShapeType="1"/>
            </p:cNvCxnSpPr>
            <p:nvPr/>
          </p:nvCxnSpPr>
          <p:spPr bwMode="auto">
            <a:xfrm rot="5400000">
              <a:off x="5487193" y="5933282"/>
              <a:ext cx="87313" cy="0"/>
            </a:xfrm>
            <a:prstGeom prst="line">
              <a:avLst/>
            </a:prstGeom>
            <a:noFill/>
            <a:ln w="15875" algn="ctr">
              <a:solidFill>
                <a:srgbClr val="000000"/>
              </a:solidFill>
              <a:round/>
              <a:headEnd/>
              <a:tailEnd/>
            </a:ln>
          </p:spPr>
        </p:cxnSp>
        <p:sp>
          <p:nvSpPr>
            <p:cNvPr id="416803" name="TextBox 881"/>
            <p:cNvSpPr txBox="1">
              <a:spLocks noChangeAspect="1" noChangeArrowheads="1"/>
            </p:cNvSpPr>
            <p:nvPr/>
          </p:nvSpPr>
          <p:spPr bwMode="auto">
            <a:xfrm>
              <a:off x="1763713" y="1754805"/>
              <a:ext cx="2906501" cy="523220"/>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1400" b="1">
                  <a:solidFill>
                    <a:srgbClr val="000000"/>
                  </a:solidFill>
                  <a:latin typeface="Arial" charset="0"/>
                  <a:cs typeface="Arial" charset="0"/>
                </a:rPr>
                <a:t>Tiempo hasta el siguente ERE*</a:t>
              </a:r>
              <a:endParaRPr lang="en-US" sz="1400" b="1" baseline="30000">
                <a:solidFill>
                  <a:srgbClr val="000000"/>
                </a:solidFill>
                <a:latin typeface="Arial" charset="0"/>
                <a:cs typeface="Arial" charset="0"/>
              </a:endParaRPr>
            </a:p>
            <a:p>
              <a:pPr defTabSz="914400" fontAlgn="base">
                <a:spcBef>
                  <a:spcPct val="0"/>
                </a:spcBef>
                <a:spcAft>
                  <a:spcPct val="0"/>
                </a:spcAft>
              </a:pPr>
              <a:r>
                <a:rPr lang="en-US" sz="1400" b="1">
                  <a:solidFill>
                    <a:srgbClr val="000000"/>
                  </a:solidFill>
                  <a:latin typeface="Arial" charset="0"/>
                  <a:cs typeface="Arial" charset="0"/>
                </a:rPr>
                <a:t>(n = 1.901)</a:t>
              </a:r>
            </a:p>
          </p:txBody>
        </p:sp>
        <p:sp>
          <p:nvSpPr>
            <p:cNvPr id="416804" name="Rectangle 301"/>
            <p:cNvSpPr>
              <a:spLocks noChangeAspect="1" noChangeArrowheads="1"/>
            </p:cNvSpPr>
            <p:nvPr/>
          </p:nvSpPr>
          <p:spPr bwMode="auto">
            <a:xfrm>
              <a:off x="3714711" y="4959350"/>
              <a:ext cx="1716127" cy="264688"/>
            </a:xfrm>
            <a:prstGeom prst="rect">
              <a:avLst/>
            </a:prstGeom>
            <a:noFill/>
            <a:ln w="19050" algn="ctr">
              <a:noFill/>
              <a:miter lim="800000"/>
              <a:headEnd/>
              <a:tailEnd/>
            </a:ln>
          </p:spPr>
          <p:txBody>
            <a:bodyPr>
              <a:spAutoFit/>
            </a:bodyPr>
            <a:lstStyle/>
            <a:p>
              <a:pPr defTabSz="969963" fontAlgn="base">
                <a:lnSpc>
                  <a:spcPct val="80000"/>
                </a:lnSpc>
                <a:spcBef>
                  <a:spcPct val="0"/>
                </a:spcBef>
                <a:spcAft>
                  <a:spcPct val="0"/>
                </a:spcAft>
              </a:pPr>
              <a:r>
                <a:rPr lang="it-IT" sz="1400" b="1">
                  <a:solidFill>
                    <a:srgbClr val="000000"/>
                  </a:solidFill>
                  <a:latin typeface="Arial" charset="0"/>
                  <a:cs typeface="Arial" charset="0"/>
                </a:rPr>
                <a:t>EREs totales:</a:t>
              </a:r>
            </a:p>
          </p:txBody>
        </p:sp>
        <p:sp>
          <p:nvSpPr>
            <p:cNvPr id="416805" name="Rectangle 301"/>
            <p:cNvSpPr>
              <a:spLocks noChangeArrowheads="1"/>
            </p:cNvSpPr>
            <p:nvPr/>
          </p:nvSpPr>
          <p:spPr bwMode="auto">
            <a:xfrm>
              <a:off x="3721188" y="5533497"/>
              <a:ext cx="1952537" cy="297392"/>
            </a:xfrm>
            <a:prstGeom prst="rect">
              <a:avLst/>
            </a:prstGeom>
            <a:solidFill>
              <a:schemeClr val="accent2"/>
            </a:solidFill>
            <a:ln w="19050" algn="ctr">
              <a:noFill/>
              <a:miter lim="800000"/>
              <a:headEnd/>
              <a:tailEnd/>
            </a:ln>
          </p:spPr>
          <p:txBody>
            <a:bodyPr tIns="0" rIns="90000" bIns="0" anchor="ctr"/>
            <a:lstStyle/>
            <a:p>
              <a:pPr defTabSz="969963" fontAlgn="base">
                <a:spcBef>
                  <a:spcPct val="0"/>
                </a:spcBef>
                <a:spcAft>
                  <a:spcPct val="0"/>
                </a:spcAft>
                <a:tabLst>
                  <a:tab pos="1028700" algn="l"/>
                </a:tabLst>
              </a:pPr>
              <a:r>
                <a:rPr lang="it-IT" sz="1200" b="1">
                  <a:solidFill>
                    <a:srgbClr val="FFFFFF"/>
                  </a:solidFill>
                  <a:latin typeface="Arial" charset="0"/>
                  <a:cs typeface="Arial" charset="0"/>
                  <a:sym typeface="Symbol" pitchFamily="18" charset="2"/>
                </a:rPr>
                <a:t>Ácido zoledrónico: 584</a:t>
              </a:r>
              <a:endParaRPr lang="it-IT" sz="1200" b="1">
                <a:solidFill>
                  <a:srgbClr val="FFFFFF"/>
                </a:solidFill>
                <a:latin typeface="Arial" charset="0"/>
                <a:cs typeface="Arial" charset="0"/>
              </a:endParaRPr>
            </a:p>
          </p:txBody>
        </p:sp>
        <p:sp>
          <p:nvSpPr>
            <p:cNvPr id="416806" name="Rectangle 301"/>
            <p:cNvSpPr>
              <a:spLocks noChangeArrowheads="1"/>
            </p:cNvSpPr>
            <p:nvPr/>
          </p:nvSpPr>
          <p:spPr bwMode="auto">
            <a:xfrm>
              <a:off x="3721188" y="5202972"/>
              <a:ext cx="1952537" cy="300891"/>
            </a:xfrm>
            <a:prstGeom prst="rect">
              <a:avLst/>
            </a:prstGeom>
            <a:solidFill>
              <a:srgbClr val="F26649"/>
            </a:solidFill>
            <a:ln w="19050" algn="ctr">
              <a:noFill/>
              <a:miter lim="800000"/>
              <a:headEnd/>
              <a:tailEnd/>
            </a:ln>
          </p:spPr>
          <p:txBody>
            <a:bodyPr tIns="0" rIns="90000" bIns="0" anchor="ctr"/>
            <a:lstStyle/>
            <a:p>
              <a:pPr defTabSz="969963" fontAlgn="base">
                <a:spcBef>
                  <a:spcPct val="0"/>
                </a:spcBef>
                <a:spcAft>
                  <a:spcPct val="0"/>
                </a:spcAft>
                <a:tabLst>
                  <a:tab pos="1028700" algn="l"/>
                </a:tabLst>
              </a:pPr>
              <a:r>
                <a:rPr lang="it-IT" sz="1400" b="1">
                  <a:solidFill>
                    <a:srgbClr val="FFFFFF"/>
                  </a:solidFill>
                  <a:latin typeface="Arial" charset="0"/>
                  <a:cs typeface="Arial" charset="0"/>
                </a:rPr>
                <a:t>Denosumab</a:t>
              </a:r>
              <a:r>
                <a:rPr lang="it-IT" sz="1400" b="1">
                  <a:solidFill>
                    <a:srgbClr val="FFFFFF"/>
                  </a:solidFill>
                  <a:latin typeface="Arial" charset="0"/>
                  <a:cs typeface="Arial" charset="0"/>
                  <a:sym typeface="Symbol" pitchFamily="18" charset="2"/>
                </a:rPr>
                <a:t>: 494</a:t>
              </a:r>
              <a:endParaRPr lang="it-IT" sz="1400" b="1">
                <a:solidFill>
                  <a:srgbClr val="FFFFFF"/>
                </a:solidFill>
                <a:latin typeface="Arial" charset="0"/>
                <a:cs typeface="Arial" charset="0"/>
              </a:endParaRPr>
            </a:p>
          </p:txBody>
        </p:sp>
        <p:grpSp>
          <p:nvGrpSpPr>
            <p:cNvPr id="416807" name="Group 396"/>
            <p:cNvGrpSpPr>
              <a:grpSpLocks noChangeAspect="1"/>
            </p:cNvGrpSpPr>
            <p:nvPr/>
          </p:nvGrpSpPr>
          <p:grpSpPr bwMode="auto">
            <a:xfrm>
              <a:off x="1622425" y="1668463"/>
              <a:ext cx="98425" cy="4225925"/>
              <a:chOff x="521191" y="2633493"/>
              <a:chExt cx="62958" cy="2848209"/>
            </a:xfrm>
          </p:grpSpPr>
          <p:sp>
            <p:nvSpPr>
              <p:cNvPr id="416822" name="Line 28"/>
              <p:cNvSpPr>
                <a:spLocks noChangeAspect="1" noChangeShapeType="1"/>
              </p:cNvSpPr>
              <p:nvPr/>
            </p:nvSpPr>
            <p:spPr bwMode="auto">
              <a:xfrm flipH="1">
                <a:off x="521191" y="2908665"/>
                <a:ext cx="58775" cy="1474"/>
              </a:xfrm>
              <a:prstGeom prst="line">
                <a:avLst/>
              </a:prstGeom>
              <a:noFill/>
              <a:ln w="15875" cap="sq">
                <a:solidFill>
                  <a:srgbClr val="000000"/>
                </a:solidFill>
                <a:miter lim="800000"/>
                <a:headEnd/>
                <a:tailEnd/>
              </a:ln>
            </p:spPr>
            <p:txBody>
              <a:bodyPr/>
              <a:lstStyle/>
              <a:p>
                <a:pPr defTabSz="914400" fontAlgn="base">
                  <a:spcBef>
                    <a:spcPct val="0"/>
                  </a:spcBef>
                  <a:spcAft>
                    <a:spcPct val="0"/>
                  </a:spcAft>
                </a:pPr>
                <a:endParaRPr lang="es-ES" sz="1400">
                  <a:solidFill>
                    <a:srgbClr val="FFFFFF"/>
                  </a:solidFill>
                  <a:latin typeface="Arial" charset="0"/>
                  <a:cs typeface="Arial" charset="0"/>
                </a:endParaRPr>
              </a:p>
            </p:txBody>
          </p:sp>
          <p:sp>
            <p:nvSpPr>
              <p:cNvPr id="416823" name="Line 29"/>
              <p:cNvSpPr>
                <a:spLocks noChangeAspect="1" noChangeShapeType="1"/>
              </p:cNvSpPr>
              <p:nvPr/>
            </p:nvSpPr>
            <p:spPr bwMode="auto">
              <a:xfrm flipH="1">
                <a:off x="521191" y="2633493"/>
                <a:ext cx="58775" cy="1474"/>
              </a:xfrm>
              <a:prstGeom prst="line">
                <a:avLst/>
              </a:prstGeom>
              <a:noFill/>
              <a:ln w="15875" cap="sq">
                <a:solidFill>
                  <a:srgbClr val="000000"/>
                </a:solidFill>
                <a:miter lim="800000"/>
                <a:headEnd/>
                <a:tailEnd/>
              </a:ln>
            </p:spPr>
            <p:txBody>
              <a:bodyPr/>
              <a:lstStyle/>
              <a:p>
                <a:pPr defTabSz="914400" fontAlgn="base">
                  <a:spcBef>
                    <a:spcPct val="0"/>
                  </a:spcBef>
                  <a:spcAft>
                    <a:spcPct val="0"/>
                  </a:spcAft>
                </a:pPr>
                <a:endParaRPr lang="es-ES" sz="1400">
                  <a:solidFill>
                    <a:srgbClr val="FFFFFF"/>
                  </a:solidFill>
                  <a:latin typeface="Arial" charset="0"/>
                  <a:cs typeface="Arial" charset="0"/>
                </a:endParaRPr>
              </a:p>
            </p:txBody>
          </p:sp>
          <p:sp>
            <p:nvSpPr>
              <p:cNvPr id="416824" name="Line 28"/>
              <p:cNvSpPr>
                <a:spLocks noChangeAspect="1" noChangeShapeType="1"/>
              </p:cNvSpPr>
              <p:nvPr/>
            </p:nvSpPr>
            <p:spPr bwMode="auto">
              <a:xfrm flipH="1">
                <a:off x="521191" y="4041102"/>
                <a:ext cx="58775" cy="1474"/>
              </a:xfrm>
              <a:prstGeom prst="line">
                <a:avLst/>
              </a:prstGeom>
              <a:noFill/>
              <a:ln w="15875" cap="sq">
                <a:solidFill>
                  <a:srgbClr val="000000"/>
                </a:solidFill>
                <a:miter lim="800000"/>
                <a:headEnd/>
                <a:tailEnd/>
              </a:ln>
            </p:spPr>
            <p:txBody>
              <a:bodyPr/>
              <a:lstStyle/>
              <a:p>
                <a:pPr defTabSz="914400" fontAlgn="base">
                  <a:spcBef>
                    <a:spcPct val="0"/>
                  </a:spcBef>
                  <a:spcAft>
                    <a:spcPct val="0"/>
                  </a:spcAft>
                </a:pPr>
                <a:endParaRPr lang="es-ES" sz="1400">
                  <a:solidFill>
                    <a:srgbClr val="FFFFFF"/>
                  </a:solidFill>
                  <a:latin typeface="Arial" charset="0"/>
                  <a:cs typeface="Arial" charset="0"/>
                </a:endParaRPr>
              </a:p>
            </p:txBody>
          </p:sp>
          <p:sp>
            <p:nvSpPr>
              <p:cNvPr id="416825" name="Line 29"/>
              <p:cNvSpPr>
                <a:spLocks noChangeAspect="1" noChangeShapeType="1"/>
              </p:cNvSpPr>
              <p:nvPr/>
            </p:nvSpPr>
            <p:spPr bwMode="auto">
              <a:xfrm flipH="1">
                <a:off x="521191" y="3474884"/>
                <a:ext cx="58775" cy="1474"/>
              </a:xfrm>
              <a:prstGeom prst="line">
                <a:avLst/>
              </a:prstGeom>
              <a:noFill/>
              <a:ln w="15875" cap="sq">
                <a:solidFill>
                  <a:srgbClr val="000000"/>
                </a:solidFill>
                <a:miter lim="800000"/>
                <a:headEnd/>
                <a:tailEnd/>
              </a:ln>
            </p:spPr>
            <p:txBody>
              <a:bodyPr/>
              <a:lstStyle/>
              <a:p>
                <a:pPr defTabSz="914400" fontAlgn="base">
                  <a:spcBef>
                    <a:spcPct val="0"/>
                  </a:spcBef>
                  <a:spcAft>
                    <a:spcPct val="0"/>
                  </a:spcAft>
                </a:pPr>
                <a:endParaRPr lang="es-ES" sz="1400">
                  <a:solidFill>
                    <a:srgbClr val="FFFFFF"/>
                  </a:solidFill>
                  <a:latin typeface="Arial" charset="0"/>
                  <a:cs typeface="Arial" charset="0"/>
                </a:endParaRPr>
              </a:p>
            </p:txBody>
          </p:sp>
          <p:sp>
            <p:nvSpPr>
              <p:cNvPr id="416826" name="Line 31"/>
              <p:cNvSpPr>
                <a:spLocks noChangeAspect="1" noChangeShapeType="1"/>
              </p:cNvSpPr>
              <p:nvPr/>
            </p:nvSpPr>
            <p:spPr bwMode="auto">
              <a:xfrm flipH="1">
                <a:off x="521191" y="3191774"/>
                <a:ext cx="58775" cy="1474"/>
              </a:xfrm>
              <a:prstGeom prst="line">
                <a:avLst/>
              </a:prstGeom>
              <a:noFill/>
              <a:ln w="15875" cap="sq">
                <a:solidFill>
                  <a:srgbClr val="000000"/>
                </a:solidFill>
                <a:miter lim="800000"/>
                <a:headEnd/>
                <a:tailEnd/>
              </a:ln>
            </p:spPr>
            <p:txBody>
              <a:bodyPr/>
              <a:lstStyle/>
              <a:p>
                <a:pPr defTabSz="914400" fontAlgn="base">
                  <a:spcBef>
                    <a:spcPct val="0"/>
                  </a:spcBef>
                  <a:spcAft>
                    <a:spcPct val="0"/>
                  </a:spcAft>
                </a:pPr>
                <a:endParaRPr lang="es-ES" sz="1400">
                  <a:solidFill>
                    <a:srgbClr val="FFFFFF"/>
                  </a:solidFill>
                  <a:latin typeface="Arial" charset="0"/>
                  <a:cs typeface="Arial" charset="0"/>
                </a:endParaRPr>
              </a:p>
            </p:txBody>
          </p:sp>
          <p:sp>
            <p:nvSpPr>
              <p:cNvPr id="416827" name="Line 28"/>
              <p:cNvSpPr>
                <a:spLocks noChangeAspect="1" noChangeShapeType="1"/>
              </p:cNvSpPr>
              <p:nvPr/>
            </p:nvSpPr>
            <p:spPr bwMode="auto">
              <a:xfrm flipH="1">
                <a:off x="521191" y="4324211"/>
                <a:ext cx="58775" cy="1474"/>
              </a:xfrm>
              <a:prstGeom prst="line">
                <a:avLst/>
              </a:prstGeom>
              <a:noFill/>
              <a:ln w="15875" cap="sq">
                <a:solidFill>
                  <a:srgbClr val="000000"/>
                </a:solidFill>
                <a:miter lim="800000"/>
                <a:headEnd/>
                <a:tailEnd/>
              </a:ln>
            </p:spPr>
            <p:txBody>
              <a:bodyPr/>
              <a:lstStyle/>
              <a:p>
                <a:pPr defTabSz="914400" fontAlgn="base">
                  <a:spcBef>
                    <a:spcPct val="0"/>
                  </a:spcBef>
                  <a:spcAft>
                    <a:spcPct val="0"/>
                  </a:spcAft>
                </a:pPr>
                <a:endParaRPr lang="es-ES" sz="1400">
                  <a:solidFill>
                    <a:srgbClr val="FFFFFF"/>
                  </a:solidFill>
                  <a:latin typeface="Arial" charset="0"/>
                  <a:cs typeface="Arial" charset="0"/>
                </a:endParaRPr>
              </a:p>
            </p:txBody>
          </p:sp>
          <p:sp>
            <p:nvSpPr>
              <p:cNvPr id="416828" name="Line 28"/>
              <p:cNvSpPr>
                <a:spLocks noChangeAspect="1" noChangeShapeType="1"/>
              </p:cNvSpPr>
              <p:nvPr/>
            </p:nvSpPr>
            <p:spPr bwMode="auto">
              <a:xfrm flipH="1">
                <a:off x="521191" y="5173540"/>
                <a:ext cx="58775" cy="1474"/>
              </a:xfrm>
              <a:prstGeom prst="line">
                <a:avLst/>
              </a:prstGeom>
              <a:noFill/>
              <a:ln w="15875" cap="sq">
                <a:solidFill>
                  <a:srgbClr val="000000"/>
                </a:solidFill>
                <a:miter lim="800000"/>
                <a:headEnd/>
                <a:tailEnd/>
              </a:ln>
            </p:spPr>
            <p:txBody>
              <a:bodyPr/>
              <a:lstStyle/>
              <a:p>
                <a:pPr defTabSz="914400" fontAlgn="base">
                  <a:spcBef>
                    <a:spcPct val="0"/>
                  </a:spcBef>
                  <a:spcAft>
                    <a:spcPct val="0"/>
                  </a:spcAft>
                </a:pPr>
                <a:endParaRPr lang="es-ES" sz="1400">
                  <a:solidFill>
                    <a:srgbClr val="FFFFFF"/>
                  </a:solidFill>
                  <a:latin typeface="Arial" charset="0"/>
                  <a:cs typeface="Arial" charset="0"/>
                </a:endParaRPr>
              </a:p>
            </p:txBody>
          </p:sp>
          <p:sp>
            <p:nvSpPr>
              <p:cNvPr id="416829" name="Line 29"/>
              <p:cNvSpPr>
                <a:spLocks noChangeAspect="1" noChangeShapeType="1"/>
              </p:cNvSpPr>
              <p:nvPr/>
            </p:nvSpPr>
            <p:spPr bwMode="auto">
              <a:xfrm flipH="1">
                <a:off x="521191" y="4890430"/>
                <a:ext cx="58775" cy="1474"/>
              </a:xfrm>
              <a:prstGeom prst="line">
                <a:avLst/>
              </a:prstGeom>
              <a:noFill/>
              <a:ln w="15875" cap="sq">
                <a:solidFill>
                  <a:srgbClr val="000000"/>
                </a:solidFill>
                <a:miter lim="800000"/>
                <a:headEnd/>
                <a:tailEnd/>
              </a:ln>
            </p:spPr>
            <p:txBody>
              <a:bodyPr/>
              <a:lstStyle/>
              <a:p>
                <a:pPr defTabSz="914400" fontAlgn="base">
                  <a:spcBef>
                    <a:spcPct val="0"/>
                  </a:spcBef>
                  <a:spcAft>
                    <a:spcPct val="0"/>
                  </a:spcAft>
                </a:pPr>
                <a:endParaRPr lang="es-ES" sz="1400">
                  <a:solidFill>
                    <a:srgbClr val="FFFFFF"/>
                  </a:solidFill>
                  <a:latin typeface="Arial" charset="0"/>
                  <a:cs typeface="Arial" charset="0"/>
                </a:endParaRPr>
              </a:p>
            </p:txBody>
          </p:sp>
          <p:sp>
            <p:nvSpPr>
              <p:cNvPr id="416830" name="Line 31"/>
              <p:cNvSpPr>
                <a:spLocks noChangeAspect="1" noChangeShapeType="1"/>
              </p:cNvSpPr>
              <p:nvPr/>
            </p:nvSpPr>
            <p:spPr bwMode="auto">
              <a:xfrm flipH="1">
                <a:off x="521191" y="4607321"/>
                <a:ext cx="58775" cy="1474"/>
              </a:xfrm>
              <a:prstGeom prst="line">
                <a:avLst/>
              </a:prstGeom>
              <a:noFill/>
              <a:ln w="15875" cap="sq">
                <a:solidFill>
                  <a:srgbClr val="000000"/>
                </a:solidFill>
                <a:miter lim="800000"/>
                <a:headEnd/>
                <a:tailEnd/>
              </a:ln>
            </p:spPr>
            <p:txBody>
              <a:bodyPr/>
              <a:lstStyle/>
              <a:p>
                <a:pPr defTabSz="914400" fontAlgn="base">
                  <a:spcBef>
                    <a:spcPct val="0"/>
                  </a:spcBef>
                  <a:spcAft>
                    <a:spcPct val="0"/>
                  </a:spcAft>
                </a:pPr>
                <a:endParaRPr lang="es-ES" sz="1400">
                  <a:solidFill>
                    <a:srgbClr val="FFFFFF"/>
                  </a:solidFill>
                  <a:latin typeface="Arial" charset="0"/>
                  <a:cs typeface="Arial" charset="0"/>
                </a:endParaRPr>
              </a:p>
            </p:txBody>
          </p:sp>
          <p:sp>
            <p:nvSpPr>
              <p:cNvPr id="416831" name="Line 29"/>
              <p:cNvSpPr>
                <a:spLocks noChangeAspect="1" noChangeShapeType="1"/>
              </p:cNvSpPr>
              <p:nvPr/>
            </p:nvSpPr>
            <p:spPr bwMode="auto">
              <a:xfrm flipH="1">
                <a:off x="521191" y="3757993"/>
                <a:ext cx="58775" cy="1474"/>
              </a:xfrm>
              <a:prstGeom prst="line">
                <a:avLst/>
              </a:prstGeom>
              <a:noFill/>
              <a:ln w="15875" cap="sq">
                <a:solidFill>
                  <a:srgbClr val="000000"/>
                </a:solidFill>
                <a:miter lim="800000"/>
                <a:headEnd/>
                <a:tailEnd/>
              </a:ln>
            </p:spPr>
            <p:txBody>
              <a:bodyPr/>
              <a:lstStyle/>
              <a:p>
                <a:pPr defTabSz="914400" fontAlgn="base">
                  <a:spcBef>
                    <a:spcPct val="0"/>
                  </a:spcBef>
                  <a:spcAft>
                    <a:spcPct val="0"/>
                  </a:spcAft>
                </a:pPr>
                <a:endParaRPr lang="es-ES" sz="1400">
                  <a:solidFill>
                    <a:srgbClr val="FFFFFF"/>
                  </a:solidFill>
                  <a:latin typeface="Arial" charset="0"/>
                  <a:cs typeface="Arial" charset="0"/>
                </a:endParaRPr>
              </a:p>
            </p:txBody>
          </p:sp>
          <p:sp>
            <p:nvSpPr>
              <p:cNvPr id="416832" name="Line 28"/>
              <p:cNvSpPr>
                <a:spLocks noChangeAspect="1" noChangeShapeType="1"/>
              </p:cNvSpPr>
              <p:nvPr/>
            </p:nvSpPr>
            <p:spPr bwMode="auto">
              <a:xfrm flipH="1">
                <a:off x="525374" y="5480228"/>
                <a:ext cx="58775" cy="1474"/>
              </a:xfrm>
              <a:prstGeom prst="line">
                <a:avLst/>
              </a:prstGeom>
              <a:noFill/>
              <a:ln w="15875" cap="sq">
                <a:solidFill>
                  <a:srgbClr val="000000"/>
                </a:solidFill>
                <a:miter lim="800000"/>
                <a:headEnd/>
                <a:tailEnd/>
              </a:ln>
            </p:spPr>
            <p:txBody>
              <a:bodyPr/>
              <a:lstStyle/>
              <a:p>
                <a:pPr defTabSz="914400" fontAlgn="base">
                  <a:spcBef>
                    <a:spcPct val="0"/>
                  </a:spcBef>
                  <a:spcAft>
                    <a:spcPct val="0"/>
                  </a:spcAft>
                </a:pPr>
                <a:endParaRPr lang="es-ES" sz="1400">
                  <a:solidFill>
                    <a:srgbClr val="FFFFFF"/>
                  </a:solidFill>
                  <a:latin typeface="Arial" charset="0"/>
                  <a:cs typeface="Arial" charset="0"/>
                </a:endParaRPr>
              </a:p>
            </p:txBody>
          </p:sp>
        </p:grpSp>
        <p:sp>
          <p:nvSpPr>
            <p:cNvPr id="416808" name="Freeform 36"/>
            <p:cNvSpPr>
              <a:spLocks noChangeAspect="1"/>
            </p:cNvSpPr>
            <p:nvPr/>
          </p:nvSpPr>
          <p:spPr bwMode="auto">
            <a:xfrm>
              <a:off x="1797050" y="1797050"/>
              <a:ext cx="3806825" cy="4076700"/>
            </a:xfrm>
            <a:custGeom>
              <a:avLst/>
              <a:gdLst>
                <a:gd name="T0" fmla="*/ 2147483647 w 3378"/>
                <a:gd name="T1" fmla="*/ 2147483647 h 3924"/>
                <a:gd name="T2" fmla="*/ 2147483647 w 3378"/>
                <a:gd name="T3" fmla="*/ 2147483647 h 3924"/>
                <a:gd name="T4" fmla="*/ 2147483647 w 3378"/>
                <a:gd name="T5" fmla="*/ 2147483647 h 3924"/>
                <a:gd name="T6" fmla="*/ 2147483647 w 3378"/>
                <a:gd name="T7" fmla="*/ 2147483647 h 3924"/>
                <a:gd name="T8" fmla="*/ 2147483647 w 3378"/>
                <a:gd name="T9" fmla="*/ 2147483647 h 3924"/>
                <a:gd name="T10" fmla="*/ 2147483647 w 3378"/>
                <a:gd name="T11" fmla="*/ 2147483647 h 3924"/>
                <a:gd name="T12" fmla="*/ 2147483647 w 3378"/>
                <a:gd name="T13" fmla="*/ 2147483647 h 3924"/>
                <a:gd name="T14" fmla="*/ 2147483647 w 3378"/>
                <a:gd name="T15" fmla="*/ 2147483647 h 3924"/>
                <a:gd name="T16" fmla="*/ 2147483647 w 3378"/>
                <a:gd name="T17" fmla="*/ 2147483647 h 3924"/>
                <a:gd name="T18" fmla="*/ 2147483647 w 3378"/>
                <a:gd name="T19" fmla="*/ 2147483647 h 3924"/>
                <a:gd name="T20" fmla="*/ 2147483647 w 3378"/>
                <a:gd name="T21" fmla="*/ 2147483647 h 3924"/>
                <a:gd name="T22" fmla="*/ 2147483647 w 3378"/>
                <a:gd name="T23" fmla="*/ 2147483647 h 3924"/>
                <a:gd name="T24" fmla="*/ 2147483647 w 3378"/>
                <a:gd name="T25" fmla="*/ 2147483647 h 3924"/>
                <a:gd name="T26" fmla="*/ 2147483647 w 3378"/>
                <a:gd name="T27" fmla="*/ 2147483647 h 3924"/>
                <a:gd name="T28" fmla="*/ 2147483647 w 3378"/>
                <a:gd name="T29" fmla="*/ 2147483647 h 3924"/>
                <a:gd name="T30" fmla="*/ 2147483647 w 3378"/>
                <a:gd name="T31" fmla="*/ 2147483647 h 3924"/>
                <a:gd name="T32" fmla="*/ 2147483647 w 3378"/>
                <a:gd name="T33" fmla="*/ 2147483647 h 3924"/>
                <a:gd name="T34" fmla="*/ 2147483647 w 3378"/>
                <a:gd name="T35" fmla="*/ 2147483647 h 3924"/>
                <a:gd name="T36" fmla="*/ 2147483647 w 3378"/>
                <a:gd name="T37" fmla="*/ 2147483647 h 3924"/>
                <a:gd name="T38" fmla="*/ 2147483647 w 3378"/>
                <a:gd name="T39" fmla="*/ 2147483647 h 3924"/>
                <a:gd name="T40" fmla="*/ 2147483647 w 3378"/>
                <a:gd name="T41" fmla="*/ 2147483647 h 3924"/>
                <a:gd name="T42" fmla="*/ 2147483647 w 3378"/>
                <a:gd name="T43" fmla="*/ 2147483647 h 3924"/>
                <a:gd name="T44" fmla="*/ 2147483647 w 3378"/>
                <a:gd name="T45" fmla="*/ 2147483647 h 3924"/>
                <a:gd name="T46" fmla="*/ 2147483647 w 3378"/>
                <a:gd name="T47" fmla="*/ 2147483647 h 3924"/>
                <a:gd name="T48" fmla="*/ 2147483647 w 3378"/>
                <a:gd name="T49" fmla="*/ 2147483647 h 3924"/>
                <a:gd name="T50" fmla="*/ 2147483647 w 3378"/>
                <a:gd name="T51" fmla="*/ 2147483647 h 3924"/>
                <a:gd name="T52" fmla="*/ 2147483647 w 3378"/>
                <a:gd name="T53" fmla="*/ 2147483647 h 3924"/>
                <a:gd name="T54" fmla="*/ 2147483647 w 3378"/>
                <a:gd name="T55" fmla="*/ 2147483647 h 3924"/>
                <a:gd name="T56" fmla="*/ 2147483647 w 3378"/>
                <a:gd name="T57" fmla="*/ 2147483647 h 3924"/>
                <a:gd name="T58" fmla="*/ 2147483647 w 3378"/>
                <a:gd name="T59" fmla="*/ 2147483647 h 3924"/>
                <a:gd name="T60" fmla="*/ 2147483647 w 3378"/>
                <a:gd name="T61" fmla="*/ 2147483647 h 3924"/>
                <a:gd name="T62" fmla="*/ 2147483647 w 3378"/>
                <a:gd name="T63" fmla="*/ 2147483647 h 3924"/>
                <a:gd name="T64" fmla="*/ 2147483647 w 3378"/>
                <a:gd name="T65" fmla="*/ 2147483647 h 3924"/>
                <a:gd name="T66" fmla="*/ 2147483647 w 3378"/>
                <a:gd name="T67" fmla="*/ 2147483647 h 3924"/>
                <a:gd name="T68" fmla="*/ 2147483647 w 3378"/>
                <a:gd name="T69" fmla="*/ 2147483647 h 3924"/>
                <a:gd name="T70" fmla="*/ 2147483647 w 3378"/>
                <a:gd name="T71" fmla="*/ 2147483647 h 3924"/>
                <a:gd name="T72" fmla="*/ 2147483647 w 3378"/>
                <a:gd name="T73" fmla="*/ 2147483647 h 3924"/>
                <a:gd name="T74" fmla="*/ 2147483647 w 3378"/>
                <a:gd name="T75" fmla="*/ 2147483647 h 3924"/>
                <a:gd name="T76" fmla="*/ 2147483647 w 3378"/>
                <a:gd name="T77" fmla="*/ 2147483647 h 3924"/>
                <a:gd name="T78" fmla="*/ 2147483647 w 3378"/>
                <a:gd name="T79" fmla="*/ 2147483647 h 3924"/>
                <a:gd name="T80" fmla="*/ 2147483647 w 3378"/>
                <a:gd name="T81" fmla="*/ 2147483647 h 3924"/>
                <a:gd name="T82" fmla="*/ 2147483647 w 3378"/>
                <a:gd name="T83" fmla="*/ 2147483647 h 3924"/>
                <a:gd name="T84" fmla="*/ 2147483647 w 3378"/>
                <a:gd name="T85" fmla="*/ 2147483647 h 3924"/>
                <a:gd name="T86" fmla="*/ 2147483647 w 3378"/>
                <a:gd name="T87" fmla="*/ 2147483647 h 3924"/>
                <a:gd name="T88" fmla="*/ 2147483647 w 3378"/>
                <a:gd name="T89" fmla="*/ 2147483647 h 3924"/>
                <a:gd name="T90" fmla="*/ 2147483647 w 3378"/>
                <a:gd name="T91" fmla="*/ 2147483647 h 3924"/>
                <a:gd name="T92" fmla="*/ 2147483647 w 3378"/>
                <a:gd name="T93" fmla="*/ 2147483647 h 3924"/>
                <a:gd name="T94" fmla="*/ 2147483647 w 3378"/>
                <a:gd name="T95" fmla="*/ 2147483647 h 3924"/>
                <a:gd name="T96" fmla="*/ 2147483647 w 3378"/>
                <a:gd name="T97" fmla="*/ 2147483647 h 3924"/>
                <a:gd name="T98" fmla="*/ 2147483647 w 3378"/>
                <a:gd name="T99" fmla="*/ 2147483647 h 3924"/>
                <a:gd name="T100" fmla="*/ 2147483647 w 3378"/>
                <a:gd name="T101" fmla="*/ 2147483647 h 3924"/>
                <a:gd name="T102" fmla="*/ 2147483647 w 3378"/>
                <a:gd name="T103" fmla="*/ 2147483647 h 3924"/>
                <a:gd name="T104" fmla="*/ 2147483647 w 3378"/>
                <a:gd name="T105" fmla="*/ 2147483647 h 3924"/>
                <a:gd name="T106" fmla="*/ 2147483647 w 3378"/>
                <a:gd name="T107" fmla="*/ 2147483647 h 3924"/>
                <a:gd name="T108" fmla="*/ 2147483647 w 3378"/>
                <a:gd name="T109" fmla="*/ 2147483647 h 3924"/>
                <a:gd name="T110" fmla="*/ 2147483647 w 3378"/>
                <a:gd name="T111" fmla="*/ 2147483647 h 3924"/>
                <a:gd name="T112" fmla="*/ 2147483647 w 3378"/>
                <a:gd name="T113" fmla="*/ 2147483647 h 3924"/>
                <a:gd name="T114" fmla="*/ 2147483647 w 3378"/>
                <a:gd name="T115" fmla="*/ 2147483647 h 3924"/>
                <a:gd name="T116" fmla="*/ 2147483647 w 3378"/>
                <a:gd name="T117" fmla="*/ 2147483647 h 3924"/>
                <a:gd name="T118" fmla="*/ 2147483647 w 3378"/>
                <a:gd name="T119" fmla="*/ 2147483647 h 3924"/>
                <a:gd name="T120" fmla="*/ 2147483647 w 3378"/>
                <a:gd name="T121" fmla="*/ 2147483647 h 39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378"/>
                <a:gd name="T184" fmla="*/ 0 h 3924"/>
                <a:gd name="T185" fmla="*/ 3378 w 3378"/>
                <a:gd name="T186" fmla="*/ 3924 h 392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378" h="3924">
                  <a:moveTo>
                    <a:pt x="3378" y="0"/>
                  </a:moveTo>
                  <a:lnTo>
                    <a:pt x="3378" y="202"/>
                  </a:lnTo>
                  <a:lnTo>
                    <a:pt x="3298" y="202"/>
                  </a:lnTo>
                  <a:lnTo>
                    <a:pt x="3298" y="538"/>
                  </a:lnTo>
                  <a:lnTo>
                    <a:pt x="3088" y="538"/>
                  </a:lnTo>
                  <a:lnTo>
                    <a:pt x="3088" y="608"/>
                  </a:lnTo>
                  <a:lnTo>
                    <a:pt x="3042" y="608"/>
                  </a:lnTo>
                  <a:lnTo>
                    <a:pt x="3042" y="668"/>
                  </a:lnTo>
                  <a:lnTo>
                    <a:pt x="3032" y="668"/>
                  </a:lnTo>
                  <a:lnTo>
                    <a:pt x="3032" y="744"/>
                  </a:lnTo>
                  <a:lnTo>
                    <a:pt x="2994" y="744"/>
                  </a:lnTo>
                  <a:lnTo>
                    <a:pt x="2994" y="798"/>
                  </a:lnTo>
                  <a:lnTo>
                    <a:pt x="2958" y="798"/>
                  </a:lnTo>
                  <a:lnTo>
                    <a:pt x="2958" y="848"/>
                  </a:lnTo>
                  <a:lnTo>
                    <a:pt x="2884" y="848"/>
                  </a:lnTo>
                  <a:lnTo>
                    <a:pt x="2884" y="904"/>
                  </a:lnTo>
                  <a:lnTo>
                    <a:pt x="2876" y="904"/>
                  </a:lnTo>
                  <a:lnTo>
                    <a:pt x="2876" y="934"/>
                  </a:lnTo>
                  <a:lnTo>
                    <a:pt x="2852" y="934"/>
                  </a:lnTo>
                  <a:lnTo>
                    <a:pt x="2852" y="974"/>
                  </a:lnTo>
                  <a:lnTo>
                    <a:pt x="2834" y="974"/>
                  </a:lnTo>
                  <a:lnTo>
                    <a:pt x="2834" y="1012"/>
                  </a:lnTo>
                  <a:lnTo>
                    <a:pt x="2742" y="1012"/>
                  </a:lnTo>
                  <a:lnTo>
                    <a:pt x="2742" y="1108"/>
                  </a:lnTo>
                  <a:lnTo>
                    <a:pt x="2726" y="1108"/>
                  </a:lnTo>
                  <a:lnTo>
                    <a:pt x="2726" y="1168"/>
                  </a:lnTo>
                  <a:lnTo>
                    <a:pt x="2652" y="1168"/>
                  </a:lnTo>
                  <a:lnTo>
                    <a:pt x="2652" y="1194"/>
                  </a:lnTo>
                  <a:lnTo>
                    <a:pt x="2582" y="1194"/>
                  </a:lnTo>
                  <a:lnTo>
                    <a:pt x="2582" y="1222"/>
                  </a:lnTo>
                  <a:lnTo>
                    <a:pt x="2558" y="1222"/>
                  </a:lnTo>
                  <a:lnTo>
                    <a:pt x="2558" y="1246"/>
                  </a:lnTo>
                  <a:lnTo>
                    <a:pt x="2494" y="1246"/>
                  </a:lnTo>
                  <a:lnTo>
                    <a:pt x="2494" y="1272"/>
                  </a:lnTo>
                  <a:lnTo>
                    <a:pt x="2476" y="1272"/>
                  </a:lnTo>
                  <a:lnTo>
                    <a:pt x="2476" y="1294"/>
                  </a:lnTo>
                  <a:lnTo>
                    <a:pt x="2472" y="1294"/>
                  </a:lnTo>
                  <a:lnTo>
                    <a:pt x="2472" y="1316"/>
                  </a:lnTo>
                  <a:lnTo>
                    <a:pt x="2400" y="1316"/>
                  </a:lnTo>
                  <a:lnTo>
                    <a:pt x="2400" y="1338"/>
                  </a:lnTo>
                  <a:lnTo>
                    <a:pt x="2382" y="1338"/>
                  </a:lnTo>
                  <a:lnTo>
                    <a:pt x="2382" y="1356"/>
                  </a:lnTo>
                  <a:lnTo>
                    <a:pt x="2358" y="1356"/>
                  </a:lnTo>
                  <a:lnTo>
                    <a:pt x="2358" y="1396"/>
                  </a:lnTo>
                  <a:lnTo>
                    <a:pt x="2350" y="1396"/>
                  </a:lnTo>
                  <a:lnTo>
                    <a:pt x="2350" y="1414"/>
                  </a:lnTo>
                  <a:lnTo>
                    <a:pt x="2328" y="1414"/>
                  </a:lnTo>
                  <a:lnTo>
                    <a:pt x="2328" y="1434"/>
                  </a:lnTo>
                  <a:lnTo>
                    <a:pt x="2310" y="1434"/>
                  </a:lnTo>
                  <a:lnTo>
                    <a:pt x="2310" y="1470"/>
                  </a:lnTo>
                  <a:lnTo>
                    <a:pt x="2242" y="1470"/>
                  </a:lnTo>
                  <a:lnTo>
                    <a:pt x="2242" y="1486"/>
                  </a:lnTo>
                  <a:lnTo>
                    <a:pt x="2236" y="1486"/>
                  </a:lnTo>
                  <a:lnTo>
                    <a:pt x="2236" y="1502"/>
                  </a:lnTo>
                  <a:lnTo>
                    <a:pt x="2230" y="1502"/>
                  </a:lnTo>
                  <a:lnTo>
                    <a:pt x="2230" y="1534"/>
                  </a:lnTo>
                  <a:lnTo>
                    <a:pt x="2210" y="1534"/>
                  </a:lnTo>
                  <a:lnTo>
                    <a:pt x="2210" y="1566"/>
                  </a:lnTo>
                  <a:lnTo>
                    <a:pt x="2184" y="1566"/>
                  </a:lnTo>
                  <a:lnTo>
                    <a:pt x="2184" y="1596"/>
                  </a:lnTo>
                  <a:lnTo>
                    <a:pt x="2178" y="1596"/>
                  </a:lnTo>
                  <a:lnTo>
                    <a:pt x="2178" y="1614"/>
                  </a:lnTo>
                  <a:lnTo>
                    <a:pt x="2168" y="1614"/>
                  </a:lnTo>
                  <a:lnTo>
                    <a:pt x="2168" y="1626"/>
                  </a:lnTo>
                  <a:lnTo>
                    <a:pt x="2150" y="1626"/>
                  </a:lnTo>
                  <a:lnTo>
                    <a:pt x="2150" y="1654"/>
                  </a:lnTo>
                  <a:lnTo>
                    <a:pt x="2142" y="1654"/>
                  </a:lnTo>
                  <a:lnTo>
                    <a:pt x="2142" y="1674"/>
                  </a:lnTo>
                  <a:lnTo>
                    <a:pt x="2126" y="1674"/>
                  </a:lnTo>
                  <a:lnTo>
                    <a:pt x="2126" y="1696"/>
                  </a:lnTo>
                  <a:lnTo>
                    <a:pt x="2118" y="1696"/>
                  </a:lnTo>
                  <a:lnTo>
                    <a:pt x="2118" y="1716"/>
                  </a:lnTo>
                  <a:lnTo>
                    <a:pt x="2104" y="1716"/>
                  </a:lnTo>
                  <a:lnTo>
                    <a:pt x="2104" y="1738"/>
                  </a:lnTo>
                  <a:lnTo>
                    <a:pt x="2054" y="1738"/>
                  </a:lnTo>
                  <a:lnTo>
                    <a:pt x="2054" y="1748"/>
                  </a:lnTo>
                  <a:lnTo>
                    <a:pt x="2036" y="1748"/>
                  </a:lnTo>
                  <a:lnTo>
                    <a:pt x="2036" y="1764"/>
                  </a:lnTo>
                  <a:lnTo>
                    <a:pt x="2032" y="1764"/>
                  </a:lnTo>
                  <a:lnTo>
                    <a:pt x="2032" y="1790"/>
                  </a:lnTo>
                  <a:lnTo>
                    <a:pt x="2014" y="1790"/>
                  </a:lnTo>
                  <a:lnTo>
                    <a:pt x="2014" y="1802"/>
                  </a:lnTo>
                  <a:lnTo>
                    <a:pt x="2008" y="1802"/>
                  </a:lnTo>
                  <a:lnTo>
                    <a:pt x="2008" y="1838"/>
                  </a:lnTo>
                  <a:lnTo>
                    <a:pt x="1984" y="1838"/>
                  </a:lnTo>
                  <a:lnTo>
                    <a:pt x="1984" y="1850"/>
                  </a:lnTo>
                  <a:lnTo>
                    <a:pt x="1956" y="1850"/>
                  </a:lnTo>
                  <a:lnTo>
                    <a:pt x="1956" y="1862"/>
                  </a:lnTo>
                  <a:lnTo>
                    <a:pt x="1930" y="1862"/>
                  </a:lnTo>
                  <a:lnTo>
                    <a:pt x="1930" y="1884"/>
                  </a:lnTo>
                  <a:lnTo>
                    <a:pt x="1918" y="1884"/>
                  </a:lnTo>
                  <a:lnTo>
                    <a:pt x="1918" y="1928"/>
                  </a:lnTo>
                  <a:lnTo>
                    <a:pt x="1912" y="1928"/>
                  </a:lnTo>
                  <a:lnTo>
                    <a:pt x="1912" y="1950"/>
                  </a:lnTo>
                  <a:lnTo>
                    <a:pt x="1870" y="1950"/>
                  </a:lnTo>
                  <a:lnTo>
                    <a:pt x="1870" y="1962"/>
                  </a:lnTo>
                  <a:lnTo>
                    <a:pt x="1860" y="1962"/>
                  </a:lnTo>
                  <a:lnTo>
                    <a:pt x="1860" y="1972"/>
                  </a:lnTo>
                  <a:lnTo>
                    <a:pt x="1848" y="1972"/>
                  </a:lnTo>
                  <a:lnTo>
                    <a:pt x="1848" y="1992"/>
                  </a:lnTo>
                  <a:lnTo>
                    <a:pt x="1842" y="1992"/>
                  </a:lnTo>
                  <a:lnTo>
                    <a:pt x="1842" y="2004"/>
                  </a:lnTo>
                  <a:lnTo>
                    <a:pt x="1838" y="2004"/>
                  </a:lnTo>
                  <a:lnTo>
                    <a:pt x="1838" y="2014"/>
                  </a:lnTo>
                  <a:lnTo>
                    <a:pt x="1794" y="2014"/>
                  </a:lnTo>
                  <a:lnTo>
                    <a:pt x="1794" y="2024"/>
                  </a:lnTo>
                  <a:lnTo>
                    <a:pt x="1756" y="2024"/>
                  </a:lnTo>
                  <a:lnTo>
                    <a:pt x="1756" y="2052"/>
                  </a:lnTo>
                  <a:lnTo>
                    <a:pt x="1750" y="2052"/>
                  </a:lnTo>
                  <a:lnTo>
                    <a:pt x="1750" y="2062"/>
                  </a:lnTo>
                  <a:lnTo>
                    <a:pt x="1724" y="2062"/>
                  </a:lnTo>
                  <a:lnTo>
                    <a:pt x="1724" y="2080"/>
                  </a:lnTo>
                  <a:lnTo>
                    <a:pt x="1718" y="2080"/>
                  </a:lnTo>
                  <a:lnTo>
                    <a:pt x="1718" y="2090"/>
                  </a:lnTo>
                  <a:lnTo>
                    <a:pt x="1702" y="2090"/>
                  </a:lnTo>
                  <a:lnTo>
                    <a:pt x="1702" y="2106"/>
                  </a:lnTo>
                  <a:lnTo>
                    <a:pt x="1698" y="2106"/>
                  </a:lnTo>
                  <a:lnTo>
                    <a:pt x="1698" y="2116"/>
                  </a:lnTo>
                  <a:lnTo>
                    <a:pt x="1688" y="2116"/>
                  </a:lnTo>
                  <a:lnTo>
                    <a:pt x="1688" y="2126"/>
                  </a:lnTo>
                  <a:lnTo>
                    <a:pt x="1672" y="2126"/>
                  </a:lnTo>
                  <a:lnTo>
                    <a:pt x="1672" y="2134"/>
                  </a:lnTo>
                  <a:lnTo>
                    <a:pt x="1658" y="2134"/>
                  </a:lnTo>
                  <a:lnTo>
                    <a:pt x="1658" y="2142"/>
                  </a:lnTo>
                  <a:lnTo>
                    <a:pt x="1648" y="2142"/>
                  </a:lnTo>
                  <a:lnTo>
                    <a:pt x="1648" y="2182"/>
                  </a:lnTo>
                  <a:lnTo>
                    <a:pt x="1630" y="2182"/>
                  </a:lnTo>
                  <a:lnTo>
                    <a:pt x="1630" y="2190"/>
                  </a:lnTo>
                  <a:lnTo>
                    <a:pt x="1620" y="2190"/>
                  </a:lnTo>
                  <a:lnTo>
                    <a:pt x="1620" y="2198"/>
                  </a:lnTo>
                  <a:lnTo>
                    <a:pt x="1612" y="2198"/>
                  </a:lnTo>
                  <a:lnTo>
                    <a:pt x="1612" y="2220"/>
                  </a:lnTo>
                  <a:lnTo>
                    <a:pt x="1602" y="2220"/>
                  </a:lnTo>
                  <a:lnTo>
                    <a:pt x="1602" y="2236"/>
                  </a:lnTo>
                  <a:lnTo>
                    <a:pt x="1594" y="2236"/>
                  </a:lnTo>
                  <a:lnTo>
                    <a:pt x="1594" y="2260"/>
                  </a:lnTo>
                  <a:lnTo>
                    <a:pt x="1576" y="2260"/>
                  </a:lnTo>
                  <a:lnTo>
                    <a:pt x="1576" y="2268"/>
                  </a:lnTo>
                  <a:lnTo>
                    <a:pt x="1572" y="2268"/>
                  </a:lnTo>
                  <a:lnTo>
                    <a:pt x="1572" y="2276"/>
                  </a:lnTo>
                  <a:lnTo>
                    <a:pt x="1532" y="2276"/>
                  </a:lnTo>
                  <a:lnTo>
                    <a:pt x="1532" y="2286"/>
                  </a:lnTo>
                  <a:lnTo>
                    <a:pt x="1512" y="2286"/>
                  </a:lnTo>
                  <a:lnTo>
                    <a:pt x="1512" y="2294"/>
                  </a:lnTo>
                  <a:lnTo>
                    <a:pt x="1504" y="2294"/>
                  </a:lnTo>
                  <a:lnTo>
                    <a:pt x="1504" y="2302"/>
                  </a:lnTo>
                  <a:lnTo>
                    <a:pt x="1490" y="2302"/>
                  </a:lnTo>
                  <a:lnTo>
                    <a:pt x="1490" y="2322"/>
                  </a:lnTo>
                  <a:lnTo>
                    <a:pt x="1486" y="2322"/>
                  </a:lnTo>
                  <a:lnTo>
                    <a:pt x="1486" y="2342"/>
                  </a:lnTo>
                  <a:lnTo>
                    <a:pt x="1466" y="2342"/>
                  </a:lnTo>
                  <a:lnTo>
                    <a:pt x="1466" y="2354"/>
                  </a:lnTo>
                  <a:lnTo>
                    <a:pt x="1462" y="2354"/>
                  </a:lnTo>
                  <a:lnTo>
                    <a:pt x="1462" y="2362"/>
                  </a:lnTo>
                  <a:lnTo>
                    <a:pt x="1456" y="2362"/>
                  </a:lnTo>
                  <a:lnTo>
                    <a:pt x="1456" y="2382"/>
                  </a:lnTo>
                  <a:lnTo>
                    <a:pt x="1424" y="2382"/>
                  </a:lnTo>
                  <a:lnTo>
                    <a:pt x="1424" y="2392"/>
                  </a:lnTo>
                  <a:lnTo>
                    <a:pt x="1410" y="2392"/>
                  </a:lnTo>
                  <a:lnTo>
                    <a:pt x="1410" y="2400"/>
                  </a:lnTo>
                  <a:lnTo>
                    <a:pt x="1404" y="2400"/>
                  </a:lnTo>
                  <a:lnTo>
                    <a:pt x="1404" y="2412"/>
                  </a:lnTo>
                  <a:lnTo>
                    <a:pt x="1388" y="2412"/>
                  </a:lnTo>
                  <a:lnTo>
                    <a:pt x="1388" y="2444"/>
                  </a:lnTo>
                  <a:lnTo>
                    <a:pt x="1372" y="2444"/>
                  </a:lnTo>
                  <a:lnTo>
                    <a:pt x="1372" y="2454"/>
                  </a:lnTo>
                  <a:lnTo>
                    <a:pt x="1364" y="2454"/>
                  </a:lnTo>
                  <a:lnTo>
                    <a:pt x="1364" y="2460"/>
                  </a:lnTo>
                  <a:lnTo>
                    <a:pt x="1358" y="2460"/>
                  </a:lnTo>
                  <a:lnTo>
                    <a:pt x="1358" y="2468"/>
                  </a:lnTo>
                  <a:lnTo>
                    <a:pt x="1348" y="2468"/>
                  </a:lnTo>
                  <a:lnTo>
                    <a:pt x="1348" y="2474"/>
                  </a:lnTo>
                  <a:lnTo>
                    <a:pt x="1334" y="2474"/>
                  </a:lnTo>
                  <a:lnTo>
                    <a:pt x="1334" y="2486"/>
                  </a:lnTo>
                  <a:lnTo>
                    <a:pt x="1330" y="2486"/>
                  </a:lnTo>
                  <a:lnTo>
                    <a:pt x="1330" y="2498"/>
                  </a:lnTo>
                  <a:lnTo>
                    <a:pt x="1320" y="2498"/>
                  </a:lnTo>
                  <a:lnTo>
                    <a:pt x="1320" y="2514"/>
                  </a:lnTo>
                  <a:lnTo>
                    <a:pt x="1302" y="2514"/>
                  </a:lnTo>
                  <a:lnTo>
                    <a:pt x="1302" y="2520"/>
                  </a:lnTo>
                  <a:lnTo>
                    <a:pt x="1292" y="2520"/>
                  </a:lnTo>
                  <a:lnTo>
                    <a:pt x="1292" y="2526"/>
                  </a:lnTo>
                  <a:lnTo>
                    <a:pt x="1272" y="2526"/>
                  </a:lnTo>
                  <a:lnTo>
                    <a:pt x="1272" y="2536"/>
                  </a:lnTo>
                  <a:lnTo>
                    <a:pt x="1260" y="2536"/>
                  </a:lnTo>
                  <a:lnTo>
                    <a:pt x="1260" y="2546"/>
                  </a:lnTo>
                  <a:lnTo>
                    <a:pt x="1248" y="2546"/>
                  </a:lnTo>
                  <a:lnTo>
                    <a:pt x="1248" y="2554"/>
                  </a:lnTo>
                  <a:lnTo>
                    <a:pt x="1240" y="2554"/>
                  </a:lnTo>
                  <a:lnTo>
                    <a:pt x="1240" y="2560"/>
                  </a:lnTo>
                  <a:lnTo>
                    <a:pt x="1228" y="2560"/>
                  </a:lnTo>
                  <a:lnTo>
                    <a:pt x="1228" y="2574"/>
                  </a:lnTo>
                  <a:lnTo>
                    <a:pt x="1214" y="2574"/>
                  </a:lnTo>
                  <a:lnTo>
                    <a:pt x="1214" y="2594"/>
                  </a:lnTo>
                  <a:lnTo>
                    <a:pt x="1206" y="2594"/>
                  </a:lnTo>
                  <a:lnTo>
                    <a:pt x="1206" y="2610"/>
                  </a:lnTo>
                  <a:lnTo>
                    <a:pt x="1188" y="2610"/>
                  </a:lnTo>
                  <a:lnTo>
                    <a:pt x="1188" y="2624"/>
                  </a:lnTo>
                  <a:lnTo>
                    <a:pt x="1172" y="2624"/>
                  </a:lnTo>
                  <a:lnTo>
                    <a:pt x="1172" y="2634"/>
                  </a:lnTo>
                  <a:lnTo>
                    <a:pt x="1162" y="2634"/>
                  </a:lnTo>
                  <a:lnTo>
                    <a:pt x="1162" y="2644"/>
                  </a:lnTo>
                  <a:lnTo>
                    <a:pt x="1156" y="2644"/>
                  </a:lnTo>
                  <a:lnTo>
                    <a:pt x="1156" y="2660"/>
                  </a:lnTo>
                  <a:lnTo>
                    <a:pt x="1144" y="2660"/>
                  </a:lnTo>
                  <a:lnTo>
                    <a:pt x="1144" y="2668"/>
                  </a:lnTo>
                  <a:lnTo>
                    <a:pt x="1136" y="2668"/>
                  </a:lnTo>
                  <a:lnTo>
                    <a:pt x="1136" y="2674"/>
                  </a:lnTo>
                  <a:lnTo>
                    <a:pt x="1116" y="2674"/>
                  </a:lnTo>
                  <a:lnTo>
                    <a:pt x="1116" y="2686"/>
                  </a:lnTo>
                  <a:lnTo>
                    <a:pt x="1110" y="2686"/>
                  </a:lnTo>
                  <a:lnTo>
                    <a:pt x="1110" y="2700"/>
                  </a:lnTo>
                  <a:lnTo>
                    <a:pt x="1102" y="2700"/>
                  </a:lnTo>
                  <a:lnTo>
                    <a:pt x="1102" y="2732"/>
                  </a:lnTo>
                  <a:lnTo>
                    <a:pt x="1096" y="2732"/>
                  </a:lnTo>
                  <a:lnTo>
                    <a:pt x="1096" y="2738"/>
                  </a:lnTo>
                  <a:lnTo>
                    <a:pt x="1088" y="2738"/>
                  </a:lnTo>
                  <a:lnTo>
                    <a:pt x="1088" y="2758"/>
                  </a:lnTo>
                  <a:lnTo>
                    <a:pt x="1078" y="2758"/>
                  </a:lnTo>
                  <a:lnTo>
                    <a:pt x="1078" y="2768"/>
                  </a:lnTo>
                  <a:lnTo>
                    <a:pt x="1070" y="2768"/>
                  </a:lnTo>
                  <a:lnTo>
                    <a:pt x="1070" y="2784"/>
                  </a:lnTo>
                  <a:lnTo>
                    <a:pt x="1054" y="2784"/>
                  </a:lnTo>
                  <a:lnTo>
                    <a:pt x="1054" y="2794"/>
                  </a:lnTo>
                  <a:lnTo>
                    <a:pt x="1006" y="2794"/>
                  </a:lnTo>
                  <a:lnTo>
                    <a:pt x="1006" y="2802"/>
                  </a:lnTo>
                  <a:lnTo>
                    <a:pt x="1002" y="2802"/>
                  </a:lnTo>
                  <a:lnTo>
                    <a:pt x="1002" y="2816"/>
                  </a:lnTo>
                  <a:lnTo>
                    <a:pt x="986" y="2816"/>
                  </a:lnTo>
                  <a:lnTo>
                    <a:pt x="986" y="2826"/>
                  </a:lnTo>
                  <a:lnTo>
                    <a:pt x="980" y="2826"/>
                  </a:lnTo>
                  <a:lnTo>
                    <a:pt x="980" y="2836"/>
                  </a:lnTo>
                  <a:lnTo>
                    <a:pt x="964" y="2836"/>
                  </a:lnTo>
                  <a:lnTo>
                    <a:pt x="964" y="2856"/>
                  </a:lnTo>
                  <a:lnTo>
                    <a:pt x="956" y="2856"/>
                  </a:lnTo>
                  <a:lnTo>
                    <a:pt x="956" y="2864"/>
                  </a:lnTo>
                  <a:lnTo>
                    <a:pt x="940" y="2864"/>
                  </a:lnTo>
                  <a:lnTo>
                    <a:pt x="940" y="2874"/>
                  </a:lnTo>
                  <a:lnTo>
                    <a:pt x="934" y="2874"/>
                  </a:lnTo>
                  <a:lnTo>
                    <a:pt x="934" y="2878"/>
                  </a:lnTo>
                  <a:lnTo>
                    <a:pt x="926" y="2878"/>
                  </a:lnTo>
                  <a:lnTo>
                    <a:pt x="926" y="2892"/>
                  </a:lnTo>
                  <a:lnTo>
                    <a:pt x="920" y="2892"/>
                  </a:lnTo>
                  <a:lnTo>
                    <a:pt x="920" y="2906"/>
                  </a:lnTo>
                  <a:lnTo>
                    <a:pt x="910" y="2906"/>
                  </a:lnTo>
                  <a:lnTo>
                    <a:pt x="910" y="2914"/>
                  </a:lnTo>
                  <a:lnTo>
                    <a:pt x="902" y="2914"/>
                  </a:lnTo>
                  <a:lnTo>
                    <a:pt x="902" y="2918"/>
                  </a:lnTo>
                  <a:lnTo>
                    <a:pt x="878" y="2918"/>
                  </a:lnTo>
                  <a:lnTo>
                    <a:pt x="878" y="2926"/>
                  </a:lnTo>
                  <a:lnTo>
                    <a:pt x="874" y="2926"/>
                  </a:lnTo>
                  <a:lnTo>
                    <a:pt x="874" y="2934"/>
                  </a:lnTo>
                  <a:lnTo>
                    <a:pt x="868" y="2934"/>
                  </a:lnTo>
                  <a:lnTo>
                    <a:pt x="868" y="2948"/>
                  </a:lnTo>
                  <a:lnTo>
                    <a:pt x="850" y="2948"/>
                  </a:lnTo>
                  <a:lnTo>
                    <a:pt x="850" y="2956"/>
                  </a:lnTo>
                  <a:lnTo>
                    <a:pt x="842" y="2956"/>
                  </a:lnTo>
                  <a:lnTo>
                    <a:pt x="842" y="2978"/>
                  </a:lnTo>
                  <a:lnTo>
                    <a:pt x="826" y="2978"/>
                  </a:lnTo>
                  <a:lnTo>
                    <a:pt x="826" y="2986"/>
                  </a:lnTo>
                  <a:lnTo>
                    <a:pt x="822" y="2986"/>
                  </a:lnTo>
                  <a:lnTo>
                    <a:pt x="822" y="2994"/>
                  </a:lnTo>
                  <a:lnTo>
                    <a:pt x="816" y="2994"/>
                  </a:lnTo>
                  <a:lnTo>
                    <a:pt x="816" y="3016"/>
                  </a:lnTo>
                  <a:lnTo>
                    <a:pt x="808" y="3016"/>
                  </a:lnTo>
                  <a:lnTo>
                    <a:pt x="808" y="3020"/>
                  </a:lnTo>
                  <a:lnTo>
                    <a:pt x="800" y="3020"/>
                  </a:lnTo>
                  <a:lnTo>
                    <a:pt x="800" y="3026"/>
                  </a:lnTo>
                  <a:lnTo>
                    <a:pt x="780" y="3026"/>
                  </a:lnTo>
                  <a:lnTo>
                    <a:pt x="780" y="3046"/>
                  </a:lnTo>
                  <a:lnTo>
                    <a:pt x="774" y="3046"/>
                  </a:lnTo>
                  <a:lnTo>
                    <a:pt x="774" y="3050"/>
                  </a:lnTo>
                  <a:lnTo>
                    <a:pt x="764" y="3050"/>
                  </a:lnTo>
                  <a:lnTo>
                    <a:pt x="764" y="3060"/>
                  </a:lnTo>
                  <a:lnTo>
                    <a:pt x="752" y="3060"/>
                  </a:lnTo>
                  <a:lnTo>
                    <a:pt x="752" y="3068"/>
                  </a:lnTo>
                  <a:lnTo>
                    <a:pt x="742" y="3068"/>
                  </a:lnTo>
                  <a:lnTo>
                    <a:pt x="742" y="3080"/>
                  </a:lnTo>
                  <a:lnTo>
                    <a:pt x="724" y="3080"/>
                  </a:lnTo>
                  <a:lnTo>
                    <a:pt x="724" y="3098"/>
                  </a:lnTo>
                  <a:lnTo>
                    <a:pt x="712" y="3098"/>
                  </a:lnTo>
                  <a:lnTo>
                    <a:pt x="712" y="3120"/>
                  </a:lnTo>
                  <a:lnTo>
                    <a:pt x="704" y="3120"/>
                  </a:lnTo>
                  <a:lnTo>
                    <a:pt x="704" y="3126"/>
                  </a:lnTo>
                  <a:lnTo>
                    <a:pt x="696" y="3126"/>
                  </a:lnTo>
                  <a:lnTo>
                    <a:pt x="696" y="3140"/>
                  </a:lnTo>
                  <a:lnTo>
                    <a:pt x="680" y="3140"/>
                  </a:lnTo>
                  <a:lnTo>
                    <a:pt x="680" y="3148"/>
                  </a:lnTo>
                  <a:lnTo>
                    <a:pt x="662" y="3148"/>
                  </a:lnTo>
                  <a:lnTo>
                    <a:pt x="662" y="3152"/>
                  </a:lnTo>
                  <a:lnTo>
                    <a:pt x="648" y="3152"/>
                  </a:lnTo>
                  <a:lnTo>
                    <a:pt x="648" y="3164"/>
                  </a:lnTo>
                  <a:lnTo>
                    <a:pt x="642" y="3164"/>
                  </a:lnTo>
                  <a:lnTo>
                    <a:pt x="642" y="3180"/>
                  </a:lnTo>
                  <a:lnTo>
                    <a:pt x="632" y="3180"/>
                  </a:lnTo>
                  <a:lnTo>
                    <a:pt x="632" y="3190"/>
                  </a:lnTo>
                  <a:lnTo>
                    <a:pt x="618" y="3190"/>
                  </a:lnTo>
                  <a:lnTo>
                    <a:pt x="618" y="3196"/>
                  </a:lnTo>
                  <a:lnTo>
                    <a:pt x="610" y="3196"/>
                  </a:lnTo>
                  <a:lnTo>
                    <a:pt x="610" y="3220"/>
                  </a:lnTo>
                  <a:lnTo>
                    <a:pt x="594" y="3220"/>
                  </a:lnTo>
                  <a:lnTo>
                    <a:pt x="594" y="3230"/>
                  </a:lnTo>
                  <a:lnTo>
                    <a:pt x="584" y="3230"/>
                  </a:lnTo>
                  <a:lnTo>
                    <a:pt x="584" y="3250"/>
                  </a:lnTo>
                  <a:lnTo>
                    <a:pt x="574" y="3250"/>
                  </a:lnTo>
                  <a:lnTo>
                    <a:pt x="574" y="3256"/>
                  </a:lnTo>
                  <a:lnTo>
                    <a:pt x="572" y="3256"/>
                  </a:lnTo>
                  <a:lnTo>
                    <a:pt x="572" y="3266"/>
                  </a:lnTo>
                  <a:lnTo>
                    <a:pt x="566" y="3266"/>
                  </a:lnTo>
                  <a:lnTo>
                    <a:pt x="566" y="3290"/>
                  </a:lnTo>
                  <a:lnTo>
                    <a:pt x="556" y="3290"/>
                  </a:lnTo>
                  <a:lnTo>
                    <a:pt x="556" y="3296"/>
                  </a:lnTo>
                  <a:lnTo>
                    <a:pt x="548" y="3296"/>
                  </a:lnTo>
                  <a:lnTo>
                    <a:pt x="548" y="3332"/>
                  </a:lnTo>
                  <a:lnTo>
                    <a:pt x="542" y="3332"/>
                  </a:lnTo>
                  <a:lnTo>
                    <a:pt x="542" y="3342"/>
                  </a:lnTo>
                  <a:lnTo>
                    <a:pt x="534" y="3342"/>
                  </a:lnTo>
                  <a:lnTo>
                    <a:pt x="534" y="3364"/>
                  </a:lnTo>
                  <a:lnTo>
                    <a:pt x="516" y="3364"/>
                  </a:lnTo>
                  <a:lnTo>
                    <a:pt x="516" y="3370"/>
                  </a:lnTo>
                  <a:lnTo>
                    <a:pt x="506" y="3370"/>
                  </a:lnTo>
                  <a:lnTo>
                    <a:pt x="506" y="3382"/>
                  </a:lnTo>
                  <a:lnTo>
                    <a:pt x="490" y="3382"/>
                  </a:lnTo>
                  <a:lnTo>
                    <a:pt x="490" y="3386"/>
                  </a:lnTo>
                  <a:lnTo>
                    <a:pt x="484" y="3386"/>
                  </a:lnTo>
                  <a:lnTo>
                    <a:pt x="484" y="3392"/>
                  </a:lnTo>
                  <a:lnTo>
                    <a:pt x="476" y="3392"/>
                  </a:lnTo>
                  <a:lnTo>
                    <a:pt x="476" y="3404"/>
                  </a:lnTo>
                  <a:lnTo>
                    <a:pt x="456" y="3404"/>
                  </a:lnTo>
                  <a:lnTo>
                    <a:pt x="456" y="3410"/>
                  </a:lnTo>
                  <a:lnTo>
                    <a:pt x="448" y="3410"/>
                  </a:lnTo>
                  <a:lnTo>
                    <a:pt x="448" y="3418"/>
                  </a:lnTo>
                  <a:lnTo>
                    <a:pt x="428" y="3418"/>
                  </a:lnTo>
                  <a:lnTo>
                    <a:pt x="428" y="3426"/>
                  </a:lnTo>
                  <a:lnTo>
                    <a:pt x="422" y="3426"/>
                  </a:lnTo>
                  <a:lnTo>
                    <a:pt x="422" y="3436"/>
                  </a:lnTo>
                  <a:lnTo>
                    <a:pt x="414" y="3436"/>
                  </a:lnTo>
                  <a:lnTo>
                    <a:pt x="414" y="3452"/>
                  </a:lnTo>
                  <a:lnTo>
                    <a:pt x="400" y="3452"/>
                  </a:lnTo>
                  <a:lnTo>
                    <a:pt x="400" y="3460"/>
                  </a:lnTo>
                  <a:lnTo>
                    <a:pt x="392" y="3460"/>
                  </a:lnTo>
                  <a:lnTo>
                    <a:pt x="392" y="3470"/>
                  </a:lnTo>
                  <a:lnTo>
                    <a:pt x="378" y="3470"/>
                  </a:lnTo>
                  <a:lnTo>
                    <a:pt x="378" y="3478"/>
                  </a:lnTo>
                  <a:lnTo>
                    <a:pt x="368" y="3478"/>
                  </a:lnTo>
                  <a:lnTo>
                    <a:pt x="368" y="3484"/>
                  </a:lnTo>
                  <a:lnTo>
                    <a:pt x="366" y="3484"/>
                  </a:lnTo>
                  <a:lnTo>
                    <a:pt x="366" y="3490"/>
                  </a:lnTo>
                  <a:lnTo>
                    <a:pt x="362" y="3490"/>
                  </a:lnTo>
                  <a:lnTo>
                    <a:pt x="362" y="3508"/>
                  </a:lnTo>
                  <a:lnTo>
                    <a:pt x="352" y="3508"/>
                  </a:lnTo>
                  <a:lnTo>
                    <a:pt x="352" y="3510"/>
                  </a:lnTo>
                  <a:lnTo>
                    <a:pt x="348" y="3510"/>
                  </a:lnTo>
                  <a:lnTo>
                    <a:pt x="348" y="3524"/>
                  </a:lnTo>
                  <a:lnTo>
                    <a:pt x="342" y="3524"/>
                  </a:lnTo>
                  <a:lnTo>
                    <a:pt x="342" y="3536"/>
                  </a:lnTo>
                  <a:lnTo>
                    <a:pt x="330" y="3536"/>
                  </a:lnTo>
                  <a:lnTo>
                    <a:pt x="330" y="3542"/>
                  </a:lnTo>
                  <a:lnTo>
                    <a:pt x="326" y="3542"/>
                  </a:lnTo>
                  <a:lnTo>
                    <a:pt x="326" y="3546"/>
                  </a:lnTo>
                  <a:lnTo>
                    <a:pt x="320" y="3546"/>
                  </a:lnTo>
                  <a:lnTo>
                    <a:pt x="320" y="3550"/>
                  </a:lnTo>
                  <a:lnTo>
                    <a:pt x="316" y="3550"/>
                  </a:lnTo>
                  <a:lnTo>
                    <a:pt x="316" y="3554"/>
                  </a:lnTo>
                  <a:lnTo>
                    <a:pt x="306" y="3554"/>
                  </a:lnTo>
                  <a:lnTo>
                    <a:pt x="306" y="3564"/>
                  </a:lnTo>
                  <a:lnTo>
                    <a:pt x="300" y="3564"/>
                  </a:lnTo>
                  <a:lnTo>
                    <a:pt x="300" y="3570"/>
                  </a:lnTo>
                  <a:lnTo>
                    <a:pt x="296" y="3570"/>
                  </a:lnTo>
                  <a:lnTo>
                    <a:pt x="296" y="3584"/>
                  </a:lnTo>
                  <a:lnTo>
                    <a:pt x="284" y="3584"/>
                  </a:lnTo>
                  <a:lnTo>
                    <a:pt x="284" y="3612"/>
                  </a:lnTo>
                  <a:lnTo>
                    <a:pt x="282" y="3612"/>
                  </a:lnTo>
                  <a:lnTo>
                    <a:pt x="282" y="3622"/>
                  </a:lnTo>
                  <a:lnTo>
                    <a:pt x="274" y="3622"/>
                  </a:lnTo>
                  <a:lnTo>
                    <a:pt x="274" y="3702"/>
                  </a:lnTo>
                  <a:lnTo>
                    <a:pt x="268" y="3702"/>
                  </a:lnTo>
                  <a:lnTo>
                    <a:pt x="268" y="3712"/>
                  </a:lnTo>
                  <a:lnTo>
                    <a:pt x="264" y="3712"/>
                  </a:lnTo>
                  <a:lnTo>
                    <a:pt x="264" y="3720"/>
                  </a:lnTo>
                  <a:lnTo>
                    <a:pt x="258" y="3720"/>
                  </a:lnTo>
                  <a:lnTo>
                    <a:pt x="258" y="3740"/>
                  </a:lnTo>
                  <a:lnTo>
                    <a:pt x="248" y="3740"/>
                  </a:lnTo>
                  <a:lnTo>
                    <a:pt x="248" y="3744"/>
                  </a:lnTo>
                  <a:lnTo>
                    <a:pt x="244" y="3744"/>
                  </a:lnTo>
                  <a:lnTo>
                    <a:pt x="244" y="3750"/>
                  </a:lnTo>
                  <a:lnTo>
                    <a:pt x="224" y="3750"/>
                  </a:lnTo>
                  <a:lnTo>
                    <a:pt x="224" y="3764"/>
                  </a:lnTo>
                  <a:lnTo>
                    <a:pt x="220" y="3764"/>
                  </a:lnTo>
                  <a:lnTo>
                    <a:pt x="220" y="3770"/>
                  </a:lnTo>
                  <a:lnTo>
                    <a:pt x="210" y="3770"/>
                  </a:lnTo>
                  <a:lnTo>
                    <a:pt x="210" y="3780"/>
                  </a:lnTo>
                  <a:lnTo>
                    <a:pt x="196" y="3780"/>
                  </a:lnTo>
                  <a:lnTo>
                    <a:pt x="196" y="3786"/>
                  </a:lnTo>
                  <a:lnTo>
                    <a:pt x="188" y="3786"/>
                  </a:lnTo>
                  <a:lnTo>
                    <a:pt x="188" y="3798"/>
                  </a:lnTo>
                  <a:lnTo>
                    <a:pt x="180" y="3798"/>
                  </a:lnTo>
                  <a:lnTo>
                    <a:pt x="180" y="3806"/>
                  </a:lnTo>
                  <a:lnTo>
                    <a:pt x="172" y="3806"/>
                  </a:lnTo>
                  <a:lnTo>
                    <a:pt x="172" y="3812"/>
                  </a:lnTo>
                  <a:lnTo>
                    <a:pt x="166" y="3812"/>
                  </a:lnTo>
                  <a:lnTo>
                    <a:pt x="166" y="3816"/>
                  </a:lnTo>
                  <a:lnTo>
                    <a:pt x="160" y="3816"/>
                  </a:lnTo>
                  <a:lnTo>
                    <a:pt x="160" y="3822"/>
                  </a:lnTo>
                  <a:lnTo>
                    <a:pt x="144" y="3822"/>
                  </a:lnTo>
                  <a:lnTo>
                    <a:pt x="144" y="3828"/>
                  </a:lnTo>
                  <a:lnTo>
                    <a:pt x="134" y="3828"/>
                  </a:lnTo>
                  <a:lnTo>
                    <a:pt x="134" y="3834"/>
                  </a:lnTo>
                  <a:lnTo>
                    <a:pt x="126" y="3834"/>
                  </a:lnTo>
                  <a:lnTo>
                    <a:pt x="126" y="3846"/>
                  </a:lnTo>
                  <a:lnTo>
                    <a:pt x="120" y="3846"/>
                  </a:lnTo>
                  <a:lnTo>
                    <a:pt x="120" y="3858"/>
                  </a:lnTo>
                  <a:lnTo>
                    <a:pt x="106" y="3858"/>
                  </a:lnTo>
                  <a:lnTo>
                    <a:pt x="106" y="3864"/>
                  </a:lnTo>
                  <a:lnTo>
                    <a:pt x="98" y="3864"/>
                  </a:lnTo>
                  <a:lnTo>
                    <a:pt x="98" y="3868"/>
                  </a:lnTo>
                  <a:lnTo>
                    <a:pt x="94" y="3868"/>
                  </a:lnTo>
                  <a:lnTo>
                    <a:pt x="94" y="3880"/>
                  </a:lnTo>
                  <a:lnTo>
                    <a:pt x="82" y="3880"/>
                  </a:lnTo>
                  <a:lnTo>
                    <a:pt x="82" y="3888"/>
                  </a:lnTo>
                  <a:lnTo>
                    <a:pt x="74" y="3888"/>
                  </a:lnTo>
                  <a:lnTo>
                    <a:pt x="74" y="3892"/>
                  </a:lnTo>
                  <a:lnTo>
                    <a:pt x="66" y="3892"/>
                  </a:lnTo>
                  <a:lnTo>
                    <a:pt x="66" y="3902"/>
                  </a:lnTo>
                  <a:lnTo>
                    <a:pt x="52" y="3902"/>
                  </a:lnTo>
                  <a:lnTo>
                    <a:pt x="52" y="3906"/>
                  </a:lnTo>
                  <a:lnTo>
                    <a:pt x="46" y="3906"/>
                  </a:lnTo>
                  <a:lnTo>
                    <a:pt x="42" y="3910"/>
                  </a:lnTo>
                  <a:lnTo>
                    <a:pt x="32" y="3910"/>
                  </a:lnTo>
                  <a:lnTo>
                    <a:pt x="32" y="3918"/>
                  </a:lnTo>
                  <a:lnTo>
                    <a:pt x="16" y="3918"/>
                  </a:lnTo>
                  <a:lnTo>
                    <a:pt x="16" y="3924"/>
                  </a:lnTo>
                  <a:lnTo>
                    <a:pt x="0" y="3924"/>
                  </a:lnTo>
                </a:path>
              </a:pathLst>
            </a:custGeom>
            <a:noFill/>
            <a:ln w="25400" cmpd="sng">
              <a:solidFill>
                <a:schemeClr val="accent2"/>
              </a:solidFill>
              <a:prstDash val="solid"/>
              <a:round/>
              <a:headEnd/>
              <a:tailEnd/>
            </a:ln>
          </p:spPr>
          <p:txBody>
            <a:bodyPr/>
            <a:lstStyle/>
            <a:p>
              <a:pPr defTabSz="914400" fontAlgn="base">
                <a:spcBef>
                  <a:spcPct val="0"/>
                </a:spcBef>
                <a:spcAft>
                  <a:spcPct val="0"/>
                </a:spcAft>
              </a:pPr>
              <a:endParaRPr lang="es-ES" sz="1400">
                <a:solidFill>
                  <a:srgbClr val="FFFFFF"/>
                </a:solidFill>
                <a:latin typeface="Arial" charset="0"/>
                <a:cs typeface="Arial" charset="0"/>
              </a:endParaRPr>
            </a:p>
          </p:txBody>
        </p:sp>
        <p:sp>
          <p:nvSpPr>
            <p:cNvPr id="416809" name="Freeform 7"/>
            <p:cNvSpPr>
              <a:spLocks noChangeAspect="1"/>
            </p:cNvSpPr>
            <p:nvPr/>
          </p:nvSpPr>
          <p:spPr bwMode="auto">
            <a:xfrm>
              <a:off x="1797050" y="2541588"/>
              <a:ext cx="3813175" cy="3332162"/>
            </a:xfrm>
            <a:custGeom>
              <a:avLst/>
              <a:gdLst>
                <a:gd name="T0" fmla="*/ 2147483647 w 3384"/>
                <a:gd name="T1" fmla="*/ 2147483647 h 3208"/>
                <a:gd name="T2" fmla="*/ 2147483647 w 3384"/>
                <a:gd name="T3" fmla="*/ 2147483647 h 3208"/>
                <a:gd name="T4" fmla="*/ 2147483647 w 3384"/>
                <a:gd name="T5" fmla="*/ 2147483647 h 3208"/>
                <a:gd name="T6" fmla="*/ 2147483647 w 3384"/>
                <a:gd name="T7" fmla="*/ 2147483647 h 3208"/>
                <a:gd name="T8" fmla="*/ 2147483647 w 3384"/>
                <a:gd name="T9" fmla="*/ 2147483647 h 3208"/>
                <a:gd name="T10" fmla="*/ 2147483647 w 3384"/>
                <a:gd name="T11" fmla="*/ 2147483647 h 3208"/>
                <a:gd name="T12" fmla="*/ 2147483647 w 3384"/>
                <a:gd name="T13" fmla="*/ 2147483647 h 3208"/>
                <a:gd name="T14" fmla="*/ 2147483647 w 3384"/>
                <a:gd name="T15" fmla="*/ 2147483647 h 3208"/>
                <a:gd name="T16" fmla="*/ 2147483647 w 3384"/>
                <a:gd name="T17" fmla="*/ 2147483647 h 3208"/>
                <a:gd name="T18" fmla="*/ 2147483647 w 3384"/>
                <a:gd name="T19" fmla="*/ 2147483647 h 3208"/>
                <a:gd name="T20" fmla="*/ 2147483647 w 3384"/>
                <a:gd name="T21" fmla="*/ 2147483647 h 3208"/>
                <a:gd name="T22" fmla="*/ 2147483647 w 3384"/>
                <a:gd name="T23" fmla="*/ 2147483647 h 3208"/>
                <a:gd name="T24" fmla="*/ 2147483647 w 3384"/>
                <a:gd name="T25" fmla="*/ 2147483647 h 3208"/>
                <a:gd name="T26" fmla="*/ 2147483647 w 3384"/>
                <a:gd name="T27" fmla="*/ 2147483647 h 3208"/>
                <a:gd name="T28" fmla="*/ 2147483647 w 3384"/>
                <a:gd name="T29" fmla="*/ 2147483647 h 3208"/>
                <a:gd name="T30" fmla="*/ 2147483647 w 3384"/>
                <a:gd name="T31" fmla="*/ 2147483647 h 3208"/>
                <a:gd name="T32" fmla="*/ 2147483647 w 3384"/>
                <a:gd name="T33" fmla="*/ 2147483647 h 3208"/>
                <a:gd name="T34" fmla="*/ 2147483647 w 3384"/>
                <a:gd name="T35" fmla="*/ 2147483647 h 3208"/>
                <a:gd name="T36" fmla="*/ 2147483647 w 3384"/>
                <a:gd name="T37" fmla="*/ 2147483647 h 3208"/>
                <a:gd name="T38" fmla="*/ 2147483647 w 3384"/>
                <a:gd name="T39" fmla="*/ 2147483647 h 3208"/>
                <a:gd name="T40" fmla="*/ 2147483647 w 3384"/>
                <a:gd name="T41" fmla="*/ 2147483647 h 3208"/>
                <a:gd name="T42" fmla="*/ 2147483647 w 3384"/>
                <a:gd name="T43" fmla="*/ 2147483647 h 3208"/>
                <a:gd name="T44" fmla="*/ 2147483647 w 3384"/>
                <a:gd name="T45" fmla="*/ 2147483647 h 3208"/>
                <a:gd name="T46" fmla="*/ 2147483647 w 3384"/>
                <a:gd name="T47" fmla="*/ 2147483647 h 3208"/>
                <a:gd name="T48" fmla="*/ 2147483647 w 3384"/>
                <a:gd name="T49" fmla="*/ 2147483647 h 3208"/>
                <a:gd name="T50" fmla="*/ 2147483647 w 3384"/>
                <a:gd name="T51" fmla="*/ 2147483647 h 3208"/>
                <a:gd name="T52" fmla="*/ 2147483647 w 3384"/>
                <a:gd name="T53" fmla="*/ 2147483647 h 3208"/>
                <a:gd name="T54" fmla="*/ 2147483647 w 3384"/>
                <a:gd name="T55" fmla="*/ 2147483647 h 3208"/>
                <a:gd name="T56" fmla="*/ 2147483647 w 3384"/>
                <a:gd name="T57" fmla="*/ 2147483647 h 3208"/>
                <a:gd name="T58" fmla="*/ 2147483647 w 3384"/>
                <a:gd name="T59" fmla="*/ 2147483647 h 3208"/>
                <a:gd name="T60" fmla="*/ 2147483647 w 3384"/>
                <a:gd name="T61" fmla="*/ 2147483647 h 3208"/>
                <a:gd name="T62" fmla="*/ 2147483647 w 3384"/>
                <a:gd name="T63" fmla="*/ 2147483647 h 3208"/>
                <a:gd name="T64" fmla="*/ 2147483647 w 3384"/>
                <a:gd name="T65" fmla="*/ 2147483647 h 3208"/>
                <a:gd name="T66" fmla="*/ 2147483647 w 3384"/>
                <a:gd name="T67" fmla="*/ 2147483647 h 3208"/>
                <a:gd name="T68" fmla="*/ 2147483647 w 3384"/>
                <a:gd name="T69" fmla="*/ 2147483647 h 3208"/>
                <a:gd name="T70" fmla="*/ 2147483647 w 3384"/>
                <a:gd name="T71" fmla="*/ 2147483647 h 3208"/>
                <a:gd name="T72" fmla="*/ 2147483647 w 3384"/>
                <a:gd name="T73" fmla="*/ 2147483647 h 3208"/>
                <a:gd name="T74" fmla="*/ 2147483647 w 3384"/>
                <a:gd name="T75" fmla="*/ 2147483647 h 3208"/>
                <a:gd name="T76" fmla="*/ 2147483647 w 3384"/>
                <a:gd name="T77" fmla="*/ 2147483647 h 3208"/>
                <a:gd name="T78" fmla="*/ 2147483647 w 3384"/>
                <a:gd name="T79" fmla="*/ 2147483647 h 3208"/>
                <a:gd name="T80" fmla="*/ 2147483647 w 3384"/>
                <a:gd name="T81" fmla="*/ 2147483647 h 3208"/>
                <a:gd name="T82" fmla="*/ 2147483647 w 3384"/>
                <a:gd name="T83" fmla="*/ 2147483647 h 3208"/>
                <a:gd name="T84" fmla="*/ 2147483647 w 3384"/>
                <a:gd name="T85" fmla="*/ 2147483647 h 3208"/>
                <a:gd name="T86" fmla="*/ 2147483647 w 3384"/>
                <a:gd name="T87" fmla="*/ 2147483647 h 3208"/>
                <a:gd name="T88" fmla="*/ 2147483647 w 3384"/>
                <a:gd name="T89" fmla="*/ 2147483647 h 3208"/>
                <a:gd name="T90" fmla="*/ 2147483647 w 3384"/>
                <a:gd name="T91" fmla="*/ 2147483647 h 3208"/>
                <a:gd name="T92" fmla="*/ 2147483647 w 3384"/>
                <a:gd name="T93" fmla="*/ 2147483647 h 3208"/>
                <a:gd name="T94" fmla="*/ 2147483647 w 3384"/>
                <a:gd name="T95" fmla="*/ 2147483647 h 3208"/>
                <a:gd name="T96" fmla="*/ 2147483647 w 3384"/>
                <a:gd name="T97" fmla="*/ 2147483647 h 3208"/>
                <a:gd name="T98" fmla="*/ 2147483647 w 3384"/>
                <a:gd name="T99" fmla="*/ 2147483647 h 3208"/>
                <a:gd name="T100" fmla="*/ 2147483647 w 3384"/>
                <a:gd name="T101" fmla="*/ 2147483647 h 3208"/>
                <a:gd name="T102" fmla="*/ 2147483647 w 3384"/>
                <a:gd name="T103" fmla="*/ 2147483647 h 3208"/>
                <a:gd name="T104" fmla="*/ 2147483647 w 3384"/>
                <a:gd name="T105" fmla="*/ 2147483647 h 3208"/>
                <a:gd name="T106" fmla="*/ 2147483647 w 3384"/>
                <a:gd name="T107" fmla="*/ 2147483647 h 3208"/>
                <a:gd name="T108" fmla="*/ 2147483647 w 3384"/>
                <a:gd name="T109" fmla="*/ 2147483647 h 3208"/>
                <a:gd name="T110" fmla="*/ 2147483647 w 3384"/>
                <a:gd name="T111" fmla="*/ 2147483647 h 3208"/>
                <a:gd name="T112" fmla="*/ 2147483647 w 3384"/>
                <a:gd name="T113" fmla="*/ 2147483647 h 3208"/>
                <a:gd name="T114" fmla="*/ 2147483647 w 3384"/>
                <a:gd name="T115" fmla="*/ 2147483647 h 320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384"/>
                <a:gd name="T175" fmla="*/ 0 h 3208"/>
                <a:gd name="T176" fmla="*/ 3384 w 3384"/>
                <a:gd name="T177" fmla="*/ 3208 h 320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384" h="3208">
                  <a:moveTo>
                    <a:pt x="3384" y="0"/>
                  </a:moveTo>
                  <a:lnTo>
                    <a:pt x="3382" y="0"/>
                  </a:lnTo>
                  <a:lnTo>
                    <a:pt x="3382" y="182"/>
                  </a:lnTo>
                  <a:lnTo>
                    <a:pt x="3346" y="182"/>
                  </a:lnTo>
                  <a:lnTo>
                    <a:pt x="3346" y="352"/>
                  </a:lnTo>
                  <a:lnTo>
                    <a:pt x="3278" y="352"/>
                  </a:lnTo>
                  <a:lnTo>
                    <a:pt x="3278" y="480"/>
                  </a:lnTo>
                  <a:lnTo>
                    <a:pt x="3272" y="480"/>
                  </a:lnTo>
                  <a:lnTo>
                    <a:pt x="3272" y="610"/>
                  </a:lnTo>
                  <a:lnTo>
                    <a:pt x="2860" y="610"/>
                  </a:lnTo>
                  <a:lnTo>
                    <a:pt x="2860" y="656"/>
                  </a:lnTo>
                  <a:lnTo>
                    <a:pt x="2856" y="656"/>
                  </a:lnTo>
                  <a:lnTo>
                    <a:pt x="2856" y="748"/>
                  </a:lnTo>
                  <a:lnTo>
                    <a:pt x="2766" y="748"/>
                  </a:lnTo>
                  <a:lnTo>
                    <a:pt x="2766" y="784"/>
                  </a:lnTo>
                  <a:lnTo>
                    <a:pt x="2762" y="784"/>
                  </a:lnTo>
                  <a:lnTo>
                    <a:pt x="2762" y="818"/>
                  </a:lnTo>
                  <a:lnTo>
                    <a:pt x="2756" y="818"/>
                  </a:lnTo>
                  <a:lnTo>
                    <a:pt x="2756" y="854"/>
                  </a:lnTo>
                  <a:lnTo>
                    <a:pt x="2746" y="854"/>
                  </a:lnTo>
                  <a:lnTo>
                    <a:pt x="2746" y="890"/>
                  </a:lnTo>
                  <a:lnTo>
                    <a:pt x="2714" y="890"/>
                  </a:lnTo>
                  <a:lnTo>
                    <a:pt x="2714" y="920"/>
                  </a:lnTo>
                  <a:lnTo>
                    <a:pt x="2638" y="920"/>
                  </a:lnTo>
                  <a:lnTo>
                    <a:pt x="2638" y="948"/>
                  </a:lnTo>
                  <a:lnTo>
                    <a:pt x="2632" y="948"/>
                  </a:lnTo>
                  <a:lnTo>
                    <a:pt x="2632" y="972"/>
                  </a:lnTo>
                  <a:lnTo>
                    <a:pt x="2624" y="972"/>
                  </a:lnTo>
                  <a:lnTo>
                    <a:pt x="2624" y="1000"/>
                  </a:lnTo>
                  <a:lnTo>
                    <a:pt x="2486" y="1000"/>
                  </a:lnTo>
                  <a:lnTo>
                    <a:pt x="2486" y="1020"/>
                  </a:lnTo>
                  <a:lnTo>
                    <a:pt x="2472" y="1020"/>
                  </a:lnTo>
                  <a:lnTo>
                    <a:pt x="2472" y="1040"/>
                  </a:lnTo>
                  <a:lnTo>
                    <a:pt x="2468" y="1040"/>
                  </a:lnTo>
                  <a:lnTo>
                    <a:pt x="2468" y="1062"/>
                  </a:lnTo>
                  <a:lnTo>
                    <a:pt x="2464" y="1062"/>
                  </a:lnTo>
                  <a:lnTo>
                    <a:pt x="2464" y="1100"/>
                  </a:lnTo>
                  <a:lnTo>
                    <a:pt x="2446" y="1100"/>
                  </a:lnTo>
                  <a:lnTo>
                    <a:pt x="2446" y="1120"/>
                  </a:lnTo>
                  <a:lnTo>
                    <a:pt x="2430" y="1120"/>
                  </a:lnTo>
                  <a:lnTo>
                    <a:pt x="2430" y="1138"/>
                  </a:lnTo>
                  <a:lnTo>
                    <a:pt x="2426" y="1138"/>
                  </a:lnTo>
                  <a:lnTo>
                    <a:pt x="2426" y="1158"/>
                  </a:lnTo>
                  <a:lnTo>
                    <a:pt x="2410" y="1158"/>
                  </a:lnTo>
                  <a:lnTo>
                    <a:pt x="2410" y="1178"/>
                  </a:lnTo>
                  <a:lnTo>
                    <a:pt x="2332" y="1178"/>
                  </a:lnTo>
                  <a:lnTo>
                    <a:pt x="2332" y="1192"/>
                  </a:lnTo>
                  <a:lnTo>
                    <a:pt x="2318" y="1192"/>
                  </a:lnTo>
                  <a:lnTo>
                    <a:pt x="2318" y="1210"/>
                  </a:lnTo>
                  <a:lnTo>
                    <a:pt x="2226" y="1210"/>
                  </a:lnTo>
                  <a:lnTo>
                    <a:pt x="2226" y="1226"/>
                  </a:lnTo>
                  <a:lnTo>
                    <a:pt x="2222" y="1226"/>
                  </a:lnTo>
                  <a:lnTo>
                    <a:pt x="2222" y="1240"/>
                  </a:lnTo>
                  <a:lnTo>
                    <a:pt x="2218" y="1240"/>
                  </a:lnTo>
                  <a:lnTo>
                    <a:pt x="2218" y="1254"/>
                  </a:lnTo>
                  <a:lnTo>
                    <a:pt x="2212" y="1254"/>
                  </a:lnTo>
                  <a:lnTo>
                    <a:pt x="2212" y="1268"/>
                  </a:lnTo>
                  <a:lnTo>
                    <a:pt x="2202" y="1268"/>
                  </a:lnTo>
                  <a:lnTo>
                    <a:pt x="2202" y="1282"/>
                  </a:lnTo>
                  <a:lnTo>
                    <a:pt x="2198" y="1282"/>
                  </a:lnTo>
                  <a:lnTo>
                    <a:pt x="2198" y="1310"/>
                  </a:lnTo>
                  <a:lnTo>
                    <a:pt x="2194" y="1310"/>
                  </a:lnTo>
                  <a:lnTo>
                    <a:pt x="2194" y="1338"/>
                  </a:lnTo>
                  <a:lnTo>
                    <a:pt x="2150" y="1338"/>
                  </a:lnTo>
                  <a:lnTo>
                    <a:pt x="2150" y="1350"/>
                  </a:lnTo>
                  <a:lnTo>
                    <a:pt x="2118" y="1350"/>
                  </a:lnTo>
                  <a:lnTo>
                    <a:pt x="2118" y="1360"/>
                  </a:lnTo>
                  <a:lnTo>
                    <a:pt x="2098" y="1360"/>
                  </a:lnTo>
                  <a:lnTo>
                    <a:pt x="2098" y="1374"/>
                  </a:lnTo>
                  <a:lnTo>
                    <a:pt x="2080" y="1374"/>
                  </a:lnTo>
                  <a:lnTo>
                    <a:pt x="2080" y="1396"/>
                  </a:lnTo>
                  <a:lnTo>
                    <a:pt x="2052" y="1396"/>
                  </a:lnTo>
                  <a:lnTo>
                    <a:pt x="2052" y="1418"/>
                  </a:lnTo>
                  <a:lnTo>
                    <a:pt x="2042" y="1418"/>
                  </a:lnTo>
                  <a:lnTo>
                    <a:pt x="2042" y="1430"/>
                  </a:lnTo>
                  <a:lnTo>
                    <a:pt x="2032" y="1430"/>
                  </a:lnTo>
                  <a:lnTo>
                    <a:pt x="2032" y="1452"/>
                  </a:lnTo>
                  <a:lnTo>
                    <a:pt x="2026" y="1452"/>
                  </a:lnTo>
                  <a:lnTo>
                    <a:pt x="2026" y="1464"/>
                  </a:lnTo>
                  <a:lnTo>
                    <a:pt x="2012" y="1464"/>
                  </a:lnTo>
                  <a:lnTo>
                    <a:pt x="2012" y="1484"/>
                  </a:lnTo>
                  <a:lnTo>
                    <a:pt x="1976" y="1484"/>
                  </a:lnTo>
                  <a:lnTo>
                    <a:pt x="1976" y="1494"/>
                  </a:lnTo>
                  <a:lnTo>
                    <a:pt x="1966" y="1494"/>
                  </a:lnTo>
                  <a:lnTo>
                    <a:pt x="1966" y="1506"/>
                  </a:lnTo>
                  <a:lnTo>
                    <a:pt x="1952" y="1506"/>
                  </a:lnTo>
                  <a:lnTo>
                    <a:pt x="1952" y="1516"/>
                  </a:lnTo>
                  <a:lnTo>
                    <a:pt x="1934" y="1516"/>
                  </a:lnTo>
                  <a:lnTo>
                    <a:pt x="1934" y="1546"/>
                  </a:lnTo>
                  <a:lnTo>
                    <a:pt x="1932" y="1546"/>
                  </a:lnTo>
                  <a:lnTo>
                    <a:pt x="1932" y="1556"/>
                  </a:lnTo>
                  <a:lnTo>
                    <a:pt x="1924" y="1556"/>
                  </a:lnTo>
                  <a:lnTo>
                    <a:pt x="1924" y="1566"/>
                  </a:lnTo>
                  <a:lnTo>
                    <a:pt x="1920" y="1566"/>
                  </a:lnTo>
                  <a:lnTo>
                    <a:pt x="1920" y="1594"/>
                  </a:lnTo>
                  <a:lnTo>
                    <a:pt x="1914" y="1594"/>
                  </a:lnTo>
                  <a:lnTo>
                    <a:pt x="1914" y="1606"/>
                  </a:lnTo>
                  <a:lnTo>
                    <a:pt x="1904" y="1606"/>
                  </a:lnTo>
                  <a:lnTo>
                    <a:pt x="1904" y="1616"/>
                  </a:lnTo>
                  <a:lnTo>
                    <a:pt x="1890" y="1616"/>
                  </a:lnTo>
                  <a:lnTo>
                    <a:pt x="1890" y="1626"/>
                  </a:lnTo>
                  <a:lnTo>
                    <a:pt x="1868" y="1626"/>
                  </a:lnTo>
                  <a:lnTo>
                    <a:pt x="1868" y="1634"/>
                  </a:lnTo>
                  <a:lnTo>
                    <a:pt x="1862" y="1634"/>
                  </a:lnTo>
                  <a:lnTo>
                    <a:pt x="1862" y="1642"/>
                  </a:lnTo>
                  <a:lnTo>
                    <a:pt x="1806" y="1642"/>
                  </a:lnTo>
                  <a:lnTo>
                    <a:pt x="1806" y="1652"/>
                  </a:lnTo>
                  <a:lnTo>
                    <a:pt x="1768" y="1652"/>
                  </a:lnTo>
                  <a:lnTo>
                    <a:pt x="1768" y="1660"/>
                  </a:lnTo>
                  <a:lnTo>
                    <a:pt x="1762" y="1660"/>
                  </a:lnTo>
                  <a:lnTo>
                    <a:pt x="1762" y="1670"/>
                  </a:lnTo>
                  <a:lnTo>
                    <a:pt x="1734" y="1670"/>
                  </a:lnTo>
                  <a:lnTo>
                    <a:pt x="1734" y="1678"/>
                  </a:lnTo>
                  <a:lnTo>
                    <a:pt x="1720" y="1678"/>
                  </a:lnTo>
                  <a:lnTo>
                    <a:pt x="1720" y="1686"/>
                  </a:lnTo>
                  <a:lnTo>
                    <a:pt x="1710" y="1686"/>
                  </a:lnTo>
                  <a:lnTo>
                    <a:pt x="1710" y="1692"/>
                  </a:lnTo>
                  <a:lnTo>
                    <a:pt x="1690" y="1692"/>
                  </a:lnTo>
                  <a:lnTo>
                    <a:pt x="1690" y="1700"/>
                  </a:lnTo>
                  <a:lnTo>
                    <a:pt x="1682" y="1700"/>
                  </a:lnTo>
                  <a:lnTo>
                    <a:pt x="1682" y="1708"/>
                  </a:lnTo>
                  <a:lnTo>
                    <a:pt x="1668" y="1708"/>
                  </a:lnTo>
                  <a:lnTo>
                    <a:pt x="1668" y="1716"/>
                  </a:lnTo>
                  <a:lnTo>
                    <a:pt x="1666" y="1716"/>
                  </a:lnTo>
                  <a:lnTo>
                    <a:pt x="1666" y="1724"/>
                  </a:lnTo>
                  <a:lnTo>
                    <a:pt x="1662" y="1724"/>
                  </a:lnTo>
                  <a:lnTo>
                    <a:pt x="1662" y="1730"/>
                  </a:lnTo>
                  <a:lnTo>
                    <a:pt x="1658" y="1730"/>
                  </a:lnTo>
                  <a:lnTo>
                    <a:pt x="1658" y="1758"/>
                  </a:lnTo>
                  <a:lnTo>
                    <a:pt x="1658" y="1766"/>
                  </a:lnTo>
                  <a:lnTo>
                    <a:pt x="1654" y="1766"/>
                  </a:lnTo>
                  <a:lnTo>
                    <a:pt x="1654" y="1774"/>
                  </a:lnTo>
                  <a:lnTo>
                    <a:pt x="1648" y="1774"/>
                  </a:lnTo>
                  <a:lnTo>
                    <a:pt x="1648" y="1796"/>
                  </a:lnTo>
                  <a:lnTo>
                    <a:pt x="1644" y="1796"/>
                  </a:lnTo>
                  <a:lnTo>
                    <a:pt x="1644" y="1808"/>
                  </a:lnTo>
                  <a:lnTo>
                    <a:pt x="1640" y="1808"/>
                  </a:lnTo>
                  <a:lnTo>
                    <a:pt x="1640" y="1816"/>
                  </a:lnTo>
                  <a:lnTo>
                    <a:pt x="1638" y="1816"/>
                  </a:lnTo>
                  <a:lnTo>
                    <a:pt x="1638" y="1822"/>
                  </a:lnTo>
                  <a:lnTo>
                    <a:pt x="1620" y="1822"/>
                  </a:lnTo>
                  <a:lnTo>
                    <a:pt x="1620" y="1830"/>
                  </a:lnTo>
                  <a:lnTo>
                    <a:pt x="1614" y="1830"/>
                  </a:lnTo>
                  <a:lnTo>
                    <a:pt x="1614" y="1836"/>
                  </a:lnTo>
                  <a:lnTo>
                    <a:pt x="1610" y="1836"/>
                  </a:lnTo>
                  <a:lnTo>
                    <a:pt x="1610" y="1844"/>
                  </a:lnTo>
                  <a:lnTo>
                    <a:pt x="1598" y="1844"/>
                  </a:lnTo>
                  <a:lnTo>
                    <a:pt x="1598" y="1850"/>
                  </a:lnTo>
                  <a:lnTo>
                    <a:pt x="1596" y="1850"/>
                  </a:lnTo>
                  <a:lnTo>
                    <a:pt x="1596" y="1858"/>
                  </a:lnTo>
                  <a:lnTo>
                    <a:pt x="1582" y="1858"/>
                  </a:lnTo>
                  <a:lnTo>
                    <a:pt x="1582" y="1868"/>
                  </a:lnTo>
                  <a:lnTo>
                    <a:pt x="1578" y="1868"/>
                  </a:lnTo>
                  <a:lnTo>
                    <a:pt x="1578" y="1882"/>
                  </a:lnTo>
                  <a:lnTo>
                    <a:pt x="1572" y="1882"/>
                  </a:lnTo>
                  <a:lnTo>
                    <a:pt x="1572" y="1888"/>
                  </a:lnTo>
                  <a:lnTo>
                    <a:pt x="1554" y="1888"/>
                  </a:lnTo>
                  <a:lnTo>
                    <a:pt x="1554" y="1902"/>
                  </a:lnTo>
                  <a:lnTo>
                    <a:pt x="1544" y="1902"/>
                  </a:lnTo>
                  <a:lnTo>
                    <a:pt x="1544" y="1916"/>
                  </a:lnTo>
                  <a:lnTo>
                    <a:pt x="1512" y="1916"/>
                  </a:lnTo>
                  <a:lnTo>
                    <a:pt x="1512" y="1920"/>
                  </a:lnTo>
                  <a:lnTo>
                    <a:pt x="1490" y="1920"/>
                  </a:lnTo>
                  <a:lnTo>
                    <a:pt x="1490" y="1932"/>
                  </a:lnTo>
                  <a:lnTo>
                    <a:pt x="1488" y="1932"/>
                  </a:lnTo>
                  <a:lnTo>
                    <a:pt x="1488" y="1938"/>
                  </a:lnTo>
                  <a:lnTo>
                    <a:pt x="1482" y="1938"/>
                  </a:lnTo>
                  <a:lnTo>
                    <a:pt x="1482" y="1944"/>
                  </a:lnTo>
                  <a:lnTo>
                    <a:pt x="1474" y="1944"/>
                  </a:lnTo>
                  <a:lnTo>
                    <a:pt x="1474" y="1950"/>
                  </a:lnTo>
                  <a:lnTo>
                    <a:pt x="1470" y="1950"/>
                  </a:lnTo>
                  <a:lnTo>
                    <a:pt x="1470" y="1956"/>
                  </a:lnTo>
                  <a:lnTo>
                    <a:pt x="1464" y="1956"/>
                  </a:lnTo>
                  <a:lnTo>
                    <a:pt x="1464" y="1978"/>
                  </a:lnTo>
                  <a:lnTo>
                    <a:pt x="1458" y="1978"/>
                  </a:lnTo>
                  <a:lnTo>
                    <a:pt x="1458" y="1984"/>
                  </a:lnTo>
                  <a:lnTo>
                    <a:pt x="1440" y="1984"/>
                  </a:lnTo>
                  <a:lnTo>
                    <a:pt x="1440" y="1990"/>
                  </a:lnTo>
                  <a:lnTo>
                    <a:pt x="1438" y="1990"/>
                  </a:lnTo>
                  <a:lnTo>
                    <a:pt x="1438" y="2002"/>
                  </a:lnTo>
                  <a:lnTo>
                    <a:pt x="1434" y="2002"/>
                  </a:lnTo>
                  <a:lnTo>
                    <a:pt x="1434" y="2008"/>
                  </a:lnTo>
                  <a:lnTo>
                    <a:pt x="1418" y="2008"/>
                  </a:lnTo>
                  <a:lnTo>
                    <a:pt x="1418" y="2014"/>
                  </a:lnTo>
                  <a:lnTo>
                    <a:pt x="1406" y="2014"/>
                  </a:lnTo>
                  <a:lnTo>
                    <a:pt x="1406" y="2020"/>
                  </a:lnTo>
                  <a:lnTo>
                    <a:pt x="1392" y="2020"/>
                  </a:lnTo>
                  <a:lnTo>
                    <a:pt x="1392" y="2030"/>
                  </a:lnTo>
                  <a:lnTo>
                    <a:pt x="1388" y="2030"/>
                  </a:lnTo>
                  <a:lnTo>
                    <a:pt x="1388" y="2034"/>
                  </a:lnTo>
                  <a:lnTo>
                    <a:pt x="1386" y="2034"/>
                  </a:lnTo>
                  <a:lnTo>
                    <a:pt x="1386" y="2040"/>
                  </a:lnTo>
                  <a:lnTo>
                    <a:pt x="1378" y="2040"/>
                  </a:lnTo>
                  <a:lnTo>
                    <a:pt x="1378" y="2046"/>
                  </a:lnTo>
                  <a:lnTo>
                    <a:pt x="1376" y="2046"/>
                  </a:lnTo>
                  <a:lnTo>
                    <a:pt x="1376" y="2058"/>
                  </a:lnTo>
                  <a:lnTo>
                    <a:pt x="1374" y="2058"/>
                  </a:lnTo>
                  <a:lnTo>
                    <a:pt x="1374" y="2062"/>
                  </a:lnTo>
                  <a:lnTo>
                    <a:pt x="1364" y="2062"/>
                  </a:lnTo>
                  <a:lnTo>
                    <a:pt x="1364" y="2068"/>
                  </a:lnTo>
                  <a:lnTo>
                    <a:pt x="1350" y="2068"/>
                  </a:lnTo>
                  <a:lnTo>
                    <a:pt x="1350" y="2078"/>
                  </a:lnTo>
                  <a:lnTo>
                    <a:pt x="1314" y="2078"/>
                  </a:lnTo>
                  <a:lnTo>
                    <a:pt x="1314" y="2084"/>
                  </a:lnTo>
                  <a:lnTo>
                    <a:pt x="1308" y="2084"/>
                  </a:lnTo>
                  <a:lnTo>
                    <a:pt x="1308" y="2088"/>
                  </a:lnTo>
                  <a:lnTo>
                    <a:pt x="1304" y="2088"/>
                  </a:lnTo>
                  <a:lnTo>
                    <a:pt x="1304" y="2092"/>
                  </a:lnTo>
                  <a:lnTo>
                    <a:pt x="1298" y="2092"/>
                  </a:lnTo>
                  <a:lnTo>
                    <a:pt x="1298" y="2098"/>
                  </a:lnTo>
                  <a:lnTo>
                    <a:pt x="1282" y="2098"/>
                  </a:lnTo>
                  <a:lnTo>
                    <a:pt x="1282" y="2108"/>
                  </a:lnTo>
                  <a:lnTo>
                    <a:pt x="1246" y="2108"/>
                  </a:lnTo>
                  <a:lnTo>
                    <a:pt x="1246" y="2112"/>
                  </a:lnTo>
                  <a:lnTo>
                    <a:pt x="1242" y="2112"/>
                  </a:lnTo>
                  <a:lnTo>
                    <a:pt x="1242" y="2122"/>
                  </a:lnTo>
                  <a:lnTo>
                    <a:pt x="1240" y="2122"/>
                  </a:lnTo>
                  <a:lnTo>
                    <a:pt x="1240" y="2126"/>
                  </a:lnTo>
                  <a:lnTo>
                    <a:pt x="1208" y="2126"/>
                  </a:lnTo>
                  <a:lnTo>
                    <a:pt x="1208" y="2136"/>
                  </a:lnTo>
                  <a:lnTo>
                    <a:pt x="1190" y="2136"/>
                  </a:lnTo>
                  <a:lnTo>
                    <a:pt x="1190" y="2144"/>
                  </a:lnTo>
                  <a:lnTo>
                    <a:pt x="1188" y="2144"/>
                  </a:lnTo>
                  <a:lnTo>
                    <a:pt x="1188" y="2148"/>
                  </a:lnTo>
                  <a:lnTo>
                    <a:pt x="1184" y="2148"/>
                  </a:lnTo>
                  <a:lnTo>
                    <a:pt x="1184" y="2152"/>
                  </a:lnTo>
                  <a:lnTo>
                    <a:pt x="1174" y="2152"/>
                  </a:lnTo>
                  <a:lnTo>
                    <a:pt x="1174" y="2158"/>
                  </a:lnTo>
                  <a:lnTo>
                    <a:pt x="1170" y="2158"/>
                  </a:lnTo>
                  <a:lnTo>
                    <a:pt x="1170" y="2162"/>
                  </a:lnTo>
                  <a:lnTo>
                    <a:pt x="1166" y="2162"/>
                  </a:lnTo>
                  <a:lnTo>
                    <a:pt x="1166" y="2166"/>
                  </a:lnTo>
                  <a:lnTo>
                    <a:pt x="1154" y="2166"/>
                  </a:lnTo>
                  <a:lnTo>
                    <a:pt x="1154" y="2170"/>
                  </a:lnTo>
                  <a:lnTo>
                    <a:pt x="1142" y="2170"/>
                  </a:lnTo>
                  <a:lnTo>
                    <a:pt x="1142" y="2184"/>
                  </a:lnTo>
                  <a:lnTo>
                    <a:pt x="1124" y="2184"/>
                  </a:lnTo>
                  <a:lnTo>
                    <a:pt x="1124" y="2198"/>
                  </a:lnTo>
                  <a:lnTo>
                    <a:pt x="1122" y="2198"/>
                  </a:lnTo>
                  <a:lnTo>
                    <a:pt x="1122" y="2212"/>
                  </a:lnTo>
                  <a:lnTo>
                    <a:pt x="1118" y="2212"/>
                  </a:lnTo>
                  <a:lnTo>
                    <a:pt x="1118" y="2218"/>
                  </a:lnTo>
                  <a:lnTo>
                    <a:pt x="1114" y="2218"/>
                  </a:lnTo>
                  <a:lnTo>
                    <a:pt x="1114" y="2226"/>
                  </a:lnTo>
                  <a:lnTo>
                    <a:pt x="1104" y="2226"/>
                  </a:lnTo>
                  <a:lnTo>
                    <a:pt x="1104" y="2238"/>
                  </a:lnTo>
                  <a:lnTo>
                    <a:pt x="1102" y="2238"/>
                  </a:lnTo>
                  <a:lnTo>
                    <a:pt x="1102" y="2248"/>
                  </a:lnTo>
                  <a:lnTo>
                    <a:pt x="1098" y="2248"/>
                  </a:lnTo>
                  <a:lnTo>
                    <a:pt x="1098" y="2252"/>
                  </a:lnTo>
                  <a:lnTo>
                    <a:pt x="1094" y="2252"/>
                  </a:lnTo>
                  <a:lnTo>
                    <a:pt x="1094" y="2266"/>
                  </a:lnTo>
                  <a:lnTo>
                    <a:pt x="1086" y="2266"/>
                  </a:lnTo>
                  <a:lnTo>
                    <a:pt x="1086" y="2270"/>
                  </a:lnTo>
                  <a:lnTo>
                    <a:pt x="1084" y="2270"/>
                  </a:lnTo>
                  <a:lnTo>
                    <a:pt x="1084" y="2280"/>
                  </a:lnTo>
                  <a:lnTo>
                    <a:pt x="1080" y="2280"/>
                  </a:lnTo>
                  <a:lnTo>
                    <a:pt x="1080" y="2284"/>
                  </a:lnTo>
                  <a:lnTo>
                    <a:pt x="1076" y="2284"/>
                  </a:lnTo>
                  <a:lnTo>
                    <a:pt x="1076" y="2288"/>
                  </a:lnTo>
                  <a:lnTo>
                    <a:pt x="1062" y="2288"/>
                  </a:lnTo>
                  <a:lnTo>
                    <a:pt x="1062" y="2292"/>
                  </a:lnTo>
                  <a:lnTo>
                    <a:pt x="1060" y="2292"/>
                  </a:lnTo>
                  <a:lnTo>
                    <a:pt x="1060" y="2296"/>
                  </a:lnTo>
                  <a:lnTo>
                    <a:pt x="1052" y="2296"/>
                  </a:lnTo>
                  <a:lnTo>
                    <a:pt x="1052" y="2308"/>
                  </a:lnTo>
                  <a:lnTo>
                    <a:pt x="1046" y="2308"/>
                  </a:lnTo>
                  <a:lnTo>
                    <a:pt x="1046" y="2314"/>
                  </a:lnTo>
                  <a:lnTo>
                    <a:pt x="1042" y="2314"/>
                  </a:lnTo>
                  <a:lnTo>
                    <a:pt x="1042" y="2320"/>
                  </a:lnTo>
                  <a:lnTo>
                    <a:pt x="1034" y="2320"/>
                  </a:lnTo>
                  <a:lnTo>
                    <a:pt x="1034" y="2324"/>
                  </a:lnTo>
                  <a:lnTo>
                    <a:pt x="1032" y="2324"/>
                  </a:lnTo>
                  <a:lnTo>
                    <a:pt x="1032" y="2336"/>
                  </a:lnTo>
                  <a:lnTo>
                    <a:pt x="1024" y="2336"/>
                  </a:lnTo>
                  <a:lnTo>
                    <a:pt x="1024" y="2340"/>
                  </a:lnTo>
                  <a:lnTo>
                    <a:pt x="1018" y="2340"/>
                  </a:lnTo>
                  <a:lnTo>
                    <a:pt x="1018" y="2344"/>
                  </a:lnTo>
                  <a:lnTo>
                    <a:pt x="1008" y="2344"/>
                  </a:lnTo>
                  <a:lnTo>
                    <a:pt x="1008" y="2348"/>
                  </a:lnTo>
                  <a:lnTo>
                    <a:pt x="994" y="2348"/>
                  </a:lnTo>
                  <a:lnTo>
                    <a:pt x="994" y="2356"/>
                  </a:lnTo>
                  <a:lnTo>
                    <a:pt x="984" y="2356"/>
                  </a:lnTo>
                  <a:lnTo>
                    <a:pt x="984" y="2360"/>
                  </a:lnTo>
                  <a:lnTo>
                    <a:pt x="980" y="2360"/>
                  </a:lnTo>
                  <a:lnTo>
                    <a:pt x="980" y="2364"/>
                  </a:lnTo>
                  <a:lnTo>
                    <a:pt x="966" y="2364"/>
                  </a:lnTo>
                  <a:lnTo>
                    <a:pt x="966" y="2368"/>
                  </a:lnTo>
                  <a:lnTo>
                    <a:pt x="958" y="2368"/>
                  </a:lnTo>
                  <a:lnTo>
                    <a:pt x="958" y="2374"/>
                  </a:lnTo>
                  <a:lnTo>
                    <a:pt x="956" y="2374"/>
                  </a:lnTo>
                  <a:lnTo>
                    <a:pt x="956" y="2382"/>
                  </a:lnTo>
                  <a:lnTo>
                    <a:pt x="952" y="2382"/>
                  </a:lnTo>
                  <a:lnTo>
                    <a:pt x="952" y="2386"/>
                  </a:lnTo>
                  <a:lnTo>
                    <a:pt x="946" y="2386"/>
                  </a:lnTo>
                  <a:lnTo>
                    <a:pt x="946" y="2398"/>
                  </a:lnTo>
                  <a:lnTo>
                    <a:pt x="938" y="2398"/>
                  </a:lnTo>
                  <a:lnTo>
                    <a:pt x="938" y="2404"/>
                  </a:lnTo>
                  <a:lnTo>
                    <a:pt x="928" y="2404"/>
                  </a:lnTo>
                  <a:lnTo>
                    <a:pt x="928" y="2408"/>
                  </a:lnTo>
                  <a:lnTo>
                    <a:pt x="924" y="2408"/>
                  </a:lnTo>
                  <a:lnTo>
                    <a:pt x="924" y="2412"/>
                  </a:lnTo>
                  <a:lnTo>
                    <a:pt x="924" y="2416"/>
                  </a:lnTo>
                  <a:lnTo>
                    <a:pt x="920" y="2416"/>
                  </a:lnTo>
                  <a:lnTo>
                    <a:pt x="920" y="2420"/>
                  </a:lnTo>
                  <a:lnTo>
                    <a:pt x="914" y="2420"/>
                  </a:lnTo>
                  <a:lnTo>
                    <a:pt x="914" y="2424"/>
                  </a:lnTo>
                  <a:lnTo>
                    <a:pt x="904" y="2424"/>
                  </a:lnTo>
                  <a:lnTo>
                    <a:pt x="904" y="2426"/>
                  </a:lnTo>
                  <a:lnTo>
                    <a:pt x="896" y="2426"/>
                  </a:lnTo>
                  <a:lnTo>
                    <a:pt x="896" y="2434"/>
                  </a:lnTo>
                  <a:lnTo>
                    <a:pt x="894" y="2434"/>
                  </a:lnTo>
                  <a:lnTo>
                    <a:pt x="894" y="2442"/>
                  </a:lnTo>
                  <a:lnTo>
                    <a:pt x="890" y="2442"/>
                  </a:lnTo>
                  <a:lnTo>
                    <a:pt x="890" y="2444"/>
                  </a:lnTo>
                  <a:lnTo>
                    <a:pt x="884" y="2444"/>
                  </a:lnTo>
                  <a:lnTo>
                    <a:pt x="884" y="2448"/>
                  </a:lnTo>
                  <a:lnTo>
                    <a:pt x="880" y="2448"/>
                  </a:lnTo>
                  <a:lnTo>
                    <a:pt x="880" y="2452"/>
                  </a:lnTo>
                  <a:lnTo>
                    <a:pt x="876" y="2452"/>
                  </a:lnTo>
                  <a:lnTo>
                    <a:pt x="876" y="2456"/>
                  </a:lnTo>
                  <a:lnTo>
                    <a:pt x="868" y="2456"/>
                  </a:lnTo>
                  <a:lnTo>
                    <a:pt x="868" y="2460"/>
                  </a:lnTo>
                  <a:lnTo>
                    <a:pt x="862" y="2460"/>
                  </a:lnTo>
                  <a:lnTo>
                    <a:pt x="862" y="2464"/>
                  </a:lnTo>
                  <a:lnTo>
                    <a:pt x="858" y="2464"/>
                  </a:lnTo>
                  <a:lnTo>
                    <a:pt x="858" y="2468"/>
                  </a:lnTo>
                  <a:lnTo>
                    <a:pt x="852" y="2468"/>
                  </a:lnTo>
                  <a:lnTo>
                    <a:pt x="852" y="2472"/>
                  </a:lnTo>
                  <a:lnTo>
                    <a:pt x="844" y="2472"/>
                  </a:lnTo>
                  <a:lnTo>
                    <a:pt x="844" y="2474"/>
                  </a:lnTo>
                  <a:lnTo>
                    <a:pt x="842" y="2474"/>
                  </a:lnTo>
                  <a:lnTo>
                    <a:pt x="842" y="2482"/>
                  </a:lnTo>
                  <a:lnTo>
                    <a:pt x="838" y="2482"/>
                  </a:lnTo>
                  <a:lnTo>
                    <a:pt x="838" y="2488"/>
                  </a:lnTo>
                  <a:lnTo>
                    <a:pt x="834" y="2488"/>
                  </a:lnTo>
                  <a:lnTo>
                    <a:pt x="834" y="2494"/>
                  </a:lnTo>
                  <a:lnTo>
                    <a:pt x="832" y="2494"/>
                  </a:lnTo>
                  <a:lnTo>
                    <a:pt x="832" y="2498"/>
                  </a:lnTo>
                  <a:lnTo>
                    <a:pt x="828" y="2498"/>
                  </a:lnTo>
                  <a:lnTo>
                    <a:pt x="828" y="2506"/>
                  </a:lnTo>
                  <a:lnTo>
                    <a:pt x="824" y="2506"/>
                  </a:lnTo>
                  <a:lnTo>
                    <a:pt x="824" y="2514"/>
                  </a:lnTo>
                  <a:lnTo>
                    <a:pt x="820" y="2514"/>
                  </a:lnTo>
                  <a:lnTo>
                    <a:pt x="820" y="2516"/>
                  </a:lnTo>
                  <a:lnTo>
                    <a:pt x="818" y="2516"/>
                  </a:lnTo>
                  <a:lnTo>
                    <a:pt x="818" y="2524"/>
                  </a:lnTo>
                  <a:lnTo>
                    <a:pt x="810" y="2524"/>
                  </a:lnTo>
                  <a:lnTo>
                    <a:pt x="810" y="2528"/>
                  </a:lnTo>
                  <a:lnTo>
                    <a:pt x="802" y="2528"/>
                  </a:lnTo>
                  <a:lnTo>
                    <a:pt x="802" y="2532"/>
                  </a:lnTo>
                  <a:lnTo>
                    <a:pt x="778" y="2532"/>
                  </a:lnTo>
                  <a:lnTo>
                    <a:pt x="778" y="2534"/>
                  </a:lnTo>
                  <a:lnTo>
                    <a:pt x="776" y="2534"/>
                  </a:lnTo>
                  <a:lnTo>
                    <a:pt x="776" y="2540"/>
                  </a:lnTo>
                  <a:lnTo>
                    <a:pt x="768" y="2540"/>
                  </a:lnTo>
                  <a:lnTo>
                    <a:pt x="768" y="2544"/>
                  </a:lnTo>
                  <a:lnTo>
                    <a:pt x="762" y="2544"/>
                  </a:lnTo>
                  <a:lnTo>
                    <a:pt x="762" y="2548"/>
                  </a:lnTo>
                  <a:lnTo>
                    <a:pt x="758" y="2548"/>
                  </a:lnTo>
                  <a:lnTo>
                    <a:pt x="758" y="2550"/>
                  </a:lnTo>
                  <a:lnTo>
                    <a:pt x="750" y="2550"/>
                  </a:lnTo>
                  <a:lnTo>
                    <a:pt x="750" y="2562"/>
                  </a:lnTo>
                  <a:lnTo>
                    <a:pt x="748" y="2562"/>
                  </a:lnTo>
                  <a:lnTo>
                    <a:pt x="748" y="2564"/>
                  </a:lnTo>
                  <a:lnTo>
                    <a:pt x="744" y="2564"/>
                  </a:lnTo>
                  <a:lnTo>
                    <a:pt x="744" y="2568"/>
                  </a:lnTo>
                  <a:lnTo>
                    <a:pt x="734" y="2568"/>
                  </a:lnTo>
                  <a:lnTo>
                    <a:pt x="734" y="2572"/>
                  </a:lnTo>
                  <a:lnTo>
                    <a:pt x="724" y="2572"/>
                  </a:lnTo>
                  <a:lnTo>
                    <a:pt x="724" y="2574"/>
                  </a:lnTo>
                  <a:lnTo>
                    <a:pt x="710" y="2574"/>
                  </a:lnTo>
                  <a:lnTo>
                    <a:pt x="710" y="2578"/>
                  </a:lnTo>
                  <a:lnTo>
                    <a:pt x="706" y="2578"/>
                  </a:lnTo>
                  <a:lnTo>
                    <a:pt x="706" y="2582"/>
                  </a:lnTo>
                  <a:lnTo>
                    <a:pt x="704" y="2582"/>
                  </a:lnTo>
                  <a:lnTo>
                    <a:pt x="704" y="2586"/>
                  </a:lnTo>
                  <a:lnTo>
                    <a:pt x="698" y="2586"/>
                  </a:lnTo>
                  <a:lnTo>
                    <a:pt x="698" y="2588"/>
                  </a:lnTo>
                  <a:lnTo>
                    <a:pt x="688" y="2588"/>
                  </a:lnTo>
                  <a:lnTo>
                    <a:pt x="688" y="2592"/>
                  </a:lnTo>
                  <a:lnTo>
                    <a:pt x="682" y="2592"/>
                  </a:lnTo>
                  <a:lnTo>
                    <a:pt x="682" y="2596"/>
                  </a:lnTo>
                  <a:lnTo>
                    <a:pt x="662" y="2596"/>
                  </a:lnTo>
                  <a:lnTo>
                    <a:pt x="654" y="2596"/>
                  </a:lnTo>
                  <a:lnTo>
                    <a:pt x="654" y="2600"/>
                  </a:lnTo>
                  <a:lnTo>
                    <a:pt x="648" y="2600"/>
                  </a:lnTo>
                  <a:lnTo>
                    <a:pt x="648" y="2602"/>
                  </a:lnTo>
                  <a:lnTo>
                    <a:pt x="644" y="2602"/>
                  </a:lnTo>
                  <a:lnTo>
                    <a:pt x="644" y="2606"/>
                  </a:lnTo>
                  <a:lnTo>
                    <a:pt x="642" y="2606"/>
                  </a:lnTo>
                  <a:lnTo>
                    <a:pt x="642" y="2610"/>
                  </a:lnTo>
                  <a:lnTo>
                    <a:pt x="640" y="2610"/>
                  </a:lnTo>
                  <a:lnTo>
                    <a:pt x="640" y="2612"/>
                  </a:lnTo>
                  <a:lnTo>
                    <a:pt x="630" y="2612"/>
                  </a:lnTo>
                  <a:lnTo>
                    <a:pt x="630" y="2616"/>
                  </a:lnTo>
                  <a:lnTo>
                    <a:pt x="622" y="2616"/>
                  </a:lnTo>
                  <a:lnTo>
                    <a:pt x="622" y="2618"/>
                  </a:lnTo>
                  <a:lnTo>
                    <a:pt x="620" y="2618"/>
                  </a:lnTo>
                  <a:lnTo>
                    <a:pt x="620" y="2626"/>
                  </a:lnTo>
                  <a:lnTo>
                    <a:pt x="616" y="2626"/>
                  </a:lnTo>
                  <a:lnTo>
                    <a:pt x="616" y="2628"/>
                  </a:lnTo>
                  <a:lnTo>
                    <a:pt x="610" y="2628"/>
                  </a:lnTo>
                  <a:lnTo>
                    <a:pt x="610" y="2632"/>
                  </a:lnTo>
                  <a:lnTo>
                    <a:pt x="606" y="2632"/>
                  </a:lnTo>
                  <a:lnTo>
                    <a:pt x="606" y="2634"/>
                  </a:lnTo>
                  <a:lnTo>
                    <a:pt x="602" y="2634"/>
                  </a:lnTo>
                  <a:lnTo>
                    <a:pt x="602" y="2638"/>
                  </a:lnTo>
                  <a:lnTo>
                    <a:pt x="596" y="2638"/>
                  </a:lnTo>
                  <a:lnTo>
                    <a:pt x="596" y="2648"/>
                  </a:lnTo>
                  <a:lnTo>
                    <a:pt x="580" y="2648"/>
                  </a:lnTo>
                  <a:lnTo>
                    <a:pt x="580" y="2650"/>
                  </a:lnTo>
                  <a:lnTo>
                    <a:pt x="578" y="2650"/>
                  </a:lnTo>
                  <a:lnTo>
                    <a:pt x="578" y="2656"/>
                  </a:lnTo>
                  <a:lnTo>
                    <a:pt x="574" y="2656"/>
                  </a:lnTo>
                  <a:lnTo>
                    <a:pt x="574" y="2674"/>
                  </a:lnTo>
                  <a:lnTo>
                    <a:pt x="570" y="2674"/>
                  </a:lnTo>
                  <a:lnTo>
                    <a:pt x="570" y="2678"/>
                  </a:lnTo>
                  <a:lnTo>
                    <a:pt x="568" y="2678"/>
                  </a:lnTo>
                  <a:lnTo>
                    <a:pt x="568" y="2686"/>
                  </a:lnTo>
                  <a:lnTo>
                    <a:pt x="564" y="2686"/>
                  </a:lnTo>
                  <a:lnTo>
                    <a:pt x="564" y="2690"/>
                  </a:lnTo>
                  <a:lnTo>
                    <a:pt x="560" y="2690"/>
                  </a:lnTo>
                  <a:lnTo>
                    <a:pt x="560" y="2700"/>
                  </a:lnTo>
                  <a:lnTo>
                    <a:pt x="554" y="2700"/>
                  </a:lnTo>
                  <a:lnTo>
                    <a:pt x="554" y="2708"/>
                  </a:lnTo>
                  <a:lnTo>
                    <a:pt x="550" y="2708"/>
                  </a:lnTo>
                  <a:lnTo>
                    <a:pt x="550" y="2722"/>
                  </a:lnTo>
                  <a:lnTo>
                    <a:pt x="544" y="2722"/>
                  </a:lnTo>
                  <a:lnTo>
                    <a:pt x="544" y="2724"/>
                  </a:lnTo>
                  <a:lnTo>
                    <a:pt x="538" y="2724"/>
                  </a:lnTo>
                  <a:lnTo>
                    <a:pt x="538" y="2732"/>
                  </a:lnTo>
                  <a:lnTo>
                    <a:pt x="534" y="2732"/>
                  </a:lnTo>
                  <a:lnTo>
                    <a:pt x="534" y="2734"/>
                  </a:lnTo>
                  <a:lnTo>
                    <a:pt x="528" y="2734"/>
                  </a:lnTo>
                  <a:lnTo>
                    <a:pt x="528" y="2738"/>
                  </a:lnTo>
                  <a:lnTo>
                    <a:pt x="526" y="2738"/>
                  </a:lnTo>
                  <a:lnTo>
                    <a:pt x="526" y="2740"/>
                  </a:lnTo>
                  <a:lnTo>
                    <a:pt x="522" y="2740"/>
                  </a:lnTo>
                  <a:lnTo>
                    <a:pt x="522" y="2750"/>
                  </a:lnTo>
                  <a:lnTo>
                    <a:pt x="508" y="2750"/>
                  </a:lnTo>
                  <a:lnTo>
                    <a:pt x="508" y="2752"/>
                  </a:lnTo>
                  <a:lnTo>
                    <a:pt x="506" y="2752"/>
                  </a:lnTo>
                  <a:lnTo>
                    <a:pt x="506" y="2756"/>
                  </a:lnTo>
                  <a:lnTo>
                    <a:pt x="502" y="2756"/>
                  </a:lnTo>
                  <a:lnTo>
                    <a:pt x="502" y="2758"/>
                  </a:lnTo>
                  <a:lnTo>
                    <a:pt x="488" y="2758"/>
                  </a:lnTo>
                  <a:lnTo>
                    <a:pt x="488" y="2764"/>
                  </a:lnTo>
                  <a:lnTo>
                    <a:pt x="486" y="2764"/>
                  </a:lnTo>
                  <a:lnTo>
                    <a:pt x="486" y="2766"/>
                  </a:lnTo>
                  <a:lnTo>
                    <a:pt x="478" y="2766"/>
                  </a:lnTo>
                  <a:lnTo>
                    <a:pt x="478" y="2768"/>
                  </a:lnTo>
                  <a:lnTo>
                    <a:pt x="470" y="2768"/>
                  </a:lnTo>
                  <a:lnTo>
                    <a:pt x="470" y="2772"/>
                  </a:lnTo>
                  <a:lnTo>
                    <a:pt x="466" y="2772"/>
                  </a:lnTo>
                  <a:lnTo>
                    <a:pt x="466" y="2776"/>
                  </a:lnTo>
                  <a:lnTo>
                    <a:pt x="464" y="2776"/>
                  </a:lnTo>
                  <a:lnTo>
                    <a:pt x="464" y="2780"/>
                  </a:lnTo>
                  <a:lnTo>
                    <a:pt x="460" y="2780"/>
                  </a:lnTo>
                  <a:lnTo>
                    <a:pt x="460" y="2788"/>
                  </a:lnTo>
                  <a:lnTo>
                    <a:pt x="454" y="2788"/>
                  </a:lnTo>
                  <a:lnTo>
                    <a:pt x="454" y="2794"/>
                  </a:lnTo>
                  <a:lnTo>
                    <a:pt x="444" y="2794"/>
                  </a:lnTo>
                  <a:lnTo>
                    <a:pt x="444" y="2798"/>
                  </a:lnTo>
                  <a:lnTo>
                    <a:pt x="440" y="2798"/>
                  </a:lnTo>
                  <a:lnTo>
                    <a:pt x="440" y="2800"/>
                  </a:lnTo>
                  <a:lnTo>
                    <a:pt x="436" y="2800"/>
                  </a:lnTo>
                  <a:lnTo>
                    <a:pt x="436" y="2808"/>
                  </a:lnTo>
                  <a:lnTo>
                    <a:pt x="434" y="2808"/>
                  </a:lnTo>
                  <a:lnTo>
                    <a:pt x="434" y="2812"/>
                  </a:lnTo>
                  <a:lnTo>
                    <a:pt x="426" y="2812"/>
                  </a:lnTo>
                  <a:lnTo>
                    <a:pt x="426" y="2814"/>
                  </a:lnTo>
                  <a:lnTo>
                    <a:pt x="420" y="2814"/>
                  </a:lnTo>
                  <a:lnTo>
                    <a:pt x="420" y="2818"/>
                  </a:lnTo>
                  <a:lnTo>
                    <a:pt x="416" y="2818"/>
                  </a:lnTo>
                  <a:lnTo>
                    <a:pt x="416" y="2820"/>
                  </a:lnTo>
                  <a:lnTo>
                    <a:pt x="412" y="2820"/>
                  </a:lnTo>
                  <a:lnTo>
                    <a:pt x="412" y="2824"/>
                  </a:lnTo>
                  <a:lnTo>
                    <a:pt x="402" y="2824"/>
                  </a:lnTo>
                  <a:lnTo>
                    <a:pt x="402" y="2826"/>
                  </a:lnTo>
                  <a:lnTo>
                    <a:pt x="398" y="2826"/>
                  </a:lnTo>
                  <a:lnTo>
                    <a:pt x="398" y="2830"/>
                  </a:lnTo>
                  <a:lnTo>
                    <a:pt x="392" y="2830"/>
                  </a:lnTo>
                  <a:lnTo>
                    <a:pt x="392" y="2832"/>
                  </a:lnTo>
                  <a:lnTo>
                    <a:pt x="388" y="2832"/>
                  </a:lnTo>
                  <a:lnTo>
                    <a:pt x="388" y="2834"/>
                  </a:lnTo>
                  <a:lnTo>
                    <a:pt x="380" y="2834"/>
                  </a:lnTo>
                  <a:lnTo>
                    <a:pt x="380" y="2840"/>
                  </a:lnTo>
                  <a:lnTo>
                    <a:pt x="378" y="2840"/>
                  </a:lnTo>
                  <a:lnTo>
                    <a:pt x="378" y="2846"/>
                  </a:lnTo>
                  <a:lnTo>
                    <a:pt x="370" y="2846"/>
                  </a:lnTo>
                  <a:lnTo>
                    <a:pt x="370" y="2848"/>
                  </a:lnTo>
                  <a:lnTo>
                    <a:pt x="368" y="2848"/>
                  </a:lnTo>
                  <a:lnTo>
                    <a:pt x="368" y="2854"/>
                  </a:lnTo>
                  <a:lnTo>
                    <a:pt x="364" y="2854"/>
                  </a:lnTo>
                  <a:lnTo>
                    <a:pt x="364" y="2856"/>
                  </a:lnTo>
                  <a:lnTo>
                    <a:pt x="360" y="2856"/>
                  </a:lnTo>
                  <a:lnTo>
                    <a:pt x="360" y="2860"/>
                  </a:lnTo>
                  <a:lnTo>
                    <a:pt x="360" y="2862"/>
                  </a:lnTo>
                  <a:lnTo>
                    <a:pt x="350" y="2862"/>
                  </a:lnTo>
                  <a:lnTo>
                    <a:pt x="350" y="2868"/>
                  </a:lnTo>
                  <a:lnTo>
                    <a:pt x="346" y="2868"/>
                  </a:lnTo>
                  <a:lnTo>
                    <a:pt x="346" y="2870"/>
                  </a:lnTo>
                  <a:lnTo>
                    <a:pt x="340" y="2870"/>
                  </a:lnTo>
                  <a:lnTo>
                    <a:pt x="340" y="2874"/>
                  </a:lnTo>
                  <a:lnTo>
                    <a:pt x="336" y="2874"/>
                  </a:lnTo>
                  <a:lnTo>
                    <a:pt x="336" y="2876"/>
                  </a:lnTo>
                  <a:lnTo>
                    <a:pt x="332" y="2876"/>
                  </a:lnTo>
                  <a:lnTo>
                    <a:pt x="332" y="2880"/>
                  </a:lnTo>
                  <a:lnTo>
                    <a:pt x="328" y="2880"/>
                  </a:lnTo>
                  <a:lnTo>
                    <a:pt x="328" y="2882"/>
                  </a:lnTo>
                  <a:lnTo>
                    <a:pt x="326" y="2882"/>
                  </a:lnTo>
                  <a:lnTo>
                    <a:pt x="326" y="2884"/>
                  </a:lnTo>
                  <a:lnTo>
                    <a:pt x="322" y="2884"/>
                  </a:lnTo>
                  <a:lnTo>
                    <a:pt x="322" y="2890"/>
                  </a:lnTo>
                  <a:lnTo>
                    <a:pt x="318" y="2890"/>
                  </a:lnTo>
                  <a:lnTo>
                    <a:pt x="318" y="2892"/>
                  </a:lnTo>
                  <a:lnTo>
                    <a:pt x="312" y="2892"/>
                  </a:lnTo>
                  <a:lnTo>
                    <a:pt x="312" y="2898"/>
                  </a:lnTo>
                  <a:lnTo>
                    <a:pt x="308" y="2898"/>
                  </a:lnTo>
                  <a:lnTo>
                    <a:pt x="308" y="2904"/>
                  </a:lnTo>
                  <a:lnTo>
                    <a:pt x="306" y="2904"/>
                  </a:lnTo>
                  <a:lnTo>
                    <a:pt x="306" y="2906"/>
                  </a:lnTo>
                  <a:lnTo>
                    <a:pt x="302" y="2906"/>
                  </a:lnTo>
                  <a:lnTo>
                    <a:pt x="302" y="2922"/>
                  </a:lnTo>
                  <a:lnTo>
                    <a:pt x="300" y="2922"/>
                  </a:lnTo>
                  <a:lnTo>
                    <a:pt x="300" y="2936"/>
                  </a:lnTo>
                  <a:lnTo>
                    <a:pt x="298" y="2936"/>
                  </a:lnTo>
                  <a:lnTo>
                    <a:pt x="298" y="2940"/>
                  </a:lnTo>
                  <a:lnTo>
                    <a:pt x="294" y="2940"/>
                  </a:lnTo>
                  <a:lnTo>
                    <a:pt x="294" y="2954"/>
                  </a:lnTo>
                  <a:lnTo>
                    <a:pt x="290" y="2954"/>
                  </a:lnTo>
                  <a:lnTo>
                    <a:pt x="290" y="2962"/>
                  </a:lnTo>
                  <a:lnTo>
                    <a:pt x="284" y="2962"/>
                  </a:lnTo>
                  <a:lnTo>
                    <a:pt x="284" y="2978"/>
                  </a:lnTo>
                  <a:lnTo>
                    <a:pt x="280" y="2978"/>
                  </a:lnTo>
                  <a:lnTo>
                    <a:pt x="280" y="2994"/>
                  </a:lnTo>
                  <a:lnTo>
                    <a:pt x="276" y="2994"/>
                  </a:lnTo>
                  <a:lnTo>
                    <a:pt x="276" y="3012"/>
                  </a:lnTo>
                  <a:lnTo>
                    <a:pt x="274" y="3012"/>
                  </a:lnTo>
                  <a:lnTo>
                    <a:pt x="274" y="3022"/>
                  </a:lnTo>
                  <a:lnTo>
                    <a:pt x="270" y="3022"/>
                  </a:lnTo>
                  <a:lnTo>
                    <a:pt x="270" y="3026"/>
                  </a:lnTo>
                  <a:lnTo>
                    <a:pt x="266" y="3026"/>
                  </a:lnTo>
                  <a:lnTo>
                    <a:pt x="266" y="3030"/>
                  </a:lnTo>
                  <a:lnTo>
                    <a:pt x="264" y="3030"/>
                  </a:lnTo>
                  <a:lnTo>
                    <a:pt x="264" y="3038"/>
                  </a:lnTo>
                  <a:lnTo>
                    <a:pt x="260" y="3038"/>
                  </a:lnTo>
                  <a:lnTo>
                    <a:pt x="260" y="3044"/>
                  </a:lnTo>
                  <a:lnTo>
                    <a:pt x="256" y="3044"/>
                  </a:lnTo>
                  <a:lnTo>
                    <a:pt x="256" y="3052"/>
                  </a:lnTo>
                  <a:lnTo>
                    <a:pt x="254" y="3052"/>
                  </a:lnTo>
                  <a:lnTo>
                    <a:pt x="254" y="3062"/>
                  </a:lnTo>
                  <a:lnTo>
                    <a:pt x="250" y="3062"/>
                  </a:lnTo>
                  <a:lnTo>
                    <a:pt x="250" y="3066"/>
                  </a:lnTo>
                  <a:lnTo>
                    <a:pt x="246" y="3066"/>
                  </a:lnTo>
                  <a:lnTo>
                    <a:pt x="246" y="3068"/>
                  </a:lnTo>
                  <a:lnTo>
                    <a:pt x="242" y="3068"/>
                  </a:lnTo>
                  <a:lnTo>
                    <a:pt x="242" y="3070"/>
                  </a:lnTo>
                  <a:lnTo>
                    <a:pt x="238" y="3070"/>
                  </a:lnTo>
                  <a:lnTo>
                    <a:pt x="238" y="3076"/>
                  </a:lnTo>
                  <a:lnTo>
                    <a:pt x="234" y="3076"/>
                  </a:lnTo>
                  <a:lnTo>
                    <a:pt x="234" y="3080"/>
                  </a:lnTo>
                  <a:lnTo>
                    <a:pt x="228" y="3080"/>
                  </a:lnTo>
                  <a:lnTo>
                    <a:pt x="228" y="3084"/>
                  </a:lnTo>
                  <a:lnTo>
                    <a:pt x="224" y="3084"/>
                  </a:lnTo>
                  <a:lnTo>
                    <a:pt x="224" y="3086"/>
                  </a:lnTo>
                  <a:lnTo>
                    <a:pt x="222" y="3086"/>
                  </a:lnTo>
                  <a:lnTo>
                    <a:pt x="222" y="3088"/>
                  </a:lnTo>
                  <a:lnTo>
                    <a:pt x="212" y="3088"/>
                  </a:lnTo>
                  <a:lnTo>
                    <a:pt x="212" y="3090"/>
                  </a:lnTo>
                  <a:lnTo>
                    <a:pt x="208" y="3090"/>
                  </a:lnTo>
                  <a:lnTo>
                    <a:pt x="208" y="3094"/>
                  </a:lnTo>
                  <a:lnTo>
                    <a:pt x="204" y="3094"/>
                  </a:lnTo>
                  <a:lnTo>
                    <a:pt x="204" y="3096"/>
                  </a:lnTo>
                  <a:lnTo>
                    <a:pt x="202" y="3096"/>
                  </a:lnTo>
                  <a:lnTo>
                    <a:pt x="202" y="3098"/>
                  </a:lnTo>
                  <a:lnTo>
                    <a:pt x="192" y="3098"/>
                  </a:lnTo>
                  <a:lnTo>
                    <a:pt x="192" y="3102"/>
                  </a:lnTo>
                  <a:lnTo>
                    <a:pt x="190" y="3102"/>
                  </a:lnTo>
                  <a:lnTo>
                    <a:pt x="190" y="3110"/>
                  </a:lnTo>
                  <a:lnTo>
                    <a:pt x="186" y="3110"/>
                  </a:lnTo>
                  <a:lnTo>
                    <a:pt x="186" y="3112"/>
                  </a:lnTo>
                  <a:lnTo>
                    <a:pt x="180" y="3112"/>
                  </a:lnTo>
                  <a:lnTo>
                    <a:pt x="180" y="3114"/>
                  </a:lnTo>
                  <a:lnTo>
                    <a:pt x="172" y="3114"/>
                  </a:lnTo>
                  <a:lnTo>
                    <a:pt x="172" y="3120"/>
                  </a:lnTo>
                  <a:lnTo>
                    <a:pt x="166" y="3120"/>
                  </a:lnTo>
                  <a:lnTo>
                    <a:pt x="166" y="3122"/>
                  </a:lnTo>
                  <a:lnTo>
                    <a:pt x="162" y="3122"/>
                  </a:lnTo>
                  <a:lnTo>
                    <a:pt x="162" y="3124"/>
                  </a:lnTo>
                  <a:lnTo>
                    <a:pt x="160" y="3124"/>
                  </a:lnTo>
                  <a:lnTo>
                    <a:pt x="160" y="3130"/>
                  </a:lnTo>
                  <a:lnTo>
                    <a:pt x="156" y="3130"/>
                  </a:lnTo>
                  <a:lnTo>
                    <a:pt x="156" y="3132"/>
                  </a:lnTo>
                  <a:lnTo>
                    <a:pt x="146" y="3132"/>
                  </a:lnTo>
                  <a:lnTo>
                    <a:pt x="146" y="3140"/>
                  </a:lnTo>
                  <a:lnTo>
                    <a:pt x="142" y="3140"/>
                  </a:lnTo>
                  <a:lnTo>
                    <a:pt x="142" y="3144"/>
                  </a:lnTo>
                  <a:lnTo>
                    <a:pt x="140" y="3144"/>
                  </a:lnTo>
                  <a:lnTo>
                    <a:pt x="140" y="3146"/>
                  </a:lnTo>
                  <a:lnTo>
                    <a:pt x="132" y="3146"/>
                  </a:lnTo>
                  <a:lnTo>
                    <a:pt x="132" y="3150"/>
                  </a:lnTo>
                  <a:lnTo>
                    <a:pt x="128" y="3150"/>
                  </a:lnTo>
                  <a:lnTo>
                    <a:pt x="128" y="3152"/>
                  </a:lnTo>
                  <a:lnTo>
                    <a:pt x="118" y="3152"/>
                  </a:lnTo>
                  <a:lnTo>
                    <a:pt x="118" y="3154"/>
                  </a:lnTo>
                  <a:lnTo>
                    <a:pt x="110" y="3154"/>
                  </a:lnTo>
                  <a:lnTo>
                    <a:pt x="110" y="3162"/>
                  </a:lnTo>
                  <a:lnTo>
                    <a:pt x="98" y="3162"/>
                  </a:lnTo>
                  <a:lnTo>
                    <a:pt x="98" y="3166"/>
                  </a:lnTo>
                  <a:lnTo>
                    <a:pt x="94" y="3166"/>
                  </a:lnTo>
                  <a:lnTo>
                    <a:pt x="94" y="3170"/>
                  </a:lnTo>
                  <a:lnTo>
                    <a:pt x="84" y="3170"/>
                  </a:lnTo>
                  <a:lnTo>
                    <a:pt x="84" y="3172"/>
                  </a:lnTo>
                  <a:lnTo>
                    <a:pt x="76" y="3172"/>
                  </a:lnTo>
                  <a:lnTo>
                    <a:pt x="76" y="3176"/>
                  </a:lnTo>
                  <a:lnTo>
                    <a:pt x="68" y="3176"/>
                  </a:lnTo>
                  <a:lnTo>
                    <a:pt x="68" y="3178"/>
                  </a:lnTo>
                  <a:lnTo>
                    <a:pt x="66" y="3178"/>
                  </a:lnTo>
                  <a:lnTo>
                    <a:pt x="66" y="3182"/>
                  </a:lnTo>
                  <a:lnTo>
                    <a:pt x="62" y="3182"/>
                  </a:lnTo>
                  <a:lnTo>
                    <a:pt x="62" y="3184"/>
                  </a:lnTo>
                  <a:lnTo>
                    <a:pt x="56" y="3184"/>
                  </a:lnTo>
                  <a:lnTo>
                    <a:pt x="56" y="3186"/>
                  </a:lnTo>
                  <a:lnTo>
                    <a:pt x="48" y="3186"/>
                  </a:lnTo>
                  <a:lnTo>
                    <a:pt x="48" y="3190"/>
                  </a:lnTo>
                  <a:lnTo>
                    <a:pt x="38" y="3190"/>
                  </a:lnTo>
                  <a:lnTo>
                    <a:pt x="38" y="3194"/>
                  </a:lnTo>
                  <a:lnTo>
                    <a:pt x="34" y="3194"/>
                  </a:lnTo>
                  <a:lnTo>
                    <a:pt x="34" y="3196"/>
                  </a:lnTo>
                  <a:lnTo>
                    <a:pt x="32" y="3196"/>
                  </a:lnTo>
                  <a:lnTo>
                    <a:pt x="32" y="3198"/>
                  </a:lnTo>
                  <a:lnTo>
                    <a:pt x="28" y="3198"/>
                  </a:lnTo>
                  <a:lnTo>
                    <a:pt x="28" y="3200"/>
                  </a:lnTo>
                  <a:lnTo>
                    <a:pt x="24" y="3200"/>
                  </a:lnTo>
                  <a:lnTo>
                    <a:pt x="24" y="3202"/>
                  </a:lnTo>
                  <a:lnTo>
                    <a:pt x="16" y="3202"/>
                  </a:lnTo>
                  <a:lnTo>
                    <a:pt x="16" y="3206"/>
                  </a:lnTo>
                  <a:lnTo>
                    <a:pt x="6" y="3206"/>
                  </a:lnTo>
                  <a:lnTo>
                    <a:pt x="6" y="3208"/>
                  </a:lnTo>
                  <a:lnTo>
                    <a:pt x="0" y="3208"/>
                  </a:lnTo>
                </a:path>
              </a:pathLst>
            </a:custGeom>
            <a:noFill/>
            <a:ln w="25400" cmpd="sng">
              <a:solidFill>
                <a:srgbClr val="F26649"/>
              </a:solidFill>
              <a:prstDash val="solid"/>
              <a:round/>
              <a:headEnd/>
              <a:tailEnd/>
            </a:ln>
          </p:spPr>
          <p:txBody>
            <a:bodyPr/>
            <a:lstStyle/>
            <a:p>
              <a:pPr defTabSz="914400" fontAlgn="base">
                <a:spcBef>
                  <a:spcPct val="0"/>
                </a:spcBef>
                <a:spcAft>
                  <a:spcPct val="0"/>
                </a:spcAft>
              </a:pPr>
              <a:endParaRPr lang="es-ES" sz="1400">
                <a:solidFill>
                  <a:srgbClr val="FFFFFF"/>
                </a:solidFill>
                <a:latin typeface="Arial" charset="0"/>
                <a:cs typeface="Arial" charset="0"/>
              </a:endParaRPr>
            </a:p>
          </p:txBody>
        </p:sp>
        <p:sp>
          <p:nvSpPr>
            <p:cNvPr id="416810" name="Text Box 49"/>
            <p:cNvSpPr txBox="1">
              <a:spLocks noChangeArrowheads="1"/>
            </p:cNvSpPr>
            <p:nvPr/>
          </p:nvSpPr>
          <p:spPr bwMode="auto">
            <a:xfrm rot="-5400000">
              <a:off x="-1089819" y="3648869"/>
              <a:ext cx="4281488" cy="273050"/>
            </a:xfrm>
            <a:prstGeom prst="rect">
              <a:avLst/>
            </a:prstGeom>
            <a:noFill/>
            <a:ln w="19050" algn="ctr">
              <a:noFill/>
              <a:miter lim="800000"/>
              <a:headEnd/>
              <a:tailEnd/>
            </a:ln>
          </p:spPr>
          <p:txBody>
            <a:bodyPr>
              <a:spAutoFit/>
            </a:bodyPr>
            <a:lstStyle/>
            <a:p>
              <a:pPr algn="ctr" defTabSz="914400" fontAlgn="base">
                <a:lnSpc>
                  <a:spcPct val="85000"/>
                </a:lnSpc>
                <a:spcBef>
                  <a:spcPct val="0"/>
                </a:spcBef>
                <a:spcAft>
                  <a:spcPct val="0"/>
                </a:spcAft>
              </a:pPr>
              <a:r>
                <a:rPr lang="en-US" sz="1400">
                  <a:solidFill>
                    <a:srgbClr val="000000"/>
                  </a:solidFill>
                  <a:latin typeface="Arial" charset="0"/>
                  <a:cs typeface="Arial" charset="0"/>
                </a:rPr>
                <a:t>Media del número de EREs por paciente</a:t>
              </a:r>
            </a:p>
          </p:txBody>
        </p:sp>
        <p:sp>
          <p:nvSpPr>
            <p:cNvPr id="416811" name="Text Box 48"/>
            <p:cNvSpPr txBox="1">
              <a:spLocks noChangeAspect="1" noChangeArrowheads="1"/>
            </p:cNvSpPr>
            <p:nvPr/>
          </p:nvSpPr>
          <p:spPr bwMode="auto">
            <a:xfrm>
              <a:off x="1311275" y="1606550"/>
              <a:ext cx="246063" cy="180975"/>
            </a:xfrm>
            <a:prstGeom prst="rect">
              <a:avLst/>
            </a:prstGeom>
            <a:noFill/>
            <a:ln w="19050" algn="ctr">
              <a:noFill/>
              <a:miter lim="800000"/>
              <a:headEnd/>
              <a:tailEnd/>
            </a:ln>
          </p:spPr>
          <p:txBody>
            <a:bodyPr wrap="none" lIns="0" tIns="0" rIns="0" bIns="0">
              <a:spAutoFit/>
            </a:bodyPr>
            <a:lstStyle/>
            <a:p>
              <a:pPr algn="r" defTabSz="914400" fontAlgn="base">
                <a:lnSpc>
                  <a:spcPct val="85000"/>
                </a:lnSpc>
                <a:spcBef>
                  <a:spcPct val="0"/>
                </a:spcBef>
                <a:spcAft>
                  <a:spcPct val="0"/>
                </a:spcAft>
              </a:pPr>
              <a:r>
                <a:rPr lang="en-US" sz="1400">
                  <a:solidFill>
                    <a:srgbClr val="000000"/>
                  </a:solidFill>
                  <a:latin typeface="Arial" charset="0"/>
                  <a:cs typeface="Arial" charset="0"/>
                </a:rPr>
                <a:t>2.0</a:t>
              </a:r>
            </a:p>
          </p:txBody>
        </p:sp>
        <p:sp>
          <p:nvSpPr>
            <p:cNvPr id="416812" name="Text Box 48"/>
            <p:cNvSpPr txBox="1">
              <a:spLocks noChangeAspect="1" noChangeArrowheads="1"/>
            </p:cNvSpPr>
            <p:nvPr/>
          </p:nvSpPr>
          <p:spPr bwMode="auto">
            <a:xfrm>
              <a:off x="1277938" y="2008188"/>
              <a:ext cx="279400" cy="180975"/>
            </a:xfrm>
            <a:prstGeom prst="rect">
              <a:avLst/>
            </a:prstGeom>
            <a:noFill/>
            <a:ln w="19050" algn="ctr">
              <a:noFill/>
              <a:miter lim="800000"/>
              <a:headEnd/>
              <a:tailEnd/>
            </a:ln>
          </p:spPr>
          <p:txBody>
            <a:bodyPr lIns="0" tIns="0" rIns="0" bIns="0">
              <a:spAutoFit/>
            </a:bodyPr>
            <a:lstStyle/>
            <a:p>
              <a:pPr algn="r" defTabSz="914400" fontAlgn="base">
                <a:lnSpc>
                  <a:spcPct val="85000"/>
                </a:lnSpc>
                <a:spcBef>
                  <a:spcPct val="0"/>
                </a:spcBef>
                <a:spcAft>
                  <a:spcPct val="0"/>
                </a:spcAft>
              </a:pPr>
              <a:r>
                <a:rPr lang="en-US" sz="1400">
                  <a:solidFill>
                    <a:srgbClr val="000000"/>
                  </a:solidFill>
                  <a:latin typeface="Arial" charset="0"/>
                  <a:cs typeface="Arial" charset="0"/>
                </a:rPr>
                <a:t>1.8</a:t>
              </a:r>
            </a:p>
          </p:txBody>
        </p:sp>
        <p:sp>
          <p:nvSpPr>
            <p:cNvPr id="416813" name="Text Box 48"/>
            <p:cNvSpPr txBox="1">
              <a:spLocks noChangeAspect="1" noChangeArrowheads="1"/>
            </p:cNvSpPr>
            <p:nvPr/>
          </p:nvSpPr>
          <p:spPr bwMode="auto">
            <a:xfrm>
              <a:off x="1287463" y="2438400"/>
              <a:ext cx="269875" cy="180975"/>
            </a:xfrm>
            <a:prstGeom prst="rect">
              <a:avLst/>
            </a:prstGeom>
            <a:noFill/>
            <a:ln w="19050" algn="ctr">
              <a:noFill/>
              <a:miter lim="800000"/>
              <a:headEnd/>
              <a:tailEnd/>
            </a:ln>
          </p:spPr>
          <p:txBody>
            <a:bodyPr lIns="0" tIns="0" rIns="0" bIns="0">
              <a:spAutoFit/>
            </a:bodyPr>
            <a:lstStyle/>
            <a:p>
              <a:pPr algn="r" defTabSz="914400" fontAlgn="base">
                <a:lnSpc>
                  <a:spcPct val="85000"/>
                </a:lnSpc>
                <a:spcBef>
                  <a:spcPct val="0"/>
                </a:spcBef>
                <a:spcAft>
                  <a:spcPct val="0"/>
                </a:spcAft>
              </a:pPr>
              <a:r>
                <a:rPr lang="en-US" sz="1400">
                  <a:solidFill>
                    <a:srgbClr val="000000"/>
                  </a:solidFill>
                  <a:latin typeface="Arial" charset="0"/>
                  <a:cs typeface="Arial" charset="0"/>
                </a:rPr>
                <a:t>1.6</a:t>
              </a:r>
            </a:p>
          </p:txBody>
        </p:sp>
        <p:sp>
          <p:nvSpPr>
            <p:cNvPr id="416814" name="Text Box 48"/>
            <p:cNvSpPr txBox="1">
              <a:spLocks noChangeAspect="1" noChangeArrowheads="1"/>
            </p:cNvSpPr>
            <p:nvPr/>
          </p:nvSpPr>
          <p:spPr bwMode="auto">
            <a:xfrm>
              <a:off x="1311275" y="2870200"/>
              <a:ext cx="246063" cy="180975"/>
            </a:xfrm>
            <a:prstGeom prst="rect">
              <a:avLst/>
            </a:prstGeom>
            <a:noFill/>
            <a:ln w="19050" algn="ctr">
              <a:noFill/>
              <a:miter lim="800000"/>
              <a:headEnd/>
              <a:tailEnd/>
            </a:ln>
          </p:spPr>
          <p:txBody>
            <a:bodyPr wrap="none" lIns="0" tIns="0" rIns="0" bIns="0">
              <a:spAutoFit/>
            </a:bodyPr>
            <a:lstStyle/>
            <a:p>
              <a:pPr algn="r" defTabSz="914400" fontAlgn="base">
                <a:lnSpc>
                  <a:spcPct val="85000"/>
                </a:lnSpc>
                <a:spcBef>
                  <a:spcPct val="0"/>
                </a:spcBef>
                <a:spcAft>
                  <a:spcPct val="0"/>
                </a:spcAft>
              </a:pPr>
              <a:r>
                <a:rPr lang="en-US" sz="1400">
                  <a:solidFill>
                    <a:srgbClr val="000000"/>
                  </a:solidFill>
                  <a:latin typeface="Arial" charset="0"/>
                  <a:cs typeface="Arial" charset="0"/>
                </a:rPr>
                <a:t>1.4</a:t>
              </a:r>
            </a:p>
          </p:txBody>
        </p:sp>
        <p:sp>
          <p:nvSpPr>
            <p:cNvPr id="416815" name="Text Box 48"/>
            <p:cNvSpPr txBox="1">
              <a:spLocks noChangeAspect="1" noChangeArrowheads="1"/>
            </p:cNvSpPr>
            <p:nvPr/>
          </p:nvSpPr>
          <p:spPr bwMode="auto">
            <a:xfrm>
              <a:off x="1311275" y="3282950"/>
              <a:ext cx="246063" cy="180975"/>
            </a:xfrm>
            <a:prstGeom prst="rect">
              <a:avLst/>
            </a:prstGeom>
            <a:noFill/>
            <a:ln w="19050" algn="ctr">
              <a:noFill/>
              <a:miter lim="800000"/>
              <a:headEnd/>
              <a:tailEnd/>
            </a:ln>
          </p:spPr>
          <p:txBody>
            <a:bodyPr wrap="none" lIns="0" tIns="0" rIns="0" bIns="0">
              <a:spAutoFit/>
            </a:bodyPr>
            <a:lstStyle/>
            <a:p>
              <a:pPr algn="r" defTabSz="914400" fontAlgn="base">
                <a:lnSpc>
                  <a:spcPct val="85000"/>
                </a:lnSpc>
                <a:spcBef>
                  <a:spcPct val="0"/>
                </a:spcBef>
                <a:spcAft>
                  <a:spcPct val="0"/>
                </a:spcAft>
              </a:pPr>
              <a:r>
                <a:rPr lang="en-US" sz="1400">
                  <a:solidFill>
                    <a:srgbClr val="000000"/>
                  </a:solidFill>
                  <a:latin typeface="Arial" charset="0"/>
                  <a:cs typeface="Arial" charset="0"/>
                </a:rPr>
                <a:t>1.2</a:t>
              </a:r>
            </a:p>
          </p:txBody>
        </p:sp>
        <p:sp>
          <p:nvSpPr>
            <p:cNvPr id="416816" name="Text Box 48"/>
            <p:cNvSpPr txBox="1">
              <a:spLocks noChangeAspect="1" noChangeArrowheads="1"/>
            </p:cNvSpPr>
            <p:nvPr/>
          </p:nvSpPr>
          <p:spPr bwMode="auto">
            <a:xfrm>
              <a:off x="1311275" y="3700463"/>
              <a:ext cx="246063" cy="180975"/>
            </a:xfrm>
            <a:prstGeom prst="rect">
              <a:avLst/>
            </a:prstGeom>
            <a:noFill/>
            <a:ln w="19050" algn="ctr">
              <a:noFill/>
              <a:miter lim="800000"/>
              <a:headEnd/>
              <a:tailEnd/>
            </a:ln>
          </p:spPr>
          <p:txBody>
            <a:bodyPr wrap="none" lIns="0" tIns="0" rIns="0" bIns="0">
              <a:spAutoFit/>
            </a:bodyPr>
            <a:lstStyle/>
            <a:p>
              <a:pPr algn="r" defTabSz="914400" fontAlgn="base">
                <a:lnSpc>
                  <a:spcPct val="85000"/>
                </a:lnSpc>
                <a:spcBef>
                  <a:spcPct val="0"/>
                </a:spcBef>
                <a:spcAft>
                  <a:spcPct val="0"/>
                </a:spcAft>
              </a:pPr>
              <a:r>
                <a:rPr lang="en-US" sz="1400">
                  <a:solidFill>
                    <a:srgbClr val="000000"/>
                  </a:solidFill>
                  <a:latin typeface="Arial" charset="0"/>
                  <a:cs typeface="Arial" charset="0"/>
                </a:rPr>
                <a:t>1.0</a:t>
              </a:r>
            </a:p>
          </p:txBody>
        </p:sp>
        <p:sp>
          <p:nvSpPr>
            <p:cNvPr id="416817" name="Text Box 48"/>
            <p:cNvSpPr txBox="1">
              <a:spLocks noChangeAspect="1" noChangeArrowheads="1"/>
            </p:cNvSpPr>
            <p:nvPr/>
          </p:nvSpPr>
          <p:spPr bwMode="auto">
            <a:xfrm>
              <a:off x="1311275" y="4121150"/>
              <a:ext cx="246063" cy="180975"/>
            </a:xfrm>
            <a:prstGeom prst="rect">
              <a:avLst/>
            </a:prstGeom>
            <a:noFill/>
            <a:ln w="19050" algn="ctr">
              <a:noFill/>
              <a:miter lim="800000"/>
              <a:headEnd/>
              <a:tailEnd/>
            </a:ln>
          </p:spPr>
          <p:txBody>
            <a:bodyPr wrap="none" lIns="0" tIns="0" rIns="0" bIns="0">
              <a:spAutoFit/>
            </a:bodyPr>
            <a:lstStyle/>
            <a:p>
              <a:pPr algn="r" defTabSz="914400" fontAlgn="base">
                <a:lnSpc>
                  <a:spcPct val="85000"/>
                </a:lnSpc>
                <a:spcBef>
                  <a:spcPct val="0"/>
                </a:spcBef>
                <a:spcAft>
                  <a:spcPct val="0"/>
                </a:spcAft>
              </a:pPr>
              <a:r>
                <a:rPr lang="en-US" sz="1400">
                  <a:solidFill>
                    <a:srgbClr val="000000"/>
                  </a:solidFill>
                  <a:latin typeface="Arial" charset="0"/>
                  <a:cs typeface="Arial" charset="0"/>
                </a:rPr>
                <a:t>0.8</a:t>
              </a:r>
            </a:p>
          </p:txBody>
        </p:sp>
        <p:sp>
          <p:nvSpPr>
            <p:cNvPr id="416818" name="Text Box 48"/>
            <p:cNvSpPr txBox="1">
              <a:spLocks noChangeAspect="1" noChangeArrowheads="1"/>
            </p:cNvSpPr>
            <p:nvPr/>
          </p:nvSpPr>
          <p:spPr bwMode="auto">
            <a:xfrm>
              <a:off x="1311275" y="4538663"/>
              <a:ext cx="246063" cy="180975"/>
            </a:xfrm>
            <a:prstGeom prst="rect">
              <a:avLst/>
            </a:prstGeom>
            <a:noFill/>
            <a:ln w="19050" algn="ctr">
              <a:noFill/>
              <a:miter lim="800000"/>
              <a:headEnd/>
              <a:tailEnd/>
            </a:ln>
          </p:spPr>
          <p:txBody>
            <a:bodyPr wrap="none" lIns="0" tIns="0" rIns="0" bIns="0">
              <a:spAutoFit/>
            </a:bodyPr>
            <a:lstStyle/>
            <a:p>
              <a:pPr algn="r" defTabSz="914400" fontAlgn="base">
                <a:lnSpc>
                  <a:spcPct val="85000"/>
                </a:lnSpc>
                <a:spcBef>
                  <a:spcPct val="0"/>
                </a:spcBef>
                <a:spcAft>
                  <a:spcPct val="0"/>
                </a:spcAft>
              </a:pPr>
              <a:r>
                <a:rPr lang="en-US" sz="1400">
                  <a:solidFill>
                    <a:srgbClr val="000000"/>
                  </a:solidFill>
                  <a:latin typeface="Arial" charset="0"/>
                  <a:cs typeface="Arial" charset="0"/>
                </a:rPr>
                <a:t>0.6</a:t>
              </a:r>
            </a:p>
          </p:txBody>
        </p:sp>
        <p:sp>
          <p:nvSpPr>
            <p:cNvPr id="416819" name="Text Box 48"/>
            <p:cNvSpPr txBox="1">
              <a:spLocks noChangeAspect="1" noChangeArrowheads="1"/>
            </p:cNvSpPr>
            <p:nvPr/>
          </p:nvSpPr>
          <p:spPr bwMode="auto">
            <a:xfrm>
              <a:off x="1311275" y="4959350"/>
              <a:ext cx="246063" cy="180975"/>
            </a:xfrm>
            <a:prstGeom prst="rect">
              <a:avLst/>
            </a:prstGeom>
            <a:noFill/>
            <a:ln w="19050" algn="ctr">
              <a:noFill/>
              <a:miter lim="800000"/>
              <a:headEnd/>
              <a:tailEnd/>
            </a:ln>
          </p:spPr>
          <p:txBody>
            <a:bodyPr wrap="none" lIns="0" tIns="0" rIns="0" bIns="0">
              <a:spAutoFit/>
            </a:bodyPr>
            <a:lstStyle/>
            <a:p>
              <a:pPr algn="r" defTabSz="914400" fontAlgn="base">
                <a:lnSpc>
                  <a:spcPct val="85000"/>
                </a:lnSpc>
                <a:spcBef>
                  <a:spcPct val="0"/>
                </a:spcBef>
                <a:spcAft>
                  <a:spcPct val="0"/>
                </a:spcAft>
              </a:pPr>
              <a:r>
                <a:rPr lang="en-US" sz="1400">
                  <a:solidFill>
                    <a:srgbClr val="000000"/>
                  </a:solidFill>
                  <a:latin typeface="Arial" charset="0"/>
                  <a:cs typeface="Arial" charset="0"/>
                </a:rPr>
                <a:t>0.4</a:t>
              </a:r>
            </a:p>
          </p:txBody>
        </p:sp>
        <p:sp>
          <p:nvSpPr>
            <p:cNvPr id="416820" name="Text Box 48"/>
            <p:cNvSpPr txBox="1">
              <a:spLocks noChangeAspect="1" noChangeArrowheads="1"/>
            </p:cNvSpPr>
            <p:nvPr/>
          </p:nvSpPr>
          <p:spPr bwMode="auto">
            <a:xfrm>
              <a:off x="1311275" y="5376863"/>
              <a:ext cx="246063" cy="180975"/>
            </a:xfrm>
            <a:prstGeom prst="rect">
              <a:avLst/>
            </a:prstGeom>
            <a:noFill/>
            <a:ln w="19050" algn="ctr">
              <a:noFill/>
              <a:miter lim="800000"/>
              <a:headEnd/>
              <a:tailEnd/>
            </a:ln>
          </p:spPr>
          <p:txBody>
            <a:bodyPr wrap="none" lIns="0" tIns="0" rIns="0" bIns="0">
              <a:spAutoFit/>
            </a:bodyPr>
            <a:lstStyle/>
            <a:p>
              <a:pPr algn="r" defTabSz="914400" fontAlgn="base">
                <a:lnSpc>
                  <a:spcPct val="85000"/>
                </a:lnSpc>
                <a:spcBef>
                  <a:spcPct val="0"/>
                </a:spcBef>
                <a:spcAft>
                  <a:spcPct val="0"/>
                </a:spcAft>
              </a:pPr>
              <a:r>
                <a:rPr lang="en-US" sz="1400">
                  <a:solidFill>
                    <a:srgbClr val="000000"/>
                  </a:solidFill>
                  <a:latin typeface="Arial" charset="0"/>
                  <a:cs typeface="Arial" charset="0"/>
                </a:rPr>
                <a:t>0.2</a:t>
              </a:r>
            </a:p>
          </p:txBody>
        </p:sp>
        <p:sp>
          <p:nvSpPr>
            <p:cNvPr id="416821" name="Text Box 48"/>
            <p:cNvSpPr txBox="1">
              <a:spLocks noChangeAspect="1" noChangeArrowheads="1"/>
            </p:cNvSpPr>
            <p:nvPr/>
          </p:nvSpPr>
          <p:spPr bwMode="auto">
            <a:xfrm>
              <a:off x="1311275" y="5832475"/>
              <a:ext cx="246063" cy="180975"/>
            </a:xfrm>
            <a:prstGeom prst="rect">
              <a:avLst/>
            </a:prstGeom>
            <a:noFill/>
            <a:ln w="19050" algn="ctr">
              <a:noFill/>
              <a:miter lim="800000"/>
              <a:headEnd/>
              <a:tailEnd/>
            </a:ln>
          </p:spPr>
          <p:txBody>
            <a:bodyPr wrap="none" lIns="0" tIns="0" rIns="0" bIns="0">
              <a:spAutoFit/>
            </a:bodyPr>
            <a:lstStyle/>
            <a:p>
              <a:pPr algn="r" defTabSz="914400" fontAlgn="base">
                <a:lnSpc>
                  <a:spcPct val="85000"/>
                </a:lnSpc>
                <a:spcBef>
                  <a:spcPct val="0"/>
                </a:spcBef>
                <a:spcAft>
                  <a:spcPct val="0"/>
                </a:spcAft>
              </a:pPr>
              <a:r>
                <a:rPr lang="en-US" sz="1400">
                  <a:solidFill>
                    <a:srgbClr val="000000"/>
                  </a:solidFill>
                  <a:latin typeface="Arial" charset="0"/>
                  <a:cs typeface="Arial" charset="0"/>
                </a:rPr>
                <a:t>0.0</a:t>
              </a:r>
            </a:p>
          </p:txBody>
        </p:sp>
      </p:grpSp>
      <p:sp>
        <p:nvSpPr>
          <p:cNvPr id="416775" name="Text Box 278"/>
          <p:cNvSpPr txBox="1">
            <a:spLocks noChangeAspect="1" noChangeArrowheads="1"/>
          </p:cNvSpPr>
          <p:nvPr/>
        </p:nvSpPr>
        <p:spPr bwMode="auto">
          <a:xfrm>
            <a:off x="1557338" y="6205538"/>
            <a:ext cx="3943350" cy="280846"/>
          </a:xfrm>
          <a:prstGeom prst="rect">
            <a:avLst/>
          </a:prstGeom>
          <a:noFill/>
          <a:ln w="19050" algn="ctr">
            <a:noFill/>
            <a:miter lim="800000"/>
            <a:headEnd/>
            <a:tailEnd/>
          </a:ln>
        </p:spPr>
        <p:txBody>
          <a:bodyPr>
            <a:spAutoFit/>
          </a:bodyPr>
          <a:lstStyle/>
          <a:p>
            <a:pPr algn="ctr" defTabSz="862013" fontAlgn="base">
              <a:lnSpc>
                <a:spcPct val="85000"/>
              </a:lnSpc>
              <a:spcBef>
                <a:spcPct val="0"/>
              </a:spcBef>
              <a:spcAft>
                <a:spcPct val="0"/>
              </a:spcAft>
            </a:pPr>
            <a:r>
              <a:rPr lang="en-US" sz="1400">
                <a:solidFill>
                  <a:srgbClr val="000000"/>
                </a:solidFill>
                <a:latin typeface="Comic Sans MS"/>
                <a:cs typeface="Comic Sans MS"/>
              </a:rPr>
              <a:t>Mes del estudio</a:t>
            </a:r>
          </a:p>
        </p:txBody>
      </p:sp>
      <p:sp>
        <p:nvSpPr>
          <p:cNvPr id="416776" name="Rectangle 389"/>
          <p:cNvSpPr>
            <a:spLocks noChangeArrowheads="1"/>
          </p:cNvSpPr>
          <p:nvPr/>
        </p:nvSpPr>
        <p:spPr bwMode="auto">
          <a:xfrm>
            <a:off x="5851525" y="1657350"/>
            <a:ext cx="2705100" cy="522288"/>
          </a:xfrm>
          <a:prstGeom prst="rect">
            <a:avLst/>
          </a:prstGeom>
          <a:noFill/>
          <a:ln w="9525">
            <a:noFill/>
            <a:miter lim="800000"/>
            <a:headEnd/>
            <a:tailEnd/>
          </a:ln>
        </p:spPr>
        <p:txBody>
          <a:bodyPr wrap="none">
            <a:spAutoFit/>
          </a:bodyPr>
          <a:lstStyle/>
          <a:p>
            <a:pPr algn="ctr" defTabSz="914400" fontAlgn="base">
              <a:spcBef>
                <a:spcPct val="0"/>
              </a:spcBef>
              <a:spcAft>
                <a:spcPct val="0"/>
              </a:spcAft>
            </a:pPr>
            <a:r>
              <a:rPr lang="es-ES" sz="1400" b="1">
                <a:solidFill>
                  <a:srgbClr val="000000"/>
                </a:solidFill>
                <a:latin typeface="Arial" charset="0"/>
                <a:cs typeface="Arial" charset="0"/>
              </a:rPr>
              <a:t>RR = 0,82 (95% CI: 0,71–0,94) </a:t>
            </a:r>
          </a:p>
          <a:p>
            <a:pPr algn="ctr" defTabSz="914400" fontAlgn="base">
              <a:spcBef>
                <a:spcPct val="0"/>
              </a:spcBef>
              <a:spcAft>
                <a:spcPct val="0"/>
              </a:spcAft>
            </a:pPr>
            <a:r>
              <a:rPr lang="es-ES" sz="1400" b="1" i="1">
                <a:solidFill>
                  <a:srgbClr val="000000"/>
                </a:solidFill>
                <a:latin typeface="Arial" charset="0"/>
                <a:cs typeface="Arial" charset="0"/>
              </a:rPr>
              <a:t>P</a:t>
            </a:r>
            <a:r>
              <a:rPr lang="es-ES" sz="1400" b="1">
                <a:solidFill>
                  <a:srgbClr val="000000"/>
                </a:solidFill>
                <a:latin typeface="Arial" charset="0"/>
                <a:cs typeface="Arial" charset="0"/>
              </a:rPr>
              <a:t> = 0,008 (superioridad) </a:t>
            </a:r>
          </a:p>
        </p:txBody>
      </p:sp>
      <p:sp>
        <p:nvSpPr>
          <p:cNvPr id="64" name="Rectangle 63"/>
          <p:cNvSpPr/>
          <p:nvPr/>
        </p:nvSpPr>
        <p:spPr>
          <a:xfrm>
            <a:off x="8901043" y="0"/>
            <a:ext cx="242957" cy="685800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4759485"/>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100ND100-0002_DSC"/>
          <p:cNvPicPr>
            <a:picLocks noChangeAspect="1" noChangeArrowheads="1"/>
          </p:cNvPicPr>
          <p:nvPr/>
        </p:nvPicPr>
        <p:blipFill>
          <a:blip r:embed="rId3" cstate="print"/>
          <a:srcRect t="17415" r="26176"/>
          <a:stretch>
            <a:fillRect/>
          </a:stretch>
        </p:blipFill>
        <p:spPr bwMode="auto">
          <a:xfrm>
            <a:off x="547904" y="1513685"/>
            <a:ext cx="3540017" cy="2276100"/>
          </a:xfrm>
          <a:prstGeom prst="rect">
            <a:avLst/>
          </a:prstGeom>
          <a:noFill/>
          <a:ln w="9525">
            <a:noFill/>
            <a:miter lim="800000"/>
            <a:headEnd/>
            <a:tailEnd/>
          </a:ln>
        </p:spPr>
      </p:pic>
      <p:sp>
        <p:nvSpPr>
          <p:cNvPr id="57347" name="Title 6"/>
          <p:cNvSpPr>
            <a:spLocks noGrp="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dirty="0" err="1" smtClean="0">
                <a:solidFill>
                  <a:schemeClr val="accent2">
                    <a:lumMod val="75000"/>
                  </a:schemeClr>
                </a:solidFill>
              </a:rPr>
              <a:t>Riesgos</a:t>
            </a:r>
            <a:r>
              <a:rPr lang="en-US" sz="2800" dirty="0" smtClean="0">
                <a:solidFill>
                  <a:schemeClr val="accent2">
                    <a:lumMod val="75000"/>
                  </a:schemeClr>
                </a:solidFill>
              </a:rPr>
              <a:t> </a:t>
            </a:r>
            <a:r>
              <a:rPr lang="en-US" sz="2800" dirty="0" err="1" smtClean="0">
                <a:solidFill>
                  <a:schemeClr val="accent2">
                    <a:lumMod val="75000"/>
                  </a:schemeClr>
                </a:solidFill>
              </a:rPr>
              <a:t>asociados</a:t>
            </a:r>
            <a:r>
              <a:rPr lang="en-US" sz="2800" dirty="0" smtClean="0">
                <a:solidFill>
                  <a:schemeClr val="accent2">
                    <a:lumMod val="75000"/>
                  </a:schemeClr>
                </a:solidFill>
              </a:rPr>
              <a:t> al </a:t>
            </a:r>
            <a:r>
              <a:rPr lang="en-US" sz="2800" dirty="0" err="1" smtClean="0">
                <a:solidFill>
                  <a:schemeClr val="accent2">
                    <a:lumMod val="75000"/>
                  </a:schemeClr>
                </a:solidFill>
              </a:rPr>
              <a:t>tratamiento</a:t>
            </a:r>
            <a:r>
              <a:rPr lang="en-US" sz="2800" dirty="0" smtClean="0">
                <a:solidFill>
                  <a:schemeClr val="accent2">
                    <a:lumMod val="75000"/>
                  </a:schemeClr>
                </a:solidFill>
              </a:rPr>
              <a:t> </a:t>
            </a:r>
            <a:r>
              <a:rPr lang="en-US" sz="2800" dirty="0" err="1" smtClean="0">
                <a:solidFill>
                  <a:schemeClr val="accent2">
                    <a:lumMod val="75000"/>
                  </a:schemeClr>
                </a:solidFill>
              </a:rPr>
              <a:t>antiresortivo</a:t>
            </a:r>
            <a:endParaRPr lang="en-US" sz="2800" dirty="0" smtClean="0">
              <a:solidFill>
                <a:schemeClr val="accent2">
                  <a:lumMod val="75000"/>
                </a:schemeClr>
              </a:solidFill>
            </a:endParaRPr>
          </a:p>
        </p:txBody>
      </p:sp>
      <p:sp>
        <p:nvSpPr>
          <p:cNvPr id="4" name="Content Placeholder 3"/>
          <p:cNvSpPr>
            <a:spLocks noGrp="1"/>
          </p:cNvSpPr>
          <p:nvPr>
            <p:ph idx="1"/>
          </p:nvPr>
        </p:nvSpPr>
        <p:spPr>
          <a:xfrm>
            <a:off x="4421772" y="1600200"/>
            <a:ext cx="4265027" cy="5257800"/>
          </a:xfrm>
        </p:spPr>
        <p:txBody>
          <a:bodyPr>
            <a:normAutofit fontScale="85000" lnSpcReduction="20000"/>
          </a:bodyPr>
          <a:lstStyle/>
          <a:p>
            <a:pPr>
              <a:buClr>
                <a:schemeClr val="accent2"/>
              </a:buClr>
            </a:pPr>
            <a:r>
              <a:rPr lang="en-US" sz="2600" dirty="0" smtClean="0"/>
              <a:t>Forma de necrosis </a:t>
            </a:r>
            <a:r>
              <a:rPr lang="en-US" sz="2600" dirty="0" err="1" smtClean="0"/>
              <a:t>ósea</a:t>
            </a:r>
            <a:r>
              <a:rPr lang="en-US" sz="2600" dirty="0" smtClean="0"/>
              <a:t> avascular </a:t>
            </a:r>
            <a:r>
              <a:rPr lang="en-US" sz="2600" dirty="0" err="1" smtClean="0"/>
              <a:t>descrita</a:t>
            </a:r>
            <a:r>
              <a:rPr lang="en-US" sz="2600" dirty="0" smtClean="0"/>
              <a:t> en 2002, </a:t>
            </a:r>
            <a:r>
              <a:rPr lang="en-US" sz="2600" dirty="0" err="1" smtClean="0"/>
              <a:t>poco</a:t>
            </a:r>
            <a:r>
              <a:rPr lang="en-US" sz="2600" dirty="0" smtClean="0"/>
              <a:t> </a:t>
            </a:r>
            <a:r>
              <a:rPr lang="en-US" sz="2600" dirty="0" err="1" smtClean="0"/>
              <a:t>común</a:t>
            </a:r>
            <a:r>
              <a:rPr lang="en-US" sz="2600" dirty="0" smtClean="0"/>
              <a:t> </a:t>
            </a:r>
            <a:r>
              <a:rPr lang="en-US" sz="2600" dirty="0" err="1" smtClean="0"/>
              <a:t>pero</a:t>
            </a:r>
            <a:r>
              <a:rPr lang="en-US" sz="2600" dirty="0" smtClean="0"/>
              <a:t> grave </a:t>
            </a:r>
            <a:r>
              <a:rPr lang="en-US" sz="2600" dirty="0" err="1" smtClean="0"/>
              <a:t>tanto</a:t>
            </a:r>
            <a:r>
              <a:rPr lang="en-US" sz="2600" dirty="0" smtClean="0"/>
              <a:t> con </a:t>
            </a:r>
            <a:r>
              <a:rPr lang="en-US" sz="2600" dirty="0" err="1" smtClean="0"/>
              <a:t>denosumab</a:t>
            </a:r>
            <a:r>
              <a:rPr lang="en-US" sz="2600" dirty="0" smtClean="0"/>
              <a:t> </a:t>
            </a:r>
            <a:r>
              <a:rPr lang="en-US" sz="2600" dirty="0" err="1" smtClean="0"/>
              <a:t>como</a:t>
            </a:r>
            <a:r>
              <a:rPr lang="en-US" sz="2600" dirty="0" smtClean="0"/>
              <a:t> </a:t>
            </a:r>
            <a:r>
              <a:rPr lang="en-US" sz="2600" dirty="0" err="1" smtClean="0"/>
              <a:t>bifosfonatos</a:t>
            </a:r>
            <a:endParaRPr lang="en-US" sz="2600" dirty="0"/>
          </a:p>
          <a:p>
            <a:pPr>
              <a:buClr>
                <a:schemeClr val="accent2"/>
              </a:buClr>
            </a:pPr>
            <a:r>
              <a:rPr lang="en-US" dirty="0" err="1" smtClean="0"/>
              <a:t>Criterios</a:t>
            </a:r>
            <a:r>
              <a:rPr lang="en-US" dirty="0" smtClean="0"/>
              <a:t> </a:t>
            </a:r>
            <a:r>
              <a:rPr lang="en-US" dirty="0" err="1" smtClean="0"/>
              <a:t>diagnósticos</a:t>
            </a:r>
            <a:r>
              <a:rPr lang="en-US" dirty="0" smtClean="0"/>
              <a:t>: </a:t>
            </a:r>
          </a:p>
          <a:p>
            <a:pPr lvl="1">
              <a:spcBef>
                <a:spcPts val="0"/>
              </a:spcBef>
              <a:spcAft>
                <a:spcPts val="600"/>
              </a:spcAft>
              <a:buClr>
                <a:schemeClr val="accent2"/>
              </a:buClr>
            </a:pPr>
            <a:r>
              <a:rPr lang="en-US" dirty="0" err="1" smtClean="0"/>
              <a:t>Previo</a:t>
            </a:r>
            <a:r>
              <a:rPr lang="en-US" dirty="0" smtClean="0"/>
              <a:t> </a:t>
            </a:r>
            <a:r>
              <a:rPr lang="en-US" dirty="0" err="1" smtClean="0"/>
              <a:t>tratamiento</a:t>
            </a:r>
            <a:r>
              <a:rPr lang="en-US" dirty="0" smtClean="0"/>
              <a:t> con </a:t>
            </a:r>
            <a:r>
              <a:rPr lang="en-US" dirty="0" err="1" smtClean="0"/>
              <a:t>anriresortivos</a:t>
            </a:r>
            <a:r>
              <a:rPr lang="en-US" dirty="0" smtClean="0"/>
              <a:t> o </a:t>
            </a:r>
            <a:r>
              <a:rPr lang="en-US" dirty="0" err="1" smtClean="0"/>
              <a:t>antiangiogénicos</a:t>
            </a:r>
            <a:endParaRPr lang="en-US" dirty="0" smtClean="0"/>
          </a:p>
          <a:p>
            <a:pPr lvl="1">
              <a:spcBef>
                <a:spcPts val="0"/>
              </a:spcBef>
              <a:spcAft>
                <a:spcPts val="600"/>
              </a:spcAft>
              <a:buClr>
                <a:schemeClr val="accent2"/>
              </a:buClr>
            </a:pPr>
            <a:r>
              <a:rPr lang="en-US" dirty="0" err="1" smtClean="0"/>
              <a:t>Exposición</a:t>
            </a:r>
            <a:r>
              <a:rPr lang="en-US" dirty="0" smtClean="0"/>
              <a:t> </a:t>
            </a:r>
            <a:r>
              <a:rPr lang="en-US" dirty="0" err="1" smtClean="0"/>
              <a:t>ósea</a:t>
            </a:r>
            <a:r>
              <a:rPr lang="en-US" dirty="0" smtClean="0"/>
              <a:t> o </a:t>
            </a:r>
            <a:r>
              <a:rPr lang="en-US" dirty="0" err="1" smtClean="0"/>
              <a:t>fístula</a:t>
            </a:r>
            <a:r>
              <a:rPr lang="en-US" dirty="0" smtClean="0"/>
              <a:t> </a:t>
            </a:r>
            <a:r>
              <a:rPr lang="en-US" dirty="0" err="1" smtClean="0"/>
              <a:t>probada</a:t>
            </a:r>
            <a:r>
              <a:rPr lang="en-US" dirty="0" smtClean="0"/>
              <a:t> intra-</a:t>
            </a:r>
            <a:r>
              <a:rPr lang="en-US" dirty="0" err="1" smtClean="0"/>
              <a:t>extraoral</a:t>
            </a:r>
            <a:r>
              <a:rPr lang="en-US" dirty="0" smtClean="0"/>
              <a:t> en </a:t>
            </a:r>
            <a:r>
              <a:rPr lang="en-US" dirty="0" err="1" smtClean="0"/>
              <a:t>región</a:t>
            </a:r>
            <a:r>
              <a:rPr lang="en-US" dirty="0" smtClean="0"/>
              <a:t> </a:t>
            </a:r>
            <a:r>
              <a:rPr lang="en-US" dirty="0" err="1" smtClean="0"/>
              <a:t>maxilofacial</a:t>
            </a:r>
            <a:r>
              <a:rPr lang="en-US" dirty="0" smtClean="0"/>
              <a:t> </a:t>
            </a:r>
            <a:r>
              <a:rPr lang="en-US" dirty="0" err="1" smtClean="0"/>
              <a:t>persistente</a:t>
            </a:r>
            <a:r>
              <a:rPr lang="en-US" dirty="0" smtClean="0"/>
              <a:t> </a:t>
            </a:r>
            <a:r>
              <a:rPr lang="en-US" dirty="0" err="1" smtClean="0"/>
              <a:t>más</a:t>
            </a:r>
            <a:r>
              <a:rPr lang="en-US" dirty="0" smtClean="0"/>
              <a:t> de 8 </a:t>
            </a:r>
            <a:r>
              <a:rPr lang="en-US" dirty="0" err="1" smtClean="0"/>
              <a:t>semanas</a:t>
            </a:r>
            <a:endParaRPr lang="en-US" dirty="0" smtClean="0"/>
          </a:p>
          <a:p>
            <a:pPr lvl="1">
              <a:spcBef>
                <a:spcPts val="0"/>
              </a:spcBef>
              <a:spcAft>
                <a:spcPts val="600"/>
              </a:spcAft>
              <a:buClr>
                <a:schemeClr val="accent2"/>
              </a:buClr>
            </a:pPr>
            <a:r>
              <a:rPr lang="en-US" dirty="0" smtClean="0"/>
              <a:t>No </a:t>
            </a:r>
            <a:r>
              <a:rPr lang="en-US" dirty="0" err="1" smtClean="0"/>
              <a:t>historia</a:t>
            </a:r>
            <a:r>
              <a:rPr lang="en-US" dirty="0" smtClean="0"/>
              <a:t> </a:t>
            </a:r>
            <a:r>
              <a:rPr lang="en-US" dirty="0" err="1" smtClean="0"/>
              <a:t>previa</a:t>
            </a:r>
            <a:r>
              <a:rPr lang="en-US" dirty="0" smtClean="0"/>
              <a:t> de RT mandibular o </a:t>
            </a:r>
            <a:r>
              <a:rPr lang="en-US" dirty="0" err="1" smtClean="0"/>
              <a:t>Mtx</a:t>
            </a:r>
            <a:r>
              <a:rPr lang="en-US" dirty="0" smtClean="0"/>
              <a:t> </a:t>
            </a:r>
            <a:r>
              <a:rPr lang="en-US" dirty="0" err="1" smtClean="0"/>
              <a:t>ósea</a:t>
            </a:r>
            <a:r>
              <a:rPr lang="en-US" dirty="0" smtClean="0"/>
              <a:t> mandibular </a:t>
            </a:r>
            <a:r>
              <a:rPr lang="en-US" dirty="0" err="1" smtClean="0"/>
              <a:t>obvia</a:t>
            </a:r>
            <a:endParaRPr lang="en-US" dirty="0" smtClean="0"/>
          </a:p>
          <a:p>
            <a:pPr>
              <a:buClr>
                <a:schemeClr val="accent2"/>
              </a:buClr>
            </a:pPr>
            <a:r>
              <a:rPr lang="en-US" dirty="0" err="1" smtClean="0"/>
              <a:t>Riesgo</a:t>
            </a:r>
            <a:r>
              <a:rPr lang="en-US" dirty="0" smtClean="0"/>
              <a:t> global &lt;2%</a:t>
            </a:r>
            <a:endParaRPr lang="en-US" dirty="0"/>
          </a:p>
        </p:txBody>
      </p:sp>
      <p:pic>
        <p:nvPicPr>
          <p:cNvPr id="2" name="Picture 1"/>
          <p:cNvPicPr>
            <a:picLocks noChangeAspect="1"/>
          </p:cNvPicPr>
          <p:nvPr/>
        </p:nvPicPr>
        <p:blipFill>
          <a:blip r:embed="rId4"/>
          <a:stretch>
            <a:fillRect/>
          </a:stretch>
        </p:blipFill>
        <p:spPr>
          <a:xfrm>
            <a:off x="457200" y="3835145"/>
            <a:ext cx="3778513" cy="2776634"/>
          </a:xfrm>
          <a:prstGeom prst="rect">
            <a:avLst/>
          </a:prstGeom>
        </p:spPr>
      </p:pic>
      <p:sp>
        <p:nvSpPr>
          <p:cNvPr id="7" name="Rectangle 6"/>
          <p:cNvSpPr>
            <a:spLocks noChangeArrowheads="1"/>
          </p:cNvSpPr>
          <p:nvPr/>
        </p:nvSpPr>
        <p:spPr bwMode="auto">
          <a:xfrm>
            <a:off x="1" y="6611779"/>
            <a:ext cx="8686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000" dirty="0" err="1" smtClean="0">
                <a:latin typeface="Comic Sans MS"/>
                <a:cs typeface="Comic Sans MS"/>
              </a:rPr>
              <a:t>Cortesía</a:t>
            </a:r>
            <a:r>
              <a:rPr lang="en-US" sz="1000" dirty="0" smtClean="0">
                <a:latin typeface="Comic Sans MS"/>
                <a:cs typeface="Comic Sans MS"/>
              </a:rPr>
              <a:t> de Dr. M </a:t>
            </a:r>
            <a:r>
              <a:rPr lang="en-US" sz="1000" dirty="0">
                <a:latin typeface="Comic Sans MS"/>
                <a:cs typeface="Comic Sans MS"/>
              </a:rPr>
              <a:t>Martín, </a:t>
            </a:r>
            <a:r>
              <a:rPr lang="en-US" sz="1000" dirty="0" smtClean="0">
                <a:latin typeface="Comic Sans MS"/>
                <a:cs typeface="Comic Sans MS"/>
              </a:rPr>
              <a:t> </a:t>
            </a:r>
            <a:r>
              <a:rPr lang="en-US" sz="1000" dirty="0" err="1" smtClean="0">
                <a:latin typeface="Comic Sans MS"/>
                <a:cs typeface="Comic Sans MS"/>
              </a:rPr>
              <a:t>UpToDate</a:t>
            </a:r>
            <a:r>
              <a:rPr lang="en-US" sz="1000" dirty="0" smtClean="0">
                <a:latin typeface="Comic Sans MS"/>
                <a:cs typeface="Comic Sans MS"/>
              </a:rPr>
              <a:t> 2015</a:t>
            </a:r>
            <a:endParaRPr lang="en-US" sz="1000" dirty="0">
              <a:latin typeface="Comic Sans MS"/>
              <a:cs typeface="Comic Sans MS"/>
            </a:endParaRPr>
          </a:p>
        </p:txBody>
      </p:sp>
      <p:sp>
        <p:nvSpPr>
          <p:cNvPr id="8" name="Rectangle 7"/>
          <p:cNvSpPr/>
          <p:nvPr/>
        </p:nvSpPr>
        <p:spPr>
          <a:xfrm>
            <a:off x="457200" y="1046603"/>
            <a:ext cx="8229600" cy="3683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ctr" fontAlgn="auto">
              <a:spcBef>
                <a:spcPts val="0"/>
              </a:spcBef>
              <a:spcAft>
                <a:spcPts val="0"/>
              </a:spcAft>
              <a:defRPr/>
            </a:pPr>
            <a:r>
              <a:rPr lang="en-US" dirty="0" smtClean="0">
                <a:latin typeface="Comic Sans MS"/>
                <a:cs typeface="Comic Sans MS"/>
              </a:rPr>
              <a:t>Osteonecrosis mandibular (ONM)</a:t>
            </a:r>
            <a:endParaRPr lang="en-US" dirty="0">
              <a:latin typeface="Comic Sans MS"/>
              <a:cs typeface="Comic Sans MS"/>
            </a:endParaRPr>
          </a:p>
        </p:txBody>
      </p:sp>
    </p:spTree>
    <p:extLst>
      <p:ext uri="{BB962C8B-B14F-4D97-AF65-F5344CB8AC3E}">
        <p14:creationId xmlns:p14="http://schemas.microsoft.com/office/powerpoint/2010/main" val="37819694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Title 6"/>
          <p:cNvSpPr>
            <a:spLocks noGrp="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dirty="0" err="1" smtClean="0">
                <a:solidFill>
                  <a:schemeClr val="accent2">
                    <a:lumMod val="75000"/>
                  </a:schemeClr>
                </a:solidFill>
              </a:rPr>
              <a:t>Riesgos</a:t>
            </a:r>
            <a:r>
              <a:rPr lang="en-US" sz="2800" dirty="0" smtClean="0">
                <a:solidFill>
                  <a:schemeClr val="accent2">
                    <a:lumMod val="75000"/>
                  </a:schemeClr>
                </a:solidFill>
              </a:rPr>
              <a:t> </a:t>
            </a:r>
            <a:r>
              <a:rPr lang="en-US" sz="2800" dirty="0" err="1" smtClean="0">
                <a:solidFill>
                  <a:schemeClr val="accent2">
                    <a:lumMod val="75000"/>
                  </a:schemeClr>
                </a:solidFill>
              </a:rPr>
              <a:t>asociados</a:t>
            </a:r>
            <a:r>
              <a:rPr lang="en-US" sz="2800" dirty="0" smtClean="0">
                <a:solidFill>
                  <a:schemeClr val="accent2">
                    <a:lumMod val="75000"/>
                  </a:schemeClr>
                </a:solidFill>
              </a:rPr>
              <a:t> al </a:t>
            </a:r>
            <a:r>
              <a:rPr lang="en-US" sz="2800" dirty="0" err="1" smtClean="0">
                <a:solidFill>
                  <a:schemeClr val="accent2">
                    <a:lumMod val="75000"/>
                  </a:schemeClr>
                </a:solidFill>
              </a:rPr>
              <a:t>tratamiento</a:t>
            </a:r>
            <a:r>
              <a:rPr lang="en-US" sz="2800" dirty="0" smtClean="0">
                <a:solidFill>
                  <a:schemeClr val="accent2">
                    <a:lumMod val="75000"/>
                  </a:schemeClr>
                </a:solidFill>
              </a:rPr>
              <a:t> </a:t>
            </a:r>
            <a:r>
              <a:rPr lang="en-US" sz="2800" dirty="0" err="1" smtClean="0">
                <a:solidFill>
                  <a:schemeClr val="accent2">
                    <a:lumMod val="75000"/>
                  </a:schemeClr>
                </a:solidFill>
              </a:rPr>
              <a:t>antiresortivo</a:t>
            </a:r>
            <a:endParaRPr lang="en-US" sz="2800" dirty="0" smtClean="0">
              <a:solidFill>
                <a:schemeClr val="accent2">
                  <a:lumMod val="75000"/>
                </a:schemeClr>
              </a:solidFill>
            </a:endParaRPr>
          </a:p>
        </p:txBody>
      </p:sp>
      <p:sp>
        <p:nvSpPr>
          <p:cNvPr id="4" name="Content Placeholder 3"/>
          <p:cNvSpPr>
            <a:spLocks noGrp="1"/>
          </p:cNvSpPr>
          <p:nvPr>
            <p:ph idx="1"/>
          </p:nvPr>
        </p:nvSpPr>
        <p:spPr>
          <a:xfrm>
            <a:off x="457202" y="1424470"/>
            <a:ext cx="8229599" cy="5011579"/>
          </a:xfrm>
        </p:spPr>
        <p:txBody>
          <a:bodyPr>
            <a:noAutofit/>
          </a:bodyPr>
          <a:lstStyle/>
          <a:p>
            <a:pPr>
              <a:spcBef>
                <a:spcPts val="0"/>
              </a:spcBef>
              <a:spcAft>
                <a:spcPts val="600"/>
              </a:spcAft>
              <a:buClr>
                <a:schemeClr val="accent2"/>
              </a:buClr>
            </a:pPr>
            <a:r>
              <a:rPr lang="en-US" sz="2400" dirty="0" err="1" smtClean="0"/>
              <a:t>Monitorización</a:t>
            </a:r>
            <a:r>
              <a:rPr lang="en-US" sz="2400" dirty="0" smtClean="0"/>
              <a:t> de </a:t>
            </a:r>
            <a:r>
              <a:rPr lang="en-US" sz="2400" dirty="0" err="1" smtClean="0"/>
              <a:t>higiene</a:t>
            </a:r>
            <a:r>
              <a:rPr lang="en-US" sz="2400" dirty="0" smtClean="0"/>
              <a:t> oral y </a:t>
            </a:r>
            <a:r>
              <a:rPr lang="en-US" sz="2400" dirty="0" err="1" smtClean="0"/>
              <a:t>exploración</a:t>
            </a:r>
            <a:r>
              <a:rPr lang="en-US" sz="2400" dirty="0" smtClean="0"/>
              <a:t> oral </a:t>
            </a:r>
            <a:r>
              <a:rPr lang="en-US" sz="2400" dirty="0" err="1" smtClean="0"/>
              <a:t>periódica</a:t>
            </a:r>
            <a:endParaRPr lang="en-US" sz="2400" dirty="0" smtClean="0"/>
          </a:p>
          <a:p>
            <a:pPr>
              <a:spcBef>
                <a:spcPts val="0"/>
              </a:spcBef>
              <a:spcAft>
                <a:spcPts val="600"/>
              </a:spcAft>
              <a:buClr>
                <a:schemeClr val="accent2"/>
              </a:buClr>
            </a:pPr>
            <a:r>
              <a:rPr lang="en-US" sz="2400" dirty="0" err="1" smtClean="0"/>
              <a:t>Evitar</a:t>
            </a:r>
            <a:r>
              <a:rPr lang="en-US" sz="2400" dirty="0" smtClean="0"/>
              <a:t> </a:t>
            </a:r>
            <a:r>
              <a:rPr lang="en-US" sz="2400" dirty="0" err="1" smtClean="0"/>
              <a:t>procedimientos</a:t>
            </a:r>
            <a:r>
              <a:rPr lang="en-US" sz="2400" dirty="0" smtClean="0"/>
              <a:t> </a:t>
            </a:r>
            <a:r>
              <a:rPr lang="en-US" sz="2400" dirty="0" err="1" smtClean="0"/>
              <a:t>orales</a:t>
            </a:r>
            <a:r>
              <a:rPr lang="en-US" sz="2400" dirty="0" smtClean="0"/>
              <a:t> </a:t>
            </a:r>
            <a:r>
              <a:rPr lang="en-US" sz="2400" dirty="0" err="1" smtClean="0"/>
              <a:t>invasivos</a:t>
            </a:r>
            <a:r>
              <a:rPr lang="en-US" sz="2400" dirty="0" smtClean="0"/>
              <a:t> </a:t>
            </a:r>
            <a:r>
              <a:rPr lang="en-US" sz="2400" dirty="0" err="1" smtClean="0"/>
              <a:t>durante</a:t>
            </a:r>
            <a:r>
              <a:rPr lang="en-US" sz="2400" dirty="0" smtClean="0"/>
              <a:t> </a:t>
            </a:r>
            <a:r>
              <a:rPr lang="en-US" sz="2400" dirty="0" err="1" smtClean="0"/>
              <a:t>tratamiento</a:t>
            </a:r>
            <a:r>
              <a:rPr lang="en-US" sz="2400" dirty="0" smtClean="0"/>
              <a:t> (</a:t>
            </a:r>
            <a:r>
              <a:rPr lang="en-US" sz="2400" dirty="0" err="1" smtClean="0"/>
              <a:t>incluye</a:t>
            </a:r>
            <a:r>
              <a:rPr lang="en-US" sz="2400" dirty="0" smtClean="0"/>
              <a:t> </a:t>
            </a:r>
            <a:r>
              <a:rPr lang="en-US" sz="2400" dirty="0" err="1" smtClean="0"/>
              <a:t>implantes</a:t>
            </a:r>
            <a:r>
              <a:rPr lang="en-US" sz="2400" dirty="0" smtClean="0"/>
              <a:t> y </a:t>
            </a:r>
            <a:r>
              <a:rPr lang="en-US" sz="2400" dirty="0" err="1" smtClean="0"/>
              <a:t>extracciones</a:t>
            </a:r>
            <a:r>
              <a:rPr lang="en-US" sz="2400" dirty="0" smtClean="0"/>
              <a:t>)</a:t>
            </a:r>
          </a:p>
          <a:p>
            <a:pPr lvl="1">
              <a:spcBef>
                <a:spcPts val="0"/>
              </a:spcBef>
              <a:spcAft>
                <a:spcPts val="600"/>
              </a:spcAft>
              <a:buClr>
                <a:schemeClr val="accent2"/>
              </a:buClr>
            </a:pPr>
            <a:r>
              <a:rPr lang="en-US" sz="2000" dirty="0" smtClean="0"/>
              <a:t>Si </a:t>
            </a:r>
            <a:r>
              <a:rPr lang="en-US" sz="2000" dirty="0" err="1" smtClean="0"/>
              <a:t>imprescindible</a:t>
            </a:r>
            <a:r>
              <a:rPr lang="en-US" sz="2000" dirty="0" smtClean="0"/>
              <a:t>, STOP </a:t>
            </a:r>
            <a:r>
              <a:rPr lang="en-US" sz="2000" dirty="0" err="1" smtClean="0"/>
              <a:t>terapia</a:t>
            </a:r>
            <a:r>
              <a:rPr lang="en-US" sz="2000" dirty="0" smtClean="0"/>
              <a:t> </a:t>
            </a:r>
            <a:r>
              <a:rPr lang="en-US" sz="2000" dirty="0" err="1" smtClean="0"/>
              <a:t>antiresoriva</a:t>
            </a:r>
            <a:r>
              <a:rPr lang="en-US" sz="2000" dirty="0" smtClean="0"/>
              <a:t> al </a:t>
            </a:r>
            <a:r>
              <a:rPr lang="en-US" sz="2000" dirty="0" err="1" smtClean="0"/>
              <a:t>menos</a:t>
            </a:r>
            <a:r>
              <a:rPr lang="en-US" sz="2000" dirty="0" smtClean="0"/>
              <a:t> 8-12 </a:t>
            </a:r>
            <a:r>
              <a:rPr lang="en-US" sz="2000" dirty="0" err="1" smtClean="0"/>
              <a:t>semans</a:t>
            </a:r>
            <a:r>
              <a:rPr lang="en-US" sz="2000" dirty="0" smtClean="0"/>
              <a:t> y </a:t>
            </a:r>
            <a:r>
              <a:rPr lang="en-US" sz="2000" dirty="0" err="1" smtClean="0"/>
              <a:t>reinstaurar</a:t>
            </a:r>
            <a:r>
              <a:rPr lang="en-US" sz="2000" dirty="0" smtClean="0"/>
              <a:t> con la mucosa </a:t>
            </a:r>
            <a:r>
              <a:rPr lang="en-US" sz="2000" dirty="0" err="1" smtClean="0"/>
              <a:t>completamente</a:t>
            </a:r>
            <a:r>
              <a:rPr lang="en-US" sz="2000" dirty="0" smtClean="0"/>
              <a:t> </a:t>
            </a:r>
            <a:r>
              <a:rPr lang="en-US" sz="2000" dirty="0" err="1" smtClean="0"/>
              <a:t>cicatrizada</a:t>
            </a:r>
            <a:endParaRPr lang="en-US" sz="2000" dirty="0" smtClean="0"/>
          </a:p>
          <a:p>
            <a:pPr>
              <a:spcBef>
                <a:spcPts val="0"/>
              </a:spcBef>
              <a:spcAft>
                <a:spcPts val="600"/>
              </a:spcAft>
              <a:buClr>
                <a:schemeClr val="accent2"/>
              </a:buClr>
            </a:pPr>
            <a:r>
              <a:rPr lang="en-US" sz="2400" dirty="0" err="1" smtClean="0"/>
              <a:t>Procedimientos</a:t>
            </a:r>
            <a:r>
              <a:rPr lang="en-US" sz="2400" dirty="0" smtClean="0"/>
              <a:t> </a:t>
            </a:r>
            <a:r>
              <a:rPr lang="en-US" sz="2400" dirty="0" err="1" smtClean="0"/>
              <a:t>como</a:t>
            </a:r>
            <a:r>
              <a:rPr lang="en-US" sz="2400" dirty="0" smtClean="0"/>
              <a:t> </a:t>
            </a:r>
            <a:r>
              <a:rPr lang="en-US" sz="2400" dirty="0" err="1" smtClean="0"/>
              <a:t>limpieza</a:t>
            </a:r>
            <a:r>
              <a:rPr lang="en-US" sz="2400" dirty="0" smtClean="0"/>
              <a:t> oral, </a:t>
            </a:r>
            <a:r>
              <a:rPr lang="en-US" sz="2400" dirty="0" err="1" smtClean="0"/>
              <a:t>reparación</a:t>
            </a:r>
            <a:r>
              <a:rPr lang="en-US" sz="2400" dirty="0" smtClean="0"/>
              <a:t> de </a:t>
            </a:r>
            <a:r>
              <a:rPr lang="en-US" sz="2400" dirty="0" err="1" smtClean="0"/>
              <a:t>cavidades</a:t>
            </a:r>
            <a:r>
              <a:rPr lang="en-US" sz="2400" dirty="0" smtClean="0"/>
              <a:t> o coronas </a:t>
            </a:r>
            <a:r>
              <a:rPr lang="en-US" sz="2400" dirty="0" err="1" smtClean="0"/>
              <a:t>pueden</a:t>
            </a:r>
            <a:r>
              <a:rPr lang="en-US" sz="2400" dirty="0" smtClean="0"/>
              <a:t> </a:t>
            </a:r>
            <a:r>
              <a:rPr lang="en-US" sz="2400" dirty="0" err="1" smtClean="0"/>
              <a:t>llevarse</a:t>
            </a:r>
            <a:r>
              <a:rPr lang="en-US" sz="2400" dirty="0" smtClean="0"/>
              <a:t> a </a:t>
            </a:r>
            <a:r>
              <a:rPr lang="en-US" sz="2400" dirty="0" err="1" smtClean="0"/>
              <a:t>cabo</a:t>
            </a:r>
            <a:r>
              <a:rPr lang="en-US" sz="2400" dirty="0" smtClean="0"/>
              <a:t> </a:t>
            </a:r>
            <a:r>
              <a:rPr lang="en-US" sz="2400" dirty="0" err="1" smtClean="0"/>
              <a:t>por</a:t>
            </a:r>
            <a:r>
              <a:rPr lang="en-US" sz="2400" dirty="0" smtClean="0"/>
              <a:t> </a:t>
            </a:r>
            <a:r>
              <a:rPr lang="en-US" sz="2400" dirty="0" err="1" smtClean="0"/>
              <a:t>odontologo</a:t>
            </a:r>
            <a:r>
              <a:rPr lang="en-US" sz="2400" dirty="0" smtClean="0"/>
              <a:t> </a:t>
            </a:r>
            <a:r>
              <a:rPr lang="en-US" sz="2400" dirty="0" err="1" smtClean="0"/>
              <a:t>informado</a:t>
            </a:r>
            <a:r>
              <a:rPr lang="en-US" sz="2400" dirty="0" smtClean="0"/>
              <a:t> de la </a:t>
            </a:r>
            <a:r>
              <a:rPr lang="en-US" sz="2400" dirty="0" err="1" smtClean="0"/>
              <a:t>terapia</a:t>
            </a:r>
            <a:endParaRPr lang="en-US" sz="2400" dirty="0" smtClean="0"/>
          </a:p>
          <a:p>
            <a:pPr>
              <a:spcBef>
                <a:spcPts val="0"/>
              </a:spcBef>
              <a:spcAft>
                <a:spcPts val="600"/>
              </a:spcAft>
              <a:buClr>
                <a:schemeClr val="accent2"/>
              </a:buClr>
            </a:pPr>
            <a:r>
              <a:rPr lang="en-US" sz="2400" dirty="0" err="1" smtClean="0"/>
              <a:t>Tratamiento</a:t>
            </a:r>
            <a:r>
              <a:rPr lang="en-US" sz="2400" dirty="0" smtClean="0"/>
              <a:t> </a:t>
            </a:r>
            <a:r>
              <a:rPr lang="en-US" sz="2400" dirty="0" err="1" smtClean="0"/>
              <a:t>complejo</a:t>
            </a:r>
            <a:r>
              <a:rPr lang="en-US" sz="2400" dirty="0" smtClean="0"/>
              <a:t>: </a:t>
            </a:r>
            <a:r>
              <a:rPr lang="en-US" sz="2400" dirty="0" err="1" smtClean="0"/>
              <a:t>sintomático</a:t>
            </a:r>
            <a:r>
              <a:rPr lang="en-US" sz="2400" dirty="0" smtClean="0"/>
              <a:t> de dolor, control </a:t>
            </a:r>
            <a:r>
              <a:rPr lang="en-US" sz="2400" dirty="0" err="1" smtClean="0"/>
              <a:t>infección</a:t>
            </a:r>
            <a:r>
              <a:rPr lang="en-US" sz="2400" dirty="0" smtClean="0"/>
              <a:t> de </a:t>
            </a:r>
            <a:r>
              <a:rPr lang="en-US" sz="2400" dirty="0" err="1" smtClean="0"/>
              <a:t>hueso</a:t>
            </a:r>
            <a:r>
              <a:rPr lang="en-US" sz="2400" dirty="0" smtClean="0"/>
              <a:t> y </a:t>
            </a:r>
            <a:r>
              <a:rPr lang="en-US" sz="2400" dirty="0" err="1" smtClean="0"/>
              <a:t>partes</a:t>
            </a:r>
            <a:r>
              <a:rPr lang="en-US" sz="2400" dirty="0" smtClean="0"/>
              <a:t> </a:t>
            </a:r>
            <a:r>
              <a:rPr lang="en-US" sz="2400" dirty="0" err="1" smtClean="0"/>
              <a:t>blandas</a:t>
            </a:r>
            <a:r>
              <a:rPr lang="en-US" sz="2400" dirty="0" smtClean="0"/>
              <a:t>, </a:t>
            </a:r>
            <a:r>
              <a:rPr lang="en-US" sz="2400" dirty="0" err="1" smtClean="0"/>
              <a:t>desbridamientos</a:t>
            </a:r>
            <a:r>
              <a:rPr lang="en-US" sz="2400" dirty="0" smtClean="0"/>
              <a:t> </a:t>
            </a:r>
            <a:r>
              <a:rPr lang="en-US" sz="2400" dirty="0" err="1" smtClean="0"/>
              <a:t>limitados</a:t>
            </a:r>
            <a:r>
              <a:rPr lang="en-US" sz="2400" dirty="0" smtClean="0"/>
              <a:t>, </a:t>
            </a:r>
            <a:r>
              <a:rPr lang="en-US" sz="2400" dirty="0" err="1" smtClean="0"/>
              <a:t>antibioticos</a:t>
            </a:r>
            <a:r>
              <a:rPr lang="en-US" sz="2400" dirty="0" smtClean="0"/>
              <a:t> y </a:t>
            </a:r>
            <a:r>
              <a:rPr lang="en-US" sz="2400" dirty="0" err="1" smtClean="0"/>
              <a:t>enjuagues</a:t>
            </a:r>
            <a:r>
              <a:rPr lang="en-US" sz="2400" dirty="0" smtClean="0"/>
              <a:t> </a:t>
            </a:r>
            <a:r>
              <a:rPr lang="en-US" sz="2400" dirty="0" err="1" smtClean="0"/>
              <a:t>orales</a:t>
            </a:r>
            <a:endParaRPr lang="en-US" sz="2400" dirty="0" smtClean="0"/>
          </a:p>
        </p:txBody>
      </p:sp>
      <p:sp>
        <p:nvSpPr>
          <p:cNvPr id="7" name="Rectangle 6"/>
          <p:cNvSpPr>
            <a:spLocks noChangeArrowheads="1"/>
          </p:cNvSpPr>
          <p:nvPr/>
        </p:nvSpPr>
        <p:spPr bwMode="auto">
          <a:xfrm>
            <a:off x="1" y="6611779"/>
            <a:ext cx="8686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000" dirty="0" err="1" smtClean="0">
                <a:latin typeface="Comic Sans MS"/>
                <a:cs typeface="Comic Sans MS"/>
              </a:rPr>
              <a:t>Cortesía</a:t>
            </a:r>
            <a:r>
              <a:rPr lang="en-US" sz="1000" dirty="0" smtClean="0">
                <a:latin typeface="Comic Sans MS"/>
                <a:cs typeface="Comic Sans MS"/>
              </a:rPr>
              <a:t> de Dr. M </a:t>
            </a:r>
            <a:r>
              <a:rPr lang="en-US" sz="1000" dirty="0">
                <a:latin typeface="Comic Sans MS"/>
                <a:cs typeface="Comic Sans MS"/>
              </a:rPr>
              <a:t>Martín, </a:t>
            </a:r>
            <a:r>
              <a:rPr lang="en-US" sz="1000" dirty="0" smtClean="0">
                <a:latin typeface="Comic Sans MS"/>
                <a:cs typeface="Comic Sans MS"/>
              </a:rPr>
              <a:t> </a:t>
            </a:r>
            <a:r>
              <a:rPr lang="en-US" sz="1000" dirty="0" err="1" smtClean="0">
                <a:latin typeface="Comic Sans MS"/>
                <a:cs typeface="Comic Sans MS"/>
              </a:rPr>
              <a:t>UpToDate</a:t>
            </a:r>
            <a:r>
              <a:rPr lang="en-US" sz="1000" dirty="0" smtClean="0">
                <a:latin typeface="Comic Sans MS"/>
                <a:cs typeface="Comic Sans MS"/>
              </a:rPr>
              <a:t> 2015</a:t>
            </a:r>
            <a:endParaRPr lang="en-US" sz="1000" dirty="0">
              <a:latin typeface="Comic Sans MS"/>
              <a:cs typeface="Comic Sans MS"/>
            </a:endParaRPr>
          </a:p>
        </p:txBody>
      </p:sp>
      <p:sp>
        <p:nvSpPr>
          <p:cNvPr id="8" name="Rectangle 7"/>
          <p:cNvSpPr/>
          <p:nvPr/>
        </p:nvSpPr>
        <p:spPr>
          <a:xfrm>
            <a:off x="457200" y="1046603"/>
            <a:ext cx="8229600" cy="3683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ctr" fontAlgn="auto">
              <a:spcBef>
                <a:spcPts val="0"/>
              </a:spcBef>
              <a:spcAft>
                <a:spcPts val="0"/>
              </a:spcAft>
              <a:defRPr/>
            </a:pPr>
            <a:r>
              <a:rPr lang="en-US" dirty="0" smtClean="0">
                <a:latin typeface="Comic Sans MS"/>
                <a:cs typeface="Comic Sans MS"/>
              </a:rPr>
              <a:t>ONM: </a:t>
            </a:r>
            <a:r>
              <a:rPr lang="en-US" dirty="0" err="1" smtClean="0">
                <a:latin typeface="Comic Sans MS"/>
                <a:cs typeface="Comic Sans MS"/>
              </a:rPr>
              <a:t>prevención</a:t>
            </a:r>
            <a:r>
              <a:rPr lang="en-US" dirty="0" smtClean="0">
                <a:latin typeface="Comic Sans MS"/>
                <a:cs typeface="Comic Sans MS"/>
              </a:rPr>
              <a:t> y </a:t>
            </a:r>
            <a:r>
              <a:rPr lang="en-US" dirty="0" err="1" smtClean="0">
                <a:latin typeface="Comic Sans MS"/>
                <a:cs typeface="Comic Sans MS"/>
              </a:rPr>
              <a:t>tratamiento</a:t>
            </a:r>
            <a:endParaRPr lang="en-US" dirty="0">
              <a:latin typeface="Comic Sans MS"/>
              <a:cs typeface="Comic Sans MS"/>
            </a:endParaRPr>
          </a:p>
        </p:txBody>
      </p:sp>
    </p:spTree>
    <p:extLst>
      <p:ext uri="{BB962C8B-B14F-4D97-AF65-F5344CB8AC3E}">
        <p14:creationId xmlns:p14="http://schemas.microsoft.com/office/powerpoint/2010/main" val="37671419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Title 6"/>
          <p:cNvSpPr>
            <a:spLocks noGrp="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dirty="0" err="1" smtClean="0">
                <a:solidFill>
                  <a:schemeClr val="accent2">
                    <a:lumMod val="75000"/>
                  </a:schemeClr>
                </a:solidFill>
              </a:rPr>
              <a:t>Riesgos</a:t>
            </a:r>
            <a:r>
              <a:rPr lang="en-US" sz="2800" dirty="0" smtClean="0">
                <a:solidFill>
                  <a:schemeClr val="accent2">
                    <a:lumMod val="75000"/>
                  </a:schemeClr>
                </a:solidFill>
              </a:rPr>
              <a:t> </a:t>
            </a:r>
            <a:r>
              <a:rPr lang="en-US" sz="2800" dirty="0" err="1" smtClean="0">
                <a:solidFill>
                  <a:schemeClr val="accent2">
                    <a:lumMod val="75000"/>
                  </a:schemeClr>
                </a:solidFill>
              </a:rPr>
              <a:t>asociados</a:t>
            </a:r>
            <a:r>
              <a:rPr lang="en-US" sz="2800" dirty="0" smtClean="0">
                <a:solidFill>
                  <a:schemeClr val="accent2">
                    <a:lumMod val="75000"/>
                  </a:schemeClr>
                </a:solidFill>
              </a:rPr>
              <a:t> al </a:t>
            </a:r>
            <a:r>
              <a:rPr lang="en-US" sz="2800" dirty="0" err="1" smtClean="0">
                <a:solidFill>
                  <a:schemeClr val="accent2">
                    <a:lumMod val="75000"/>
                  </a:schemeClr>
                </a:solidFill>
              </a:rPr>
              <a:t>tratamiento</a:t>
            </a:r>
            <a:r>
              <a:rPr lang="en-US" sz="2800" dirty="0" smtClean="0">
                <a:solidFill>
                  <a:schemeClr val="accent2">
                    <a:lumMod val="75000"/>
                  </a:schemeClr>
                </a:solidFill>
              </a:rPr>
              <a:t> </a:t>
            </a:r>
            <a:r>
              <a:rPr lang="en-US" sz="2800" dirty="0" err="1" smtClean="0">
                <a:solidFill>
                  <a:schemeClr val="accent2">
                    <a:lumMod val="75000"/>
                  </a:schemeClr>
                </a:solidFill>
              </a:rPr>
              <a:t>antiresortivo</a:t>
            </a:r>
            <a:endParaRPr lang="en-US" sz="2800" dirty="0" smtClean="0">
              <a:solidFill>
                <a:schemeClr val="accent2">
                  <a:lumMod val="75000"/>
                </a:schemeClr>
              </a:solidFill>
            </a:endParaRPr>
          </a:p>
        </p:txBody>
      </p:sp>
      <p:sp>
        <p:nvSpPr>
          <p:cNvPr id="4" name="Content Placeholder 3"/>
          <p:cNvSpPr>
            <a:spLocks noGrp="1"/>
          </p:cNvSpPr>
          <p:nvPr>
            <p:ph idx="1"/>
          </p:nvPr>
        </p:nvSpPr>
        <p:spPr>
          <a:xfrm>
            <a:off x="457200" y="1600200"/>
            <a:ext cx="8229599" cy="5011579"/>
          </a:xfrm>
        </p:spPr>
        <p:txBody>
          <a:bodyPr>
            <a:normAutofit lnSpcReduction="10000"/>
          </a:bodyPr>
          <a:lstStyle/>
          <a:p>
            <a:pPr>
              <a:spcBef>
                <a:spcPts val="0"/>
              </a:spcBef>
              <a:spcAft>
                <a:spcPts val="600"/>
              </a:spcAft>
              <a:buClr>
                <a:schemeClr val="accent2"/>
              </a:buClr>
            </a:pPr>
            <a:r>
              <a:rPr lang="en-US" sz="2400" dirty="0" err="1" smtClean="0"/>
              <a:t>Es</a:t>
            </a:r>
            <a:r>
              <a:rPr lang="en-US" sz="2400" dirty="0" smtClean="0"/>
              <a:t> </a:t>
            </a:r>
            <a:r>
              <a:rPr lang="en-US" sz="2400" dirty="0" err="1" smtClean="0"/>
              <a:t>preciso</a:t>
            </a:r>
            <a:r>
              <a:rPr lang="en-US" sz="2400" dirty="0" smtClean="0"/>
              <a:t> </a:t>
            </a:r>
            <a:r>
              <a:rPr lang="en-US" sz="2400" dirty="0" err="1" smtClean="0"/>
              <a:t>asociar</a:t>
            </a:r>
            <a:r>
              <a:rPr lang="en-US" sz="2400" dirty="0" smtClean="0"/>
              <a:t> </a:t>
            </a:r>
            <a:r>
              <a:rPr lang="en-US" sz="2400" dirty="0" err="1" smtClean="0"/>
              <a:t>suplementos</a:t>
            </a:r>
            <a:r>
              <a:rPr lang="en-US" sz="2400" dirty="0" smtClean="0"/>
              <a:t> de </a:t>
            </a:r>
            <a:r>
              <a:rPr lang="en-US" sz="2400" dirty="0" err="1" smtClean="0"/>
              <a:t>calcio</a:t>
            </a:r>
            <a:r>
              <a:rPr lang="en-US" sz="2400" dirty="0" smtClean="0"/>
              <a:t> y </a:t>
            </a:r>
            <a:r>
              <a:rPr lang="en-US" sz="2400" dirty="0" err="1" smtClean="0"/>
              <a:t>vitamina</a:t>
            </a:r>
            <a:r>
              <a:rPr lang="en-US" sz="2400" dirty="0" smtClean="0"/>
              <a:t> D a la </a:t>
            </a:r>
            <a:r>
              <a:rPr lang="en-US" sz="2400" dirty="0" err="1" smtClean="0"/>
              <a:t>terapia</a:t>
            </a:r>
            <a:r>
              <a:rPr lang="en-US" sz="2400" dirty="0" smtClean="0"/>
              <a:t>  o </a:t>
            </a:r>
            <a:r>
              <a:rPr lang="en-US" sz="2400" dirty="0" err="1" smtClean="0"/>
              <a:t>incluso</a:t>
            </a:r>
            <a:r>
              <a:rPr lang="en-US" sz="2400" dirty="0" smtClean="0"/>
              <a:t> antes </a:t>
            </a:r>
            <a:r>
              <a:rPr lang="en-US" sz="2400" dirty="0" err="1" smtClean="0"/>
              <a:t>si</a:t>
            </a:r>
            <a:r>
              <a:rPr lang="en-US" sz="2400" dirty="0" smtClean="0"/>
              <a:t> parte de </a:t>
            </a:r>
            <a:r>
              <a:rPr lang="en-US" sz="2400" dirty="0" err="1" smtClean="0"/>
              <a:t>niveles</a:t>
            </a:r>
            <a:r>
              <a:rPr lang="en-US" sz="2400" dirty="0" smtClean="0"/>
              <a:t> </a:t>
            </a:r>
            <a:r>
              <a:rPr lang="en-US" sz="2400" dirty="0" err="1" smtClean="0"/>
              <a:t>bajos</a:t>
            </a:r>
            <a:r>
              <a:rPr lang="en-US" sz="2400" dirty="0"/>
              <a:t> </a:t>
            </a:r>
            <a:r>
              <a:rPr lang="en-US" sz="2400" dirty="0" smtClean="0"/>
              <a:t>(</a:t>
            </a:r>
            <a:r>
              <a:rPr lang="en-US" sz="2400" dirty="0" err="1" smtClean="0"/>
              <a:t>individualización</a:t>
            </a:r>
            <a:r>
              <a:rPr lang="en-US" sz="2400" dirty="0" smtClean="0"/>
              <a:t>)</a:t>
            </a:r>
          </a:p>
          <a:p>
            <a:pPr>
              <a:spcBef>
                <a:spcPts val="0"/>
              </a:spcBef>
              <a:spcAft>
                <a:spcPts val="600"/>
              </a:spcAft>
              <a:buClr>
                <a:schemeClr val="accent2"/>
              </a:buClr>
            </a:pPr>
            <a:r>
              <a:rPr lang="en-US" sz="2400" dirty="0" err="1" smtClean="0"/>
              <a:t>Monitorización</a:t>
            </a:r>
            <a:r>
              <a:rPr lang="en-US" sz="2400" dirty="0" smtClean="0"/>
              <a:t> </a:t>
            </a:r>
            <a:r>
              <a:rPr lang="en-US" sz="2400" dirty="0" err="1" smtClean="0"/>
              <a:t>periódica</a:t>
            </a:r>
            <a:r>
              <a:rPr lang="en-US" sz="2400" dirty="0" smtClean="0"/>
              <a:t> de los </a:t>
            </a:r>
            <a:r>
              <a:rPr lang="en-US" sz="2400" dirty="0" err="1" smtClean="0"/>
              <a:t>niveles</a:t>
            </a:r>
            <a:r>
              <a:rPr lang="en-US" sz="2400" dirty="0" smtClean="0"/>
              <a:t> de </a:t>
            </a:r>
            <a:r>
              <a:rPr lang="en-US" sz="2400" dirty="0" err="1" smtClean="0"/>
              <a:t>calcio</a:t>
            </a:r>
            <a:r>
              <a:rPr lang="en-US" sz="2400" dirty="0" smtClean="0"/>
              <a:t>/</a:t>
            </a:r>
            <a:r>
              <a:rPr lang="en-US" sz="2400" dirty="0" err="1" smtClean="0"/>
              <a:t>magnesio</a:t>
            </a:r>
            <a:r>
              <a:rPr lang="en-US" sz="2400" dirty="0" smtClean="0"/>
              <a:t>/</a:t>
            </a:r>
            <a:r>
              <a:rPr lang="en-US" sz="2400" dirty="0" err="1" smtClean="0"/>
              <a:t>fosfato</a:t>
            </a:r>
            <a:r>
              <a:rPr lang="en-US" sz="2400" dirty="0" smtClean="0"/>
              <a:t> </a:t>
            </a:r>
            <a:r>
              <a:rPr lang="en-US" sz="2400" dirty="0" err="1" smtClean="0"/>
              <a:t>durante</a:t>
            </a:r>
            <a:r>
              <a:rPr lang="en-US" sz="2400" dirty="0" smtClean="0"/>
              <a:t> la </a:t>
            </a:r>
            <a:r>
              <a:rPr lang="en-US" sz="2400" dirty="0" err="1" smtClean="0"/>
              <a:t>terapia</a:t>
            </a:r>
            <a:r>
              <a:rPr lang="en-US" sz="2400" dirty="0" smtClean="0"/>
              <a:t> (</a:t>
            </a:r>
            <a:r>
              <a:rPr lang="en-US" sz="2400" dirty="0" err="1" smtClean="0"/>
              <a:t>cuidado</a:t>
            </a:r>
            <a:r>
              <a:rPr lang="en-US" sz="2400" dirty="0" smtClean="0"/>
              <a:t> en </a:t>
            </a:r>
            <a:r>
              <a:rPr lang="en-US" sz="2400" dirty="0" err="1" smtClean="0"/>
              <a:t>pacienes</a:t>
            </a:r>
            <a:r>
              <a:rPr lang="en-US" sz="2400" dirty="0" smtClean="0"/>
              <a:t> con </a:t>
            </a:r>
            <a:r>
              <a:rPr lang="en-US" sz="2400" dirty="0" err="1" smtClean="0"/>
              <a:t>alteraciones</a:t>
            </a:r>
            <a:r>
              <a:rPr lang="en-US" sz="2400" dirty="0" smtClean="0"/>
              <a:t> </a:t>
            </a:r>
            <a:r>
              <a:rPr lang="en-US" sz="2400" dirty="0" err="1" smtClean="0"/>
              <a:t>tiroideas</a:t>
            </a:r>
            <a:r>
              <a:rPr lang="en-US" sz="2400" dirty="0" smtClean="0"/>
              <a:t>/</a:t>
            </a:r>
            <a:r>
              <a:rPr lang="en-US" sz="2400" dirty="0" err="1" smtClean="0"/>
              <a:t>paratiroideas</a:t>
            </a:r>
            <a:r>
              <a:rPr lang="en-US" sz="2400" dirty="0" smtClean="0"/>
              <a:t>, </a:t>
            </a:r>
            <a:r>
              <a:rPr lang="en-US" sz="2400" dirty="0" err="1" smtClean="0"/>
              <a:t>sindromes</a:t>
            </a:r>
            <a:r>
              <a:rPr lang="en-US" sz="2400" dirty="0" smtClean="0"/>
              <a:t> </a:t>
            </a:r>
            <a:r>
              <a:rPr lang="en-US" sz="2400" dirty="0" err="1" smtClean="0"/>
              <a:t>malabsortivos</a:t>
            </a:r>
            <a:r>
              <a:rPr lang="en-US" sz="2400" dirty="0" smtClean="0"/>
              <a:t>, </a:t>
            </a:r>
            <a:r>
              <a:rPr lang="en-US" sz="2400" dirty="0" err="1" smtClean="0"/>
              <a:t>historia</a:t>
            </a:r>
            <a:r>
              <a:rPr lang="en-US" sz="2400" dirty="0" smtClean="0"/>
              <a:t> de </a:t>
            </a:r>
            <a:r>
              <a:rPr lang="en-US" sz="2400" dirty="0" err="1" smtClean="0"/>
              <a:t>colecistectomía</a:t>
            </a:r>
            <a:r>
              <a:rPr lang="en-US" sz="2400" dirty="0" smtClean="0"/>
              <a:t>, </a:t>
            </a:r>
            <a:r>
              <a:rPr lang="en-US" sz="2400" dirty="0" err="1" smtClean="0"/>
              <a:t>insuficiencia</a:t>
            </a:r>
            <a:r>
              <a:rPr lang="en-US" sz="2400" dirty="0" smtClean="0"/>
              <a:t> real o </a:t>
            </a:r>
            <a:r>
              <a:rPr lang="en-US" sz="2400" dirty="0" err="1" smtClean="0"/>
              <a:t>dialisis</a:t>
            </a:r>
            <a:r>
              <a:rPr lang="en-US" sz="2400" dirty="0" smtClean="0"/>
              <a:t>)</a:t>
            </a:r>
          </a:p>
          <a:p>
            <a:pPr>
              <a:spcBef>
                <a:spcPts val="0"/>
              </a:spcBef>
              <a:spcAft>
                <a:spcPts val="600"/>
              </a:spcAft>
              <a:buClr>
                <a:schemeClr val="accent2"/>
              </a:buClr>
            </a:pPr>
            <a:endParaRPr lang="en-US" sz="2400" dirty="0"/>
          </a:p>
          <a:p>
            <a:pPr>
              <a:spcBef>
                <a:spcPts val="0"/>
              </a:spcBef>
              <a:spcAft>
                <a:spcPts val="600"/>
              </a:spcAft>
              <a:buClr>
                <a:schemeClr val="accent2"/>
              </a:buClr>
            </a:pPr>
            <a:endParaRPr lang="en-US" sz="2400" dirty="0" smtClean="0"/>
          </a:p>
          <a:p>
            <a:pPr>
              <a:spcBef>
                <a:spcPts val="0"/>
              </a:spcBef>
              <a:spcAft>
                <a:spcPts val="600"/>
              </a:spcAft>
              <a:buClr>
                <a:schemeClr val="accent2"/>
              </a:buClr>
            </a:pPr>
            <a:endParaRPr lang="en-US" sz="2400" dirty="0"/>
          </a:p>
          <a:p>
            <a:pPr>
              <a:spcBef>
                <a:spcPts val="0"/>
              </a:spcBef>
              <a:spcAft>
                <a:spcPts val="600"/>
              </a:spcAft>
              <a:buClr>
                <a:schemeClr val="accent2"/>
              </a:buClr>
            </a:pPr>
            <a:r>
              <a:rPr lang="en-US" sz="2400" dirty="0" err="1" smtClean="0"/>
              <a:t>Monitorización</a:t>
            </a:r>
            <a:r>
              <a:rPr lang="en-US" sz="2400" dirty="0" smtClean="0"/>
              <a:t> </a:t>
            </a:r>
            <a:r>
              <a:rPr lang="en-US" sz="2400" dirty="0" err="1" smtClean="0"/>
              <a:t>función</a:t>
            </a:r>
            <a:r>
              <a:rPr lang="en-US" sz="2400" dirty="0" smtClean="0"/>
              <a:t> renal (y proteinuria) en </a:t>
            </a:r>
            <a:r>
              <a:rPr lang="en-US" sz="2400" dirty="0" err="1" smtClean="0"/>
              <a:t>caso</a:t>
            </a:r>
            <a:r>
              <a:rPr lang="en-US" sz="2400" dirty="0" smtClean="0"/>
              <a:t> de </a:t>
            </a:r>
            <a:r>
              <a:rPr lang="en-US" sz="2400" dirty="0" err="1" smtClean="0"/>
              <a:t>bifosfonatos</a:t>
            </a:r>
            <a:r>
              <a:rPr lang="en-US" sz="2400" dirty="0" smtClean="0"/>
              <a:t> </a:t>
            </a:r>
            <a:r>
              <a:rPr lang="en-US" sz="2400" dirty="0" err="1" smtClean="0"/>
              <a:t>especialmente</a:t>
            </a:r>
            <a:endParaRPr lang="en-US" sz="2400" dirty="0"/>
          </a:p>
        </p:txBody>
      </p:sp>
      <p:sp>
        <p:nvSpPr>
          <p:cNvPr id="7" name="Rectangle 6"/>
          <p:cNvSpPr>
            <a:spLocks noChangeArrowheads="1"/>
          </p:cNvSpPr>
          <p:nvPr/>
        </p:nvSpPr>
        <p:spPr bwMode="auto">
          <a:xfrm>
            <a:off x="1" y="6611779"/>
            <a:ext cx="8686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000" dirty="0" err="1" smtClean="0">
                <a:latin typeface="Comic Sans MS"/>
                <a:cs typeface="Comic Sans MS"/>
              </a:rPr>
              <a:t>UpToDate</a:t>
            </a:r>
            <a:r>
              <a:rPr lang="en-US" sz="1000" dirty="0" smtClean="0">
                <a:latin typeface="Comic Sans MS"/>
                <a:cs typeface="Comic Sans MS"/>
              </a:rPr>
              <a:t> 2015</a:t>
            </a:r>
            <a:endParaRPr lang="en-US" sz="1000" dirty="0">
              <a:latin typeface="Comic Sans MS"/>
              <a:cs typeface="Comic Sans MS"/>
            </a:endParaRPr>
          </a:p>
        </p:txBody>
      </p:sp>
      <p:sp>
        <p:nvSpPr>
          <p:cNvPr id="8" name="Rectangle 7"/>
          <p:cNvSpPr/>
          <p:nvPr/>
        </p:nvSpPr>
        <p:spPr>
          <a:xfrm>
            <a:off x="457200" y="1046603"/>
            <a:ext cx="8229600" cy="3683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ctr" fontAlgn="auto">
              <a:spcBef>
                <a:spcPts val="0"/>
              </a:spcBef>
              <a:spcAft>
                <a:spcPts val="0"/>
              </a:spcAft>
              <a:defRPr/>
            </a:pPr>
            <a:r>
              <a:rPr lang="en-US" dirty="0" err="1" smtClean="0">
                <a:latin typeface="Comic Sans MS"/>
                <a:cs typeface="Comic Sans MS"/>
              </a:rPr>
              <a:t>Hipocalcemia</a:t>
            </a:r>
            <a:r>
              <a:rPr lang="en-US" dirty="0" smtClean="0">
                <a:latin typeface="Comic Sans MS"/>
                <a:cs typeface="Comic Sans MS"/>
              </a:rPr>
              <a:t> y </a:t>
            </a:r>
            <a:r>
              <a:rPr lang="en-US" dirty="0" err="1" smtClean="0">
                <a:latin typeface="Comic Sans MS"/>
                <a:cs typeface="Comic Sans MS"/>
              </a:rPr>
              <a:t>otras</a:t>
            </a:r>
            <a:r>
              <a:rPr lang="en-US" dirty="0" smtClean="0">
                <a:latin typeface="Comic Sans MS"/>
                <a:cs typeface="Comic Sans MS"/>
              </a:rPr>
              <a:t> </a:t>
            </a:r>
            <a:r>
              <a:rPr lang="en-US" dirty="0" err="1" smtClean="0">
                <a:latin typeface="Comic Sans MS"/>
                <a:cs typeface="Comic Sans MS"/>
              </a:rPr>
              <a:t>alteraciones</a:t>
            </a:r>
            <a:r>
              <a:rPr lang="en-US" dirty="0" smtClean="0">
                <a:latin typeface="Comic Sans MS"/>
                <a:cs typeface="Comic Sans MS"/>
              </a:rPr>
              <a:t> </a:t>
            </a:r>
            <a:r>
              <a:rPr lang="en-US" dirty="0" err="1" smtClean="0">
                <a:latin typeface="Comic Sans MS"/>
                <a:cs typeface="Comic Sans MS"/>
              </a:rPr>
              <a:t>electrolíticas</a:t>
            </a:r>
            <a:endParaRPr lang="en-US" dirty="0">
              <a:latin typeface="Comic Sans MS"/>
              <a:cs typeface="Comic Sans MS"/>
            </a:endParaRPr>
          </a:p>
        </p:txBody>
      </p:sp>
      <p:sp>
        <p:nvSpPr>
          <p:cNvPr id="3" name="Rounded Rectangle 2"/>
          <p:cNvSpPr/>
          <p:nvPr/>
        </p:nvSpPr>
        <p:spPr>
          <a:xfrm>
            <a:off x="457200" y="4558776"/>
            <a:ext cx="8229601" cy="839177"/>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b="1" dirty="0" err="1" smtClean="0">
                <a:latin typeface="Comic Sans MS"/>
                <a:cs typeface="Comic Sans MS"/>
              </a:rPr>
              <a:t>Sintomas</a:t>
            </a:r>
            <a:r>
              <a:rPr lang="en-US" b="1" dirty="0" smtClean="0">
                <a:latin typeface="Comic Sans MS"/>
                <a:cs typeface="Comic Sans MS"/>
              </a:rPr>
              <a:t> de </a:t>
            </a:r>
            <a:r>
              <a:rPr lang="en-US" b="1" dirty="0" err="1" smtClean="0">
                <a:latin typeface="Comic Sans MS"/>
                <a:cs typeface="Comic Sans MS"/>
              </a:rPr>
              <a:t>alerta</a:t>
            </a:r>
            <a:r>
              <a:rPr lang="en-US" b="1" dirty="0" smtClean="0">
                <a:latin typeface="Comic Sans MS"/>
                <a:cs typeface="Comic Sans MS"/>
              </a:rPr>
              <a:t>: </a:t>
            </a:r>
            <a:r>
              <a:rPr lang="en-US" dirty="0" err="1" smtClean="0">
                <a:latin typeface="Comic Sans MS"/>
                <a:cs typeface="Comic Sans MS"/>
              </a:rPr>
              <a:t>espasmos</a:t>
            </a:r>
            <a:r>
              <a:rPr lang="en-US" dirty="0" smtClean="0">
                <a:latin typeface="Comic Sans MS"/>
                <a:cs typeface="Comic Sans MS"/>
              </a:rPr>
              <a:t> </a:t>
            </a:r>
            <a:r>
              <a:rPr lang="en-US" dirty="0" err="1" smtClean="0">
                <a:latin typeface="Comic Sans MS"/>
                <a:cs typeface="Comic Sans MS"/>
              </a:rPr>
              <a:t>musculares</a:t>
            </a:r>
            <a:r>
              <a:rPr lang="en-US" dirty="0" smtClean="0">
                <a:latin typeface="Comic Sans MS"/>
                <a:cs typeface="Comic Sans MS"/>
              </a:rPr>
              <a:t> </a:t>
            </a:r>
            <a:r>
              <a:rPr lang="en-US" dirty="0" err="1" smtClean="0">
                <a:latin typeface="Comic Sans MS"/>
                <a:cs typeface="Comic Sans MS"/>
              </a:rPr>
              <a:t>dolorosos</a:t>
            </a:r>
            <a:r>
              <a:rPr lang="en-US" dirty="0" smtClean="0">
                <a:latin typeface="Comic Sans MS"/>
                <a:cs typeface="Comic Sans MS"/>
              </a:rPr>
              <a:t> e </a:t>
            </a:r>
            <a:r>
              <a:rPr lang="en-US" dirty="0" err="1" smtClean="0">
                <a:latin typeface="Comic Sans MS"/>
                <a:cs typeface="Comic Sans MS"/>
              </a:rPr>
              <a:t>involuntarios</a:t>
            </a:r>
            <a:r>
              <a:rPr lang="en-US" dirty="0" smtClean="0">
                <a:latin typeface="Comic Sans MS"/>
                <a:cs typeface="Comic Sans MS"/>
              </a:rPr>
              <a:t>, </a:t>
            </a:r>
            <a:r>
              <a:rPr lang="en-US" dirty="0" err="1" smtClean="0">
                <a:latin typeface="Comic Sans MS"/>
                <a:cs typeface="Comic Sans MS"/>
              </a:rPr>
              <a:t>irritabilidad</a:t>
            </a:r>
            <a:r>
              <a:rPr lang="en-US" dirty="0" smtClean="0">
                <a:latin typeface="Comic Sans MS"/>
                <a:cs typeface="Comic Sans MS"/>
              </a:rPr>
              <a:t> o </a:t>
            </a:r>
            <a:r>
              <a:rPr lang="en-US" dirty="0" err="1" smtClean="0">
                <a:latin typeface="Comic Sans MS"/>
                <a:cs typeface="Comic Sans MS"/>
              </a:rPr>
              <a:t>cofusión</a:t>
            </a:r>
            <a:r>
              <a:rPr lang="en-US" dirty="0" smtClean="0">
                <a:latin typeface="Comic Sans MS"/>
                <a:cs typeface="Comic Sans MS"/>
              </a:rPr>
              <a:t>, </a:t>
            </a:r>
            <a:r>
              <a:rPr lang="en-US" dirty="0" err="1" smtClean="0">
                <a:latin typeface="Comic Sans MS"/>
                <a:cs typeface="Comic Sans MS"/>
              </a:rPr>
              <a:t>sensación</a:t>
            </a:r>
            <a:r>
              <a:rPr lang="en-US" dirty="0" smtClean="0">
                <a:latin typeface="Comic Sans MS"/>
                <a:cs typeface="Comic Sans MS"/>
              </a:rPr>
              <a:t> de </a:t>
            </a:r>
            <a:r>
              <a:rPr lang="en-US" dirty="0" err="1" smtClean="0">
                <a:latin typeface="Comic Sans MS"/>
                <a:cs typeface="Comic Sans MS"/>
              </a:rPr>
              <a:t>acorchamiento</a:t>
            </a:r>
            <a:r>
              <a:rPr lang="en-US" dirty="0" smtClean="0">
                <a:latin typeface="Comic Sans MS"/>
                <a:cs typeface="Comic Sans MS"/>
              </a:rPr>
              <a:t> u </a:t>
            </a:r>
            <a:r>
              <a:rPr lang="en-US" dirty="0" err="1" smtClean="0">
                <a:latin typeface="Comic Sans MS"/>
                <a:cs typeface="Comic Sans MS"/>
              </a:rPr>
              <a:t>hormigueo</a:t>
            </a:r>
            <a:endParaRPr lang="en-US" dirty="0">
              <a:latin typeface="Comic Sans MS"/>
              <a:cs typeface="Comic Sans MS"/>
            </a:endParaRPr>
          </a:p>
        </p:txBody>
      </p:sp>
    </p:spTree>
    <p:extLst>
      <p:ext uri="{BB962C8B-B14F-4D97-AF65-F5344CB8AC3E}">
        <p14:creationId xmlns:p14="http://schemas.microsoft.com/office/powerpoint/2010/main" val="20339059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Title 6"/>
          <p:cNvSpPr>
            <a:spLocks noGrp="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dirty="0" err="1" smtClean="0">
                <a:solidFill>
                  <a:schemeClr val="accent2">
                    <a:lumMod val="75000"/>
                  </a:schemeClr>
                </a:solidFill>
              </a:rPr>
              <a:t>Riesgos</a:t>
            </a:r>
            <a:r>
              <a:rPr lang="en-US" sz="2800" dirty="0" smtClean="0">
                <a:solidFill>
                  <a:schemeClr val="accent2">
                    <a:lumMod val="75000"/>
                  </a:schemeClr>
                </a:solidFill>
              </a:rPr>
              <a:t> </a:t>
            </a:r>
            <a:r>
              <a:rPr lang="en-US" sz="2800" dirty="0" err="1" smtClean="0">
                <a:solidFill>
                  <a:schemeClr val="accent2">
                    <a:lumMod val="75000"/>
                  </a:schemeClr>
                </a:solidFill>
              </a:rPr>
              <a:t>asociados</a:t>
            </a:r>
            <a:r>
              <a:rPr lang="en-US" sz="2800" dirty="0" smtClean="0">
                <a:solidFill>
                  <a:schemeClr val="accent2">
                    <a:lumMod val="75000"/>
                  </a:schemeClr>
                </a:solidFill>
              </a:rPr>
              <a:t> al </a:t>
            </a:r>
            <a:r>
              <a:rPr lang="en-US" sz="2800" dirty="0" err="1" smtClean="0">
                <a:solidFill>
                  <a:schemeClr val="accent2">
                    <a:lumMod val="75000"/>
                  </a:schemeClr>
                </a:solidFill>
              </a:rPr>
              <a:t>tratamiento</a:t>
            </a:r>
            <a:r>
              <a:rPr lang="en-US" sz="2800" dirty="0" smtClean="0">
                <a:solidFill>
                  <a:schemeClr val="accent2">
                    <a:lumMod val="75000"/>
                  </a:schemeClr>
                </a:solidFill>
              </a:rPr>
              <a:t> </a:t>
            </a:r>
            <a:r>
              <a:rPr lang="en-US" sz="2800" dirty="0" err="1" smtClean="0">
                <a:solidFill>
                  <a:schemeClr val="accent2">
                    <a:lumMod val="75000"/>
                  </a:schemeClr>
                </a:solidFill>
              </a:rPr>
              <a:t>antiresortivo</a:t>
            </a:r>
            <a:endParaRPr lang="en-US" sz="2800" dirty="0" smtClean="0">
              <a:solidFill>
                <a:schemeClr val="accent2">
                  <a:lumMod val="75000"/>
                </a:schemeClr>
              </a:solidFill>
            </a:endParaRPr>
          </a:p>
        </p:txBody>
      </p:sp>
      <p:sp>
        <p:nvSpPr>
          <p:cNvPr id="4" name="Content Placeholder 3"/>
          <p:cNvSpPr>
            <a:spLocks noGrp="1"/>
          </p:cNvSpPr>
          <p:nvPr>
            <p:ph idx="1"/>
          </p:nvPr>
        </p:nvSpPr>
        <p:spPr>
          <a:xfrm>
            <a:off x="457200" y="1600200"/>
            <a:ext cx="8229599" cy="3797745"/>
          </a:xfrm>
        </p:spPr>
        <p:txBody>
          <a:bodyPr>
            <a:normAutofit lnSpcReduction="10000"/>
          </a:bodyPr>
          <a:lstStyle/>
          <a:p>
            <a:pPr>
              <a:spcBef>
                <a:spcPts val="0"/>
              </a:spcBef>
              <a:spcAft>
                <a:spcPts val="600"/>
              </a:spcAft>
              <a:buClr>
                <a:schemeClr val="accent2"/>
              </a:buClr>
            </a:pPr>
            <a:r>
              <a:rPr lang="en-US" sz="2400" dirty="0" smtClean="0"/>
              <a:t>Se </a:t>
            </a:r>
            <a:r>
              <a:rPr lang="en-US" sz="2400" dirty="0" err="1" smtClean="0"/>
              <a:t>han</a:t>
            </a:r>
            <a:r>
              <a:rPr lang="en-US" sz="2400" dirty="0" smtClean="0"/>
              <a:t> </a:t>
            </a:r>
            <a:r>
              <a:rPr lang="en-US" sz="2400" dirty="0" err="1" smtClean="0"/>
              <a:t>comunicado</a:t>
            </a:r>
            <a:r>
              <a:rPr lang="en-US" sz="2400" dirty="0" smtClean="0"/>
              <a:t> </a:t>
            </a:r>
            <a:r>
              <a:rPr lang="en-US" sz="2400" dirty="0" err="1" smtClean="0"/>
              <a:t>casos</a:t>
            </a:r>
            <a:r>
              <a:rPr lang="en-US" sz="2400" dirty="0" smtClean="0"/>
              <a:t> de </a:t>
            </a:r>
            <a:r>
              <a:rPr lang="en-US" sz="2400" dirty="0" err="1" smtClean="0"/>
              <a:t>fracturas</a:t>
            </a:r>
            <a:r>
              <a:rPr lang="en-US" sz="2400" dirty="0" smtClean="0"/>
              <a:t> </a:t>
            </a:r>
            <a:r>
              <a:rPr lang="en-US" sz="2400" dirty="0" err="1" smtClean="0"/>
              <a:t>atípicas</a:t>
            </a:r>
            <a:r>
              <a:rPr lang="en-US" sz="2400" dirty="0" smtClean="0"/>
              <a:t> </a:t>
            </a:r>
            <a:r>
              <a:rPr lang="en-US" sz="2400" dirty="0" err="1" smtClean="0"/>
              <a:t>subtrocanteras</a:t>
            </a:r>
            <a:r>
              <a:rPr lang="en-US" sz="2400" dirty="0" smtClean="0"/>
              <a:t> y </a:t>
            </a:r>
            <a:r>
              <a:rPr lang="en-US" sz="2400" dirty="0" err="1" smtClean="0"/>
              <a:t>diafisarias</a:t>
            </a:r>
            <a:r>
              <a:rPr lang="en-US" sz="2400" dirty="0" smtClean="0"/>
              <a:t> </a:t>
            </a:r>
            <a:r>
              <a:rPr lang="en-US" sz="2400" dirty="0" err="1" smtClean="0"/>
              <a:t>femorales</a:t>
            </a:r>
            <a:r>
              <a:rPr lang="en-US" sz="2400" dirty="0" smtClean="0"/>
              <a:t> </a:t>
            </a:r>
            <a:r>
              <a:rPr lang="en-US" sz="2400" dirty="0" err="1" smtClean="0"/>
              <a:t>tras</a:t>
            </a:r>
            <a:r>
              <a:rPr lang="en-US" sz="2400" dirty="0" smtClean="0"/>
              <a:t> </a:t>
            </a:r>
            <a:r>
              <a:rPr lang="en-US" sz="2400" dirty="0" err="1" smtClean="0"/>
              <a:t>mínimos</a:t>
            </a:r>
            <a:r>
              <a:rPr lang="en-US" sz="2400" dirty="0" smtClean="0"/>
              <a:t> </a:t>
            </a:r>
            <a:r>
              <a:rPr lang="en-US" sz="2400" dirty="0" err="1" smtClean="0"/>
              <a:t>traumatismos</a:t>
            </a:r>
            <a:r>
              <a:rPr lang="en-US" sz="2400" dirty="0"/>
              <a:t> </a:t>
            </a:r>
            <a:r>
              <a:rPr lang="en-US" sz="2400" dirty="0" err="1" smtClean="0"/>
              <a:t>desde</a:t>
            </a:r>
            <a:r>
              <a:rPr lang="en-US" sz="2400" dirty="0" smtClean="0"/>
              <a:t> 2005 (</a:t>
            </a:r>
            <a:r>
              <a:rPr lang="en-US" sz="2400" dirty="0" err="1" smtClean="0"/>
              <a:t>principalmente</a:t>
            </a:r>
            <a:r>
              <a:rPr lang="en-US" sz="2400" dirty="0" smtClean="0"/>
              <a:t> </a:t>
            </a:r>
            <a:r>
              <a:rPr lang="en-US" sz="2400" dirty="0" err="1" smtClean="0"/>
              <a:t>pacientes</a:t>
            </a:r>
            <a:r>
              <a:rPr lang="en-US" sz="2400" dirty="0" smtClean="0"/>
              <a:t> </a:t>
            </a:r>
            <a:r>
              <a:rPr lang="en-US" sz="2400" dirty="0" err="1" smtClean="0"/>
              <a:t>tratadas</a:t>
            </a:r>
            <a:r>
              <a:rPr lang="en-US" sz="2400" dirty="0" smtClean="0"/>
              <a:t> </a:t>
            </a:r>
            <a:r>
              <a:rPr lang="en-US" sz="2400" dirty="0" err="1" smtClean="0"/>
              <a:t>por</a:t>
            </a:r>
            <a:r>
              <a:rPr lang="en-US" sz="2400" dirty="0" smtClean="0"/>
              <a:t> osteoporosis) </a:t>
            </a:r>
            <a:r>
              <a:rPr lang="en-US" sz="2400" dirty="0" err="1" smtClean="0"/>
              <a:t>potencialmente</a:t>
            </a:r>
            <a:r>
              <a:rPr lang="en-US" sz="2400" dirty="0" smtClean="0"/>
              <a:t> </a:t>
            </a:r>
            <a:r>
              <a:rPr lang="en-US" sz="2400" dirty="0" err="1" smtClean="0"/>
              <a:t>relacionadas</a:t>
            </a:r>
            <a:r>
              <a:rPr lang="en-US" sz="2400" dirty="0" smtClean="0"/>
              <a:t> con la supra-</a:t>
            </a:r>
            <a:r>
              <a:rPr lang="en-US" sz="2400" dirty="0" err="1" smtClean="0"/>
              <a:t>supresión</a:t>
            </a:r>
            <a:r>
              <a:rPr lang="en-US" sz="2400" dirty="0" smtClean="0"/>
              <a:t> del </a:t>
            </a:r>
            <a:r>
              <a:rPr lang="en-US" sz="2400" dirty="0" err="1" smtClean="0"/>
              <a:t>remodelado</a:t>
            </a:r>
            <a:r>
              <a:rPr lang="en-US" sz="2400" dirty="0" smtClean="0"/>
              <a:t> </a:t>
            </a:r>
            <a:r>
              <a:rPr lang="en-US" sz="2400" dirty="0" err="1" smtClean="0"/>
              <a:t>óseo</a:t>
            </a:r>
            <a:r>
              <a:rPr lang="en-US" sz="2400" dirty="0" smtClean="0"/>
              <a:t> </a:t>
            </a:r>
            <a:r>
              <a:rPr lang="en-US" sz="2400" dirty="0" err="1" smtClean="0"/>
              <a:t>que</a:t>
            </a:r>
            <a:r>
              <a:rPr lang="en-US" sz="2400" dirty="0" smtClean="0"/>
              <a:t> </a:t>
            </a:r>
            <a:r>
              <a:rPr lang="en-US" sz="2400" dirty="0" err="1" smtClean="0"/>
              <a:t>aumenta</a:t>
            </a:r>
            <a:r>
              <a:rPr lang="en-US" sz="2400" dirty="0" smtClean="0"/>
              <a:t> la </a:t>
            </a:r>
            <a:r>
              <a:rPr lang="en-US" sz="2400" dirty="0" err="1" smtClean="0"/>
              <a:t>fragilidad</a:t>
            </a:r>
            <a:r>
              <a:rPr lang="en-US" sz="2400" dirty="0" smtClean="0"/>
              <a:t> </a:t>
            </a:r>
            <a:r>
              <a:rPr lang="en-US" sz="2400" dirty="0" err="1" smtClean="0"/>
              <a:t>ósea</a:t>
            </a:r>
            <a:r>
              <a:rPr lang="en-US" sz="2400" dirty="0" smtClean="0"/>
              <a:t> </a:t>
            </a:r>
          </a:p>
          <a:p>
            <a:pPr>
              <a:spcBef>
                <a:spcPts val="0"/>
              </a:spcBef>
              <a:spcAft>
                <a:spcPts val="600"/>
              </a:spcAft>
              <a:buClr>
                <a:schemeClr val="accent2"/>
              </a:buClr>
            </a:pPr>
            <a:r>
              <a:rPr lang="en-US" sz="2400" dirty="0" err="1" smtClean="0"/>
              <a:t>Poca</a:t>
            </a:r>
            <a:r>
              <a:rPr lang="en-US" sz="2400" dirty="0" smtClean="0"/>
              <a:t> </a:t>
            </a:r>
            <a:r>
              <a:rPr lang="en-US" sz="2400" dirty="0" err="1" smtClean="0"/>
              <a:t>experiencia</a:t>
            </a:r>
            <a:r>
              <a:rPr lang="en-US" sz="2400" dirty="0" smtClean="0"/>
              <a:t> </a:t>
            </a:r>
            <a:r>
              <a:rPr lang="en-US" sz="2400" dirty="0" err="1" smtClean="0"/>
              <a:t>cuando</a:t>
            </a:r>
            <a:r>
              <a:rPr lang="en-US" sz="2400" dirty="0" smtClean="0"/>
              <a:t> el </a:t>
            </a:r>
            <a:r>
              <a:rPr lang="en-US" sz="2400" dirty="0" err="1" smtClean="0"/>
              <a:t>uso</a:t>
            </a:r>
            <a:r>
              <a:rPr lang="en-US" sz="2400" dirty="0" smtClean="0"/>
              <a:t> </a:t>
            </a:r>
            <a:r>
              <a:rPr lang="en-US" sz="2400" dirty="0" err="1" smtClean="0"/>
              <a:t>es</a:t>
            </a:r>
            <a:r>
              <a:rPr lang="en-US" sz="2400" dirty="0" smtClean="0"/>
              <a:t> </a:t>
            </a:r>
            <a:r>
              <a:rPr lang="en-US" sz="2400" dirty="0" err="1" smtClean="0"/>
              <a:t>para</a:t>
            </a:r>
            <a:r>
              <a:rPr lang="en-US" sz="2400" dirty="0" smtClean="0"/>
              <a:t> </a:t>
            </a:r>
            <a:r>
              <a:rPr lang="en-US" sz="2400" dirty="0" err="1" smtClean="0"/>
              <a:t>metástasis</a:t>
            </a:r>
            <a:r>
              <a:rPr lang="en-US" sz="2400" dirty="0" smtClean="0"/>
              <a:t> </a:t>
            </a:r>
            <a:r>
              <a:rPr lang="en-US" sz="2400" dirty="0" err="1" smtClean="0"/>
              <a:t>óseas</a:t>
            </a:r>
            <a:endParaRPr lang="en-US" sz="2400" dirty="0" smtClean="0"/>
          </a:p>
          <a:p>
            <a:pPr>
              <a:spcBef>
                <a:spcPts val="0"/>
              </a:spcBef>
              <a:spcAft>
                <a:spcPts val="600"/>
              </a:spcAft>
              <a:buClr>
                <a:schemeClr val="accent2"/>
              </a:buClr>
            </a:pPr>
            <a:r>
              <a:rPr lang="en-US" sz="2400" dirty="0" err="1" smtClean="0"/>
              <a:t>Precaución</a:t>
            </a:r>
            <a:r>
              <a:rPr lang="en-US" sz="2400" dirty="0" smtClean="0"/>
              <a:t>: </a:t>
            </a:r>
            <a:r>
              <a:rPr lang="en-US" sz="2400" dirty="0" err="1" smtClean="0"/>
              <a:t>consultar</a:t>
            </a:r>
            <a:r>
              <a:rPr lang="en-US" sz="2400" dirty="0" smtClean="0"/>
              <a:t> ante dolor en </a:t>
            </a:r>
            <a:r>
              <a:rPr lang="en-US" sz="2400" dirty="0" err="1" smtClean="0"/>
              <a:t>muslo</a:t>
            </a:r>
            <a:r>
              <a:rPr lang="en-US" sz="2400" dirty="0" smtClean="0"/>
              <a:t>/ingle no </a:t>
            </a:r>
            <a:r>
              <a:rPr lang="en-US" sz="2400" dirty="0" err="1" smtClean="0"/>
              <a:t>explicado</a:t>
            </a:r>
            <a:r>
              <a:rPr lang="en-US" sz="2400" dirty="0" smtClean="0"/>
              <a:t> </a:t>
            </a:r>
            <a:r>
              <a:rPr lang="en-US" sz="2400" dirty="0" err="1" smtClean="0"/>
              <a:t>para</a:t>
            </a:r>
            <a:r>
              <a:rPr lang="en-US" sz="2400" dirty="0" smtClean="0"/>
              <a:t> </a:t>
            </a:r>
            <a:r>
              <a:rPr lang="en-US" sz="2400" dirty="0" err="1" smtClean="0"/>
              <a:t>descartar</a:t>
            </a:r>
            <a:r>
              <a:rPr lang="en-US" sz="2400" dirty="0" smtClean="0"/>
              <a:t> </a:t>
            </a:r>
            <a:r>
              <a:rPr lang="en-US" sz="2400" dirty="0" err="1" smtClean="0"/>
              <a:t>fractura</a:t>
            </a:r>
            <a:endParaRPr lang="en-US" sz="2400" dirty="0"/>
          </a:p>
        </p:txBody>
      </p:sp>
      <p:sp>
        <p:nvSpPr>
          <p:cNvPr id="7" name="Rectangle 6"/>
          <p:cNvSpPr>
            <a:spLocks noChangeArrowheads="1"/>
          </p:cNvSpPr>
          <p:nvPr/>
        </p:nvSpPr>
        <p:spPr bwMode="auto">
          <a:xfrm>
            <a:off x="1" y="6611779"/>
            <a:ext cx="8686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000" dirty="0" err="1" smtClean="0">
                <a:latin typeface="Comic Sans MS"/>
                <a:cs typeface="Comic Sans MS"/>
              </a:rPr>
              <a:t>UpToDate</a:t>
            </a:r>
            <a:r>
              <a:rPr lang="en-US" sz="1000" dirty="0" smtClean="0">
                <a:latin typeface="Comic Sans MS"/>
                <a:cs typeface="Comic Sans MS"/>
              </a:rPr>
              <a:t> 2015</a:t>
            </a:r>
            <a:endParaRPr lang="en-US" sz="1000" dirty="0">
              <a:latin typeface="Comic Sans MS"/>
              <a:cs typeface="Comic Sans MS"/>
            </a:endParaRPr>
          </a:p>
        </p:txBody>
      </p:sp>
      <p:sp>
        <p:nvSpPr>
          <p:cNvPr id="8" name="Rectangle 7"/>
          <p:cNvSpPr/>
          <p:nvPr/>
        </p:nvSpPr>
        <p:spPr>
          <a:xfrm>
            <a:off x="457200" y="1046603"/>
            <a:ext cx="8229600" cy="3683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ctr" fontAlgn="auto">
              <a:spcBef>
                <a:spcPts val="0"/>
              </a:spcBef>
              <a:spcAft>
                <a:spcPts val="0"/>
              </a:spcAft>
              <a:defRPr/>
            </a:pPr>
            <a:r>
              <a:rPr lang="en-US" dirty="0" err="1" smtClean="0">
                <a:latin typeface="Comic Sans MS"/>
                <a:cs typeface="Comic Sans MS"/>
              </a:rPr>
              <a:t>Riesgo</a:t>
            </a:r>
            <a:r>
              <a:rPr lang="en-US" dirty="0" smtClean="0">
                <a:latin typeface="Comic Sans MS"/>
                <a:cs typeface="Comic Sans MS"/>
              </a:rPr>
              <a:t> de </a:t>
            </a:r>
            <a:r>
              <a:rPr lang="en-US" dirty="0" err="1" smtClean="0">
                <a:latin typeface="Comic Sans MS"/>
                <a:cs typeface="Comic Sans MS"/>
              </a:rPr>
              <a:t>fracturas</a:t>
            </a:r>
            <a:r>
              <a:rPr lang="en-US" dirty="0" smtClean="0">
                <a:latin typeface="Comic Sans MS"/>
                <a:cs typeface="Comic Sans MS"/>
              </a:rPr>
              <a:t> </a:t>
            </a:r>
            <a:r>
              <a:rPr lang="en-US" dirty="0" err="1" smtClean="0">
                <a:latin typeface="Comic Sans MS"/>
                <a:cs typeface="Comic Sans MS"/>
              </a:rPr>
              <a:t>atípicas</a:t>
            </a:r>
            <a:endParaRPr lang="en-US" dirty="0">
              <a:latin typeface="Comic Sans MS"/>
              <a:cs typeface="Comic Sans MS"/>
            </a:endParaRPr>
          </a:p>
        </p:txBody>
      </p:sp>
    </p:spTree>
    <p:extLst>
      <p:ext uri="{BB962C8B-B14F-4D97-AF65-F5344CB8AC3E}">
        <p14:creationId xmlns:p14="http://schemas.microsoft.com/office/powerpoint/2010/main" val="8117391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1924"/>
            <a:ext cx="8229600" cy="509449"/>
          </a:xfrm>
        </p:spPr>
        <p:txBody>
          <a:bodyPr/>
          <a:lstStyle/>
          <a:p>
            <a:r>
              <a:rPr lang="en-US" sz="2800" dirty="0" err="1" smtClean="0">
                <a:solidFill>
                  <a:schemeClr val="accent2">
                    <a:lumMod val="75000"/>
                  </a:schemeClr>
                </a:solidFill>
              </a:rPr>
              <a:t>Isótopos</a:t>
            </a:r>
            <a:r>
              <a:rPr lang="en-US" sz="2800" dirty="0" smtClean="0">
                <a:solidFill>
                  <a:schemeClr val="accent2">
                    <a:lumMod val="75000"/>
                  </a:schemeClr>
                </a:solidFill>
              </a:rPr>
              <a:t> </a:t>
            </a:r>
            <a:r>
              <a:rPr lang="en-US" sz="2800" dirty="0" err="1" smtClean="0">
                <a:solidFill>
                  <a:schemeClr val="accent2">
                    <a:lumMod val="75000"/>
                  </a:schemeClr>
                </a:solidFill>
              </a:rPr>
              <a:t>radiativos</a:t>
            </a:r>
            <a:endParaRPr lang="en-US" sz="2800" dirty="0"/>
          </a:p>
        </p:txBody>
      </p:sp>
      <p:sp>
        <p:nvSpPr>
          <p:cNvPr id="5" name="Rectangle 4"/>
          <p:cNvSpPr>
            <a:spLocks noChangeArrowheads="1"/>
          </p:cNvSpPr>
          <p:nvPr/>
        </p:nvSpPr>
        <p:spPr bwMode="auto">
          <a:xfrm>
            <a:off x="0" y="6604000"/>
            <a:ext cx="232918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dirty="0" smtClean="0">
                <a:latin typeface="Comic Sans MS"/>
                <a:cs typeface="Comic Sans MS"/>
              </a:rPr>
              <a:t>El </a:t>
            </a:r>
            <a:r>
              <a:rPr lang="en-US" sz="1000" dirty="0" err="1" smtClean="0">
                <a:latin typeface="Comic Sans MS"/>
                <a:cs typeface="Comic Sans MS"/>
              </a:rPr>
              <a:t>Amm</a:t>
            </a:r>
            <a:r>
              <a:rPr lang="en-US" sz="1000" dirty="0" smtClean="0">
                <a:latin typeface="Comic Sans MS"/>
                <a:cs typeface="Comic Sans MS"/>
              </a:rPr>
              <a:t> et al </a:t>
            </a:r>
            <a:r>
              <a:rPr lang="en-US" sz="1000" dirty="0" err="1" smtClean="0">
                <a:latin typeface="Comic Sans MS"/>
                <a:cs typeface="Comic Sans MS"/>
              </a:rPr>
              <a:t>Oncotarget</a:t>
            </a:r>
            <a:r>
              <a:rPr lang="en-US" sz="1000" dirty="0" smtClean="0">
                <a:latin typeface="Comic Sans MS"/>
                <a:cs typeface="Comic Sans MS"/>
              </a:rPr>
              <a:t> </a:t>
            </a:r>
            <a:r>
              <a:rPr lang="en-US" sz="1000" dirty="0" err="1" smtClean="0">
                <a:latin typeface="Comic Sans MS"/>
                <a:cs typeface="Comic Sans MS"/>
              </a:rPr>
              <a:t>Ther</a:t>
            </a:r>
            <a:r>
              <a:rPr lang="en-US" sz="1000" dirty="0" smtClean="0">
                <a:latin typeface="Comic Sans MS"/>
                <a:cs typeface="Comic Sans MS"/>
              </a:rPr>
              <a:t> 2015</a:t>
            </a:r>
            <a:endParaRPr lang="en-US" sz="1000" dirty="0">
              <a:latin typeface="Comic Sans MS"/>
              <a:cs typeface="Comic Sans MS"/>
            </a:endParaRPr>
          </a:p>
        </p:txBody>
      </p:sp>
      <p:pic>
        <p:nvPicPr>
          <p:cNvPr id="4" name="Picture 3"/>
          <p:cNvPicPr>
            <a:picLocks noChangeAspect="1"/>
          </p:cNvPicPr>
          <p:nvPr/>
        </p:nvPicPr>
        <p:blipFill>
          <a:blip r:embed="rId2"/>
          <a:stretch>
            <a:fillRect/>
          </a:stretch>
        </p:blipFill>
        <p:spPr>
          <a:xfrm>
            <a:off x="83421" y="1916014"/>
            <a:ext cx="8728364" cy="3165015"/>
          </a:xfrm>
          <a:prstGeom prst="rect">
            <a:avLst/>
          </a:prstGeom>
        </p:spPr>
      </p:pic>
      <p:sp>
        <p:nvSpPr>
          <p:cNvPr id="6" name="Rectangle 5"/>
          <p:cNvSpPr/>
          <p:nvPr/>
        </p:nvSpPr>
        <p:spPr>
          <a:xfrm>
            <a:off x="4141082" y="1835559"/>
            <a:ext cx="3031101" cy="3245470"/>
          </a:xfrm>
          <a:prstGeom prst="rect">
            <a:avLst/>
          </a:prstGeom>
          <a:no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accent2"/>
                </a:solidFill>
              </a:ln>
              <a:noFill/>
            </a:endParaRPr>
          </a:p>
        </p:txBody>
      </p:sp>
      <p:sp>
        <p:nvSpPr>
          <p:cNvPr id="8" name="Rectangle 7"/>
          <p:cNvSpPr/>
          <p:nvPr/>
        </p:nvSpPr>
        <p:spPr>
          <a:xfrm>
            <a:off x="7232307" y="1835558"/>
            <a:ext cx="1579478" cy="3240549"/>
          </a:xfrm>
          <a:prstGeom prst="rect">
            <a:avLst/>
          </a:prstGeom>
          <a:noFill/>
          <a:ln w="5715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accent2"/>
                </a:solidFill>
              </a:ln>
              <a:noFill/>
            </a:endParaRPr>
          </a:p>
        </p:txBody>
      </p:sp>
      <p:sp>
        <p:nvSpPr>
          <p:cNvPr id="9" name="1 Título"/>
          <p:cNvSpPr txBox="1">
            <a:spLocks/>
          </p:cNvSpPr>
          <p:nvPr/>
        </p:nvSpPr>
        <p:spPr>
          <a:xfrm>
            <a:off x="457198" y="830821"/>
            <a:ext cx="8229601" cy="65095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Comic Sans MS"/>
                <a:ea typeface="+mj-ea"/>
                <a:cs typeface="Comic Sans MS"/>
              </a:defRPr>
            </a:lvl1pPr>
          </a:lstStyle>
          <a:p>
            <a:pPr algn="ctr"/>
            <a:r>
              <a:rPr lang="en-US" sz="2000" dirty="0" err="1" smtClean="0">
                <a:solidFill>
                  <a:srgbClr val="FFFFFF"/>
                </a:solidFill>
              </a:rPr>
              <a:t>Agentes</a:t>
            </a:r>
            <a:r>
              <a:rPr lang="en-US" sz="2000" dirty="0" smtClean="0">
                <a:solidFill>
                  <a:srgbClr val="FFFFFF"/>
                </a:solidFill>
              </a:rPr>
              <a:t> </a:t>
            </a:r>
            <a:r>
              <a:rPr lang="en-US" sz="2000" dirty="0" err="1" smtClean="0">
                <a:solidFill>
                  <a:srgbClr val="FFFFFF"/>
                </a:solidFill>
              </a:rPr>
              <a:t>dirigidos</a:t>
            </a:r>
            <a:r>
              <a:rPr lang="en-US" sz="2000" dirty="0" smtClean="0">
                <a:solidFill>
                  <a:srgbClr val="FFFFFF"/>
                </a:solidFill>
              </a:rPr>
              <a:t> al </a:t>
            </a:r>
            <a:r>
              <a:rPr lang="en-US" sz="2000" dirty="0" err="1" smtClean="0">
                <a:solidFill>
                  <a:srgbClr val="FFFFFF"/>
                </a:solidFill>
              </a:rPr>
              <a:t>hueso</a:t>
            </a:r>
            <a:r>
              <a:rPr lang="en-US" sz="2000" dirty="0" smtClean="0">
                <a:solidFill>
                  <a:srgbClr val="FFFFFF"/>
                </a:solidFill>
              </a:rPr>
              <a:t> </a:t>
            </a:r>
            <a:r>
              <a:rPr lang="en-US" sz="2000" dirty="0" err="1" smtClean="0">
                <a:solidFill>
                  <a:srgbClr val="FFFFFF"/>
                </a:solidFill>
              </a:rPr>
              <a:t>aprobados</a:t>
            </a:r>
            <a:r>
              <a:rPr lang="en-US" sz="2000" dirty="0" smtClean="0">
                <a:solidFill>
                  <a:srgbClr val="FFFFFF"/>
                </a:solidFill>
              </a:rPr>
              <a:t> </a:t>
            </a:r>
            <a:r>
              <a:rPr lang="en-US" sz="2000" dirty="0" err="1" smtClean="0">
                <a:solidFill>
                  <a:srgbClr val="FFFFFF"/>
                </a:solidFill>
              </a:rPr>
              <a:t>por</a:t>
            </a:r>
            <a:r>
              <a:rPr lang="en-US" sz="2000" dirty="0" smtClean="0">
                <a:solidFill>
                  <a:srgbClr val="FFFFFF"/>
                </a:solidFill>
              </a:rPr>
              <a:t> la FDA </a:t>
            </a:r>
            <a:r>
              <a:rPr lang="en-US" sz="2000" dirty="0" err="1" smtClean="0">
                <a:solidFill>
                  <a:srgbClr val="FFFFFF"/>
                </a:solidFill>
              </a:rPr>
              <a:t>para</a:t>
            </a:r>
            <a:r>
              <a:rPr lang="en-US" sz="2000" dirty="0" smtClean="0">
                <a:solidFill>
                  <a:srgbClr val="FFFFFF"/>
                </a:solidFill>
              </a:rPr>
              <a:t> </a:t>
            </a:r>
            <a:r>
              <a:rPr lang="en-US" sz="2000" dirty="0" err="1" smtClean="0">
                <a:solidFill>
                  <a:srgbClr val="FFFFFF"/>
                </a:solidFill>
              </a:rPr>
              <a:t>su</a:t>
            </a:r>
            <a:r>
              <a:rPr lang="en-US" sz="2000" dirty="0" smtClean="0">
                <a:solidFill>
                  <a:srgbClr val="FFFFFF"/>
                </a:solidFill>
              </a:rPr>
              <a:t> </a:t>
            </a:r>
            <a:r>
              <a:rPr lang="en-US" sz="2000" dirty="0" err="1" smtClean="0">
                <a:solidFill>
                  <a:srgbClr val="FFFFFF"/>
                </a:solidFill>
              </a:rPr>
              <a:t>uso</a:t>
            </a:r>
            <a:r>
              <a:rPr lang="en-US" sz="2000" dirty="0" smtClean="0">
                <a:solidFill>
                  <a:srgbClr val="FFFFFF"/>
                </a:solidFill>
              </a:rPr>
              <a:t> en ca. </a:t>
            </a:r>
            <a:r>
              <a:rPr lang="en-US" sz="2000" dirty="0" err="1" smtClean="0">
                <a:solidFill>
                  <a:srgbClr val="FFFFFF"/>
                </a:solidFill>
              </a:rPr>
              <a:t>prostata</a:t>
            </a:r>
            <a:r>
              <a:rPr lang="en-US" sz="2000" dirty="0" smtClean="0">
                <a:solidFill>
                  <a:srgbClr val="FFFFFF"/>
                </a:solidFill>
              </a:rPr>
              <a:t> </a:t>
            </a:r>
            <a:r>
              <a:rPr lang="en-US" sz="2000" dirty="0" err="1" smtClean="0">
                <a:solidFill>
                  <a:srgbClr val="FFFFFF"/>
                </a:solidFill>
              </a:rPr>
              <a:t>metastásico</a:t>
            </a:r>
            <a:r>
              <a:rPr lang="en-US" sz="2000" dirty="0" smtClean="0">
                <a:solidFill>
                  <a:srgbClr val="FFFFFF"/>
                </a:solidFill>
              </a:rPr>
              <a:t> </a:t>
            </a:r>
            <a:r>
              <a:rPr lang="en-US" sz="2000" dirty="0" err="1" smtClean="0">
                <a:solidFill>
                  <a:srgbClr val="FFFFFF"/>
                </a:solidFill>
              </a:rPr>
              <a:t>resistente</a:t>
            </a:r>
            <a:r>
              <a:rPr lang="en-US" sz="2000" dirty="0" smtClean="0">
                <a:solidFill>
                  <a:srgbClr val="FFFFFF"/>
                </a:solidFill>
              </a:rPr>
              <a:t> a </a:t>
            </a:r>
            <a:r>
              <a:rPr lang="en-US" sz="2000" dirty="0" err="1" smtClean="0">
                <a:solidFill>
                  <a:srgbClr val="FFFFFF"/>
                </a:solidFill>
              </a:rPr>
              <a:t>castración</a:t>
            </a:r>
            <a:endParaRPr lang="en-US" sz="2000" dirty="0">
              <a:solidFill>
                <a:srgbClr val="FFFFFF"/>
              </a:solidFill>
            </a:endParaRPr>
          </a:p>
        </p:txBody>
      </p:sp>
    </p:spTree>
    <p:extLst>
      <p:ext uri="{BB962C8B-B14F-4D97-AF65-F5344CB8AC3E}">
        <p14:creationId xmlns:p14="http://schemas.microsoft.com/office/powerpoint/2010/main" val="74769552"/>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1924"/>
            <a:ext cx="8229600" cy="509449"/>
          </a:xfrm>
        </p:spPr>
        <p:txBody>
          <a:bodyPr/>
          <a:lstStyle/>
          <a:p>
            <a:r>
              <a:rPr lang="en-US" sz="2800" dirty="0" err="1" smtClean="0">
                <a:solidFill>
                  <a:schemeClr val="accent2">
                    <a:lumMod val="75000"/>
                  </a:schemeClr>
                </a:solidFill>
              </a:rPr>
              <a:t>Isótopos</a:t>
            </a:r>
            <a:r>
              <a:rPr lang="en-US" sz="2800" dirty="0" smtClean="0">
                <a:solidFill>
                  <a:schemeClr val="accent2">
                    <a:lumMod val="75000"/>
                  </a:schemeClr>
                </a:solidFill>
              </a:rPr>
              <a:t> </a:t>
            </a:r>
            <a:r>
              <a:rPr lang="en-US" sz="2800" dirty="0" err="1" smtClean="0">
                <a:solidFill>
                  <a:schemeClr val="accent2">
                    <a:lumMod val="75000"/>
                  </a:schemeClr>
                </a:solidFill>
              </a:rPr>
              <a:t>radiativos</a:t>
            </a:r>
            <a:endParaRPr lang="en-US" sz="2800" dirty="0"/>
          </a:p>
        </p:txBody>
      </p:sp>
      <p:sp>
        <p:nvSpPr>
          <p:cNvPr id="5" name="Rectangle 4"/>
          <p:cNvSpPr>
            <a:spLocks noChangeArrowheads="1"/>
          </p:cNvSpPr>
          <p:nvPr/>
        </p:nvSpPr>
        <p:spPr bwMode="auto">
          <a:xfrm>
            <a:off x="0" y="6604000"/>
            <a:ext cx="234965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latin typeface="Comic Sans MS"/>
                <a:cs typeface="Comic Sans MS"/>
              </a:rPr>
              <a:t>Onishi et al Nat Rev Clin Oncol 2010</a:t>
            </a:r>
          </a:p>
        </p:txBody>
      </p:sp>
      <p:sp>
        <p:nvSpPr>
          <p:cNvPr id="3" name="Rectangle 2"/>
          <p:cNvSpPr/>
          <p:nvPr/>
        </p:nvSpPr>
        <p:spPr>
          <a:xfrm>
            <a:off x="457199" y="1443841"/>
            <a:ext cx="7862663" cy="4062651"/>
          </a:xfrm>
          <a:prstGeom prst="rect">
            <a:avLst/>
          </a:prstGeom>
        </p:spPr>
        <p:txBody>
          <a:bodyPr wrap="square">
            <a:spAutoFit/>
          </a:bodyPr>
          <a:lstStyle/>
          <a:p>
            <a:pPr marL="285750" lvl="0" indent="-285750" eaLnBrk="0" hangingPunct="0">
              <a:spcAft>
                <a:spcPts val="1200"/>
              </a:spcAft>
              <a:buClr>
                <a:schemeClr val="accent2"/>
              </a:buClr>
              <a:buFont typeface="Arial"/>
              <a:buChar char="•"/>
            </a:pPr>
            <a:r>
              <a:rPr lang="es-ES" sz="2000" dirty="0" err="1">
                <a:solidFill>
                  <a:srgbClr val="2F3C61"/>
                </a:solidFill>
                <a:latin typeface="Comic Sans MS"/>
                <a:ea typeface="Calibri" pitchFamily="34" charset="0"/>
                <a:cs typeface="Comic Sans MS"/>
              </a:rPr>
              <a:t>Alpharadin</a:t>
            </a:r>
            <a:r>
              <a:rPr lang="es-ES" sz="2000" dirty="0">
                <a:solidFill>
                  <a:srgbClr val="2F3C61"/>
                </a:solidFill>
                <a:latin typeface="Comic Sans MS"/>
                <a:ea typeface="Calibri" pitchFamily="34" charset="0"/>
                <a:cs typeface="Comic Sans MS"/>
              </a:rPr>
              <a:t> (radium-223 </a:t>
            </a:r>
            <a:r>
              <a:rPr lang="es-ES" sz="2000" dirty="0" err="1">
                <a:solidFill>
                  <a:srgbClr val="2F3C61"/>
                </a:solidFill>
                <a:latin typeface="Comic Sans MS"/>
                <a:ea typeface="Calibri" pitchFamily="34" charset="0"/>
                <a:cs typeface="Comic Sans MS"/>
              </a:rPr>
              <a:t>chloride</a:t>
            </a:r>
            <a:r>
              <a:rPr lang="es-ES" sz="2000" dirty="0">
                <a:solidFill>
                  <a:srgbClr val="2F3C61"/>
                </a:solidFill>
                <a:latin typeface="Comic Sans MS"/>
                <a:ea typeface="Calibri" pitchFamily="34" charset="0"/>
                <a:cs typeface="Comic Sans MS"/>
              </a:rPr>
              <a:t>, Bayer </a:t>
            </a:r>
            <a:r>
              <a:rPr lang="es-ES" sz="2000" dirty="0" err="1">
                <a:solidFill>
                  <a:srgbClr val="2F3C61"/>
                </a:solidFill>
                <a:latin typeface="Comic Sans MS"/>
                <a:ea typeface="Calibri" pitchFamily="34" charset="0"/>
                <a:cs typeface="Comic Sans MS"/>
              </a:rPr>
              <a:t>HealthCare</a:t>
            </a:r>
            <a:r>
              <a:rPr lang="es-ES" sz="2000" dirty="0">
                <a:solidFill>
                  <a:srgbClr val="2F3C61"/>
                </a:solidFill>
                <a:latin typeface="Comic Sans MS"/>
                <a:ea typeface="Calibri" pitchFamily="34" charset="0"/>
                <a:cs typeface="Comic Sans MS"/>
              </a:rPr>
              <a:t>)  es un fármaco intravenoso que contiene un isótopo radioactivo emisor de partículas alfa, de corto rango de emisión. </a:t>
            </a:r>
          </a:p>
          <a:p>
            <a:pPr marL="285750" lvl="0" indent="-285750" eaLnBrk="0" hangingPunct="0">
              <a:spcAft>
                <a:spcPts val="1200"/>
              </a:spcAft>
              <a:buClr>
                <a:schemeClr val="accent2"/>
              </a:buClr>
              <a:buFont typeface="Arial"/>
              <a:buChar char="•"/>
            </a:pPr>
            <a:r>
              <a:rPr lang="es-ES" sz="2000" dirty="0">
                <a:solidFill>
                  <a:srgbClr val="2F3C61"/>
                </a:solidFill>
                <a:latin typeface="Comic Sans MS"/>
                <a:ea typeface="Calibri" pitchFamily="34" charset="0"/>
                <a:cs typeface="Comic Sans MS"/>
              </a:rPr>
              <a:t>Tiene afinidad por el hueso ya que simula el metabolismo del calcio.</a:t>
            </a:r>
          </a:p>
          <a:p>
            <a:pPr marL="285750" lvl="0" indent="-285750" eaLnBrk="0" hangingPunct="0">
              <a:spcAft>
                <a:spcPts val="1200"/>
              </a:spcAft>
              <a:buClr>
                <a:schemeClr val="accent2"/>
              </a:buClr>
              <a:buFont typeface="Arial"/>
              <a:buChar char="•"/>
            </a:pPr>
            <a:r>
              <a:rPr lang="es-ES" sz="2000" dirty="0">
                <a:solidFill>
                  <a:srgbClr val="2F3C61"/>
                </a:solidFill>
                <a:latin typeface="Comic Sans MS"/>
                <a:ea typeface="Calibri" pitchFamily="34" charset="0"/>
                <a:cs typeface="Comic Sans MS"/>
              </a:rPr>
              <a:t>El radium-223 destruye selectivamente las células tumorales de las metástasis óseas gracias a su afinidad por el hueso. </a:t>
            </a:r>
          </a:p>
          <a:p>
            <a:pPr marL="285750" lvl="0" indent="-285750" eaLnBrk="0" hangingPunct="0">
              <a:spcAft>
                <a:spcPts val="1200"/>
              </a:spcAft>
              <a:buClr>
                <a:schemeClr val="accent2"/>
              </a:buClr>
              <a:buFont typeface="Arial"/>
              <a:buChar char="•"/>
            </a:pPr>
            <a:r>
              <a:rPr lang="es-ES" sz="2000" dirty="0" err="1">
                <a:solidFill>
                  <a:srgbClr val="2F3C61"/>
                </a:solidFill>
                <a:latin typeface="Comic Sans MS"/>
                <a:ea typeface="Calibri" pitchFamily="34" charset="0"/>
                <a:cs typeface="Comic Sans MS"/>
              </a:rPr>
              <a:t>Alpharadin</a:t>
            </a:r>
            <a:r>
              <a:rPr lang="es-ES" sz="2000" dirty="0">
                <a:solidFill>
                  <a:srgbClr val="2F3C61"/>
                </a:solidFill>
                <a:latin typeface="Comic Sans MS"/>
                <a:ea typeface="Calibri" pitchFamily="34" charset="0"/>
                <a:cs typeface="Comic Sans MS"/>
              </a:rPr>
              <a:t> (radium-223 </a:t>
            </a:r>
            <a:r>
              <a:rPr lang="es-ES" sz="2000" dirty="0" err="1">
                <a:solidFill>
                  <a:srgbClr val="2F3C61"/>
                </a:solidFill>
                <a:latin typeface="Comic Sans MS"/>
                <a:ea typeface="Calibri" pitchFamily="34" charset="0"/>
                <a:cs typeface="Comic Sans MS"/>
              </a:rPr>
              <a:t>chloride</a:t>
            </a:r>
            <a:r>
              <a:rPr lang="es-ES" sz="2000" dirty="0">
                <a:solidFill>
                  <a:srgbClr val="2F3C61"/>
                </a:solidFill>
                <a:latin typeface="Comic Sans MS"/>
                <a:ea typeface="Calibri" pitchFamily="34" charset="0"/>
                <a:cs typeface="Comic Sans MS"/>
              </a:rPr>
              <a:t>)  ha sido comparado con placebo en un estudio fase III denominado ALSYMPCA (</a:t>
            </a:r>
            <a:r>
              <a:rPr lang="es-ES" sz="2000" b="1" dirty="0" err="1">
                <a:solidFill>
                  <a:srgbClr val="2F3C61"/>
                </a:solidFill>
                <a:latin typeface="Comic Sans MS"/>
                <a:ea typeface="Calibri" pitchFamily="34" charset="0"/>
                <a:cs typeface="Comic Sans MS"/>
              </a:rPr>
              <a:t>AL</a:t>
            </a:r>
            <a:r>
              <a:rPr lang="es-ES" sz="2000" dirty="0" err="1">
                <a:solidFill>
                  <a:srgbClr val="2F3C61"/>
                </a:solidFill>
                <a:latin typeface="Comic Sans MS"/>
                <a:ea typeface="Calibri" pitchFamily="34" charset="0"/>
                <a:cs typeface="Comic Sans MS"/>
              </a:rPr>
              <a:t>pharadin</a:t>
            </a:r>
            <a:r>
              <a:rPr lang="es-ES" sz="2000" dirty="0">
                <a:solidFill>
                  <a:srgbClr val="2F3C61"/>
                </a:solidFill>
                <a:latin typeface="Comic Sans MS"/>
                <a:ea typeface="Calibri" pitchFamily="34" charset="0"/>
                <a:cs typeface="Comic Sans MS"/>
              </a:rPr>
              <a:t> in </a:t>
            </a:r>
            <a:r>
              <a:rPr lang="es-ES" sz="2000" b="1" dirty="0" err="1">
                <a:solidFill>
                  <a:srgbClr val="2F3C61"/>
                </a:solidFill>
                <a:latin typeface="Comic Sans MS"/>
                <a:ea typeface="Calibri" pitchFamily="34" charset="0"/>
                <a:cs typeface="Comic Sans MS"/>
              </a:rPr>
              <a:t>SYM</a:t>
            </a:r>
            <a:r>
              <a:rPr lang="es-ES" sz="2000" dirty="0" err="1">
                <a:solidFill>
                  <a:srgbClr val="2F3C61"/>
                </a:solidFill>
                <a:latin typeface="Comic Sans MS"/>
                <a:ea typeface="Calibri" pitchFamily="34" charset="0"/>
                <a:cs typeface="Comic Sans MS"/>
              </a:rPr>
              <a:t>ptomatic</a:t>
            </a:r>
            <a:r>
              <a:rPr lang="es-ES" sz="2000" dirty="0">
                <a:solidFill>
                  <a:srgbClr val="2F3C61"/>
                </a:solidFill>
                <a:latin typeface="Comic Sans MS"/>
                <a:ea typeface="Calibri" pitchFamily="34" charset="0"/>
                <a:cs typeface="Comic Sans MS"/>
              </a:rPr>
              <a:t> </a:t>
            </a:r>
            <a:r>
              <a:rPr lang="es-ES" sz="2000" b="1" dirty="0" err="1">
                <a:solidFill>
                  <a:srgbClr val="2F3C61"/>
                </a:solidFill>
                <a:latin typeface="Comic Sans MS"/>
                <a:ea typeface="Calibri" pitchFamily="34" charset="0"/>
                <a:cs typeface="Comic Sans MS"/>
              </a:rPr>
              <a:t>P</a:t>
            </a:r>
            <a:r>
              <a:rPr lang="es-ES" sz="2000" dirty="0" err="1">
                <a:solidFill>
                  <a:srgbClr val="2F3C61"/>
                </a:solidFill>
                <a:latin typeface="Comic Sans MS"/>
                <a:ea typeface="Calibri" pitchFamily="34" charset="0"/>
                <a:cs typeface="Comic Sans MS"/>
              </a:rPr>
              <a:t>rostate</a:t>
            </a:r>
            <a:r>
              <a:rPr lang="es-ES" sz="2000" dirty="0">
                <a:solidFill>
                  <a:srgbClr val="2F3C61"/>
                </a:solidFill>
                <a:latin typeface="Comic Sans MS"/>
                <a:ea typeface="Calibri" pitchFamily="34" charset="0"/>
                <a:cs typeface="Comic Sans MS"/>
              </a:rPr>
              <a:t> </a:t>
            </a:r>
            <a:r>
              <a:rPr lang="es-ES" sz="2000" b="1" dirty="0" err="1">
                <a:solidFill>
                  <a:srgbClr val="2F3C61"/>
                </a:solidFill>
                <a:latin typeface="Comic Sans MS"/>
                <a:ea typeface="Calibri" pitchFamily="34" charset="0"/>
                <a:cs typeface="Comic Sans MS"/>
              </a:rPr>
              <a:t>CA</a:t>
            </a:r>
            <a:r>
              <a:rPr lang="es-ES" sz="2000" dirty="0" err="1">
                <a:solidFill>
                  <a:srgbClr val="2F3C61"/>
                </a:solidFill>
                <a:latin typeface="Comic Sans MS"/>
                <a:ea typeface="Calibri" pitchFamily="34" charset="0"/>
                <a:cs typeface="Comic Sans MS"/>
              </a:rPr>
              <a:t>ncer</a:t>
            </a:r>
            <a:r>
              <a:rPr lang="es-ES" sz="2000" dirty="0">
                <a:solidFill>
                  <a:srgbClr val="2F3C61"/>
                </a:solidFill>
                <a:latin typeface="Comic Sans MS"/>
                <a:ea typeface="Calibri" pitchFamily="34" charset="0"/>
                <a:cs typeface="Comic Sans MS"/>
              </a:rPr>
              <a:t>)</a:t>
            </a:r>
          </a:p>
          <a:p>
            <a:pPr marL="285750" lvl="0" indent="-285750" eaLnBrk="0" hangingPunct="0">
              <a:spcAft>
                <a:spcPts val="1200"/>
              </a:spcAft>
              <a:buClr>
                <a:schemeClr val="accent2"/>
              </a:buClr>
              <a:buFont typeface="Arial"/>
              <a:buChar char="•"/>
            </a:pPr>
            <a:endParaRPr lang="es-ES" sz="2000" dirty="0">
              <a:solidFill>
                <a:srgbClr val="2F3C61"/>
              </a:solidFill>
              <a:latin typeface="Comic Sans MS"/>
              <a:ea typeface="Calibri" pitchFamily="34" charset="0"/>
              <a:cs typeface="Comic Sans MS"/>
            </a:endParaRPr>
          </a:p>
        </p:txBody>
      </p:sp>
      <p:sp>
        <p:nvSpPr>
          <p:cNvPr id="12" name="1 Título"/>
          <p:cNvSpPr txBox="1">
            <a:spLocks/>
          </p:cNvSpPr>
          <p:nvPr/>
        </p:nvSpPr>
        <p:spPr>
          <a:xfrm>
            <a:off x="457199" y="830821"/>
            <a:ext cx="8229600" cy="4819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Comic Sans MS"/>
                <a:ea typeface="+mj-ea"/>
                <a:cs typeface="Comic Sans MS"/>
              </a:defRPr>
            </a:lvl1pPr>
          </a:lstStyle>
          <a:p>
            <a:pPr algn="ctr"/>
            <a:r>
              <a:rPr lang="es-ES" sz="2800" smtClean="0">
                <a:solidFill>
                  <a:schemeClr val="bg1"/>
                </a:solidFill>
              </a:rPr>
              <a:t>ALPHARADIN</a:t>
            </a:r>
            <a:endParaRPr lang="es-ES" sz="2800" dirty="0">
              <a:solidFill>
                <a:schemeClr val="bg1"/>
              </a:solidFill>
            </a:endParaRPr>
          </a:p>
        </p:txBody>
      </p:sp>
    </p:spTree>
    <p:extLst>
      <p:ext uri="{BB962C8B-B14F-4D97-AF65-F5344CB8AC3E}">
        <p14:creationId xmlns:p14="http://schemas.microsoft.com/office/powerpoint/2010/main" val="193012920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99714"/>
            <a:ext cx="8229600" cy="509449"/>
          </a:xfrm>
        </p:spPr>
        <p:txBody>
          <a:bodyPr/>
          <a:lstStyle/>
          <a:p>
            <a:r>
              <a:rPr lang="en-US" sz="2800" dirty="0" err="1" smtClean="0">
                <a:solidFill>
                  <a:schemeClr val="accent5"/>
                </a:solidFill>
              </a:rPr>
              <a:t>Biología</a:t>
            </a:r>
            <a:r>
              <a:rPr lang="en-US" sz="2800" dirty="0" smtClean="0">
                <a:solidFill>
                  <a:schemeClr val="accent5"/>
                </a:solidFill>
              </a:rPr>
              <a:t> de </a:t>
            </a:r>
            <a:r>
              <a:rPr lang="en-US" sz="2800" dirty="0" err="1" smtClean="0">
                <a:solidFill>
                  <a:schemeClr val="accent5"/>
                </a:solidFill>
              </a:rPr>
              <a:t>las</a:t>
            </a:r>
            <a:r>
              <a:rPr lang="en-US" sz="2800" dirty="0" smtClean="0">
                <a:solidFill>
                  <a:schemeClr val="accent5"/>
                </a:solidFill>
              </a:rPr>
              <a:t> </a:t>
            </a:r>
            <a:r>
              <a:rPr lang="en-US" sz="2800" dirty="0" err="1" smtClean="0">
                <a:solidFill>
                  <a:schemeClr val="accent5"/>
                </a:solidFill>
              </a:rPr>
              <a:t>Mtx</a:t>
            </a:r>
            <a:r>
              <a:rPr lang="en-US" sz="2800" dirty="0" smtClean="0">
                <a:solidFill>
                  <a:schemeClr val="accent5"/>
                </a:solidFill>
              </a:rPr>
              <a:t> </a:t>
            </a:r>
            <a:r>
              <a:rPr lang="en-US" sz="2800" dirty="0" err="1" smtClean="0">
                <a:solidFill>
                  <a:schemeClr val="accent5"/>
                </a:solidFill>
              </a:rPr>
              <a:t>óseas</a:t>
            </a:r>
            <a:endParaRPr lang="en-US" sz="2800" dirty="0">
              <a:solidFill>
                <a:schemeClr val="accent5"/>
              </a:solidFill>
            </a:endParaRPr>
          </a:p>
        </p:txBody>
      </p:sp>
      <p:pic>
        <p:nvPicPr>
          <p:cNvPr id="7" name="Picture 6"/>
          <p:cNvPicPr>
            <a:picLocks noChangeAspect="1"/>
          </p:cNvPicPr>
          <p:nvPr/>
        </p:nvPicPr>
        <p:blipFill rotWithShape="1">
          <a:blip r:embed="rId3"/>
          <a:srcRect r="1677" b="2147"/>
          <a:stretch/>
        </p:blipFill>
        <p:spPr>
          <a:xfrm>
            <a:off x="86586" y="1064476"/>
            <a:ext cx="8797924" cy="5746615"/>
          </a:xfrm>
          <a:prstGeom prst="rect">
            <a:avLst/>
          </a:prstGeom>
        </p:spPr>
      </p:pic>
      <p:sp>
        <p:nvSpPr>
          <p:cNvPr id="10" name="TextBox 9"/>
          <p:cNvSpPr txBox="1"/>
          <p:nvPr/>
        </p:nvSpPr>
        <p:spPr>
          <a:xfrm>
            <a:off x="0" y="6617363"/>
            <a:ext cx="8943474" cy="246221"/>
          </a:xfrm>
          <a:prstGeom prst="rect">
            <a:avLst/>
          </a:prstGeom>
          <a:noFill/>
        </p:spPr>
        <p:txBody>
          <a:bodyPr wrap="square" rtlCol="0">
            <a:spAutoFit/>
          </a:bodyPr>
          <a:lstStyle/>
          <a:p>
            <a:r>
              <a:rPr lang="en-US" sz="1000" dirty="0" smtClean="0">
                <a:latin typeface="Comic Sans MS"/>
                <a:cs typeface="Comic Sans MS"/>
              </a:rPr>
              <a:t>Adapted from Novartis Pharmaceuticals</a:t>
            </a:r>
            <a:endParaRPr lang="en-US" sz="1000" dirty="0">
              <a:latin typeface="Comic Sans MS"/>
              <a:cs typeface="Comic Sans MS"/>
            </a:endParaRPr>
          </a:p>
        </p:txBody>
      </p:sp>
      <p:sp>
        <p:nvSpPr>
          <p:cNvPr id="11" name="TextBox 10"/>
          <p:cNvSpPr txBox="1"/>
          <p:nvPr/>
        </p:nvSpPr>
        <p:spPr>
          <a:xfrm>
            <a:off x="0" y="6291610"/>
            <a:ext cx="4834468" cy="375188"/>
          </a:xfrm>
          <a:prstGeom prst="rect">
            <a:avLst/>
          </a:prstGeom>
          <a:solidFill>
            <a:schemeClr val="bg1"/>
          </a:solidFill>
        </p:spPr>
        <p:txBody>
          <a:bodyPr wrap="square" rtlCol="0">
            <a:spAutoFit/>
          </a:bodyPr>
          <a:lstStyle/>
          <a:p>
            <a:r>
              <a:rPr lang="en-US" dirty="0" smtClean="0"/>
              <a:t>                                                           </a:t>
            </a:r>
            <a:endParaRPr lang="en-US" dirty="0"/>
          </a:p>
        </p:txBody>
      </p:sp>
      <p:sp>
        <p:nvSpPr>
          <p:cNvPr id="12" name="Rectangle 11"/>
          <p:cNvSpPr/>
          <p:nvPr/>
        </p:nvSpPr>
        <p:spPr>
          <a:xfrm>
            <a:off x="457200" y="698975"/>
            <a:ext cx="8229600" cy="44115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err="1" smtClean="0">
                <a:latin typeface="Comic Sans MS"/>
                <a:cs typeface="Comic Sans MS"/>
              </a:rPr>
              <a:t>Remodelación</a:t>
            </a:r>
            <a:r>
              <a:rPr lang="en-US" dirty="0" smtClean="0">
                <a:latin typeface="Comic Sans MS"/>
                <a:cs typeface="Comic Sans MS"/>
              </a:rPr>
              <a:t> </a:t>
            </a:r>
            <a:r>
              <a:rPr lang="en-US" dirty="0" err="1" smtClean="0">
                <a:latin typeface="Comic Sans MS"/>
                <a:cs typeface="Comic Sans MS"/>
              </a:rPr>
              <a:t>ósea</a:t>
            </a:r>
            <a:r>
              <a:rPr lang="en-US" dirty="0" smtClean="0">
                <a:latin typeface="Comic Sans MS"/>
                <a:cs typeface="Comic Sans MS"/>
              </a:rPr>
              <a:t> NORMAL</a:t>
            </a:r>
            <a:endParaRPr lang="en-US" dirty="0">
              <a:latin typeface="Comic Sans MS"/>
              <a:cs typeface="Comic Sans MS"/>
            </a:endParaRPr>
          </a:p>
        </p:txBody>
      </p:sp>
    </p:spTree>
    <p:extLst>
      <p:ext uri="{BB962C8B-B14F-4D97-AF65-F5344CB8AC3E}">
        <p14:creationId xmlns:p14="http://schemas.microsoft.com/office/powerpoint/2010/main" val="640969597"/>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1924"/>
            <a:ext cx="8229600" cy="509449"/>
          </a:xfrm>
        </p:spPr>
        <p:txBody>
          <a:bodyPr/>
          <a:lstStyle/>
          <a:p>
            <a:r>
              <a:rPr lang="en-US" sz="2800" dirty="0" err="1" smtClean="0">
                <a:solidFill>
                  <a:schemeClr val="accent2">
                    <a:lumMod val="75000"/>
                  </a:schemeClr>
                </a:solidFill>
              </a:rPr>
              <a:t>Isótopos</a:t>
            </a:r>
            <a:r>
              <a:rPr lang="en-US" sz="2800" dirty="0" smtClean="0">
                <a:solidFill>
                  <a:schemeClr val="accent2">
                    <a:lumMod val="75000"/>
                  </a:schemeClr>
                </a:solidFill>
              </a:rPr>
              <a:t> </a:t>
            </a:r>
            <a:r>
              <a:rPr lang="en-US" sz="2800" dirty="0" err="1" smtClean="0">
                <a:solidFill>
                  <a:schemeClr val="accent2">
                    <a:lumMod val="75000"/>
                  </a:schemeClr>
                </a:solidFill>
              </a:rPr>
              <a:t>radiativos</a:t>
            </a:r>
            <a:endParaRPr lang="en-US" sz="2800" dirty="0"/>
          </a:p>
        </p:txBody>
      </p:sp>
      <p:sp>
        <p:nvSpPr>
          <p:cNvPr id="5" name="Rectangle 4"/>
          <p:cNvSpPr>
            <a:spLocks noChangeArrowheads="1"/>
          </p:cNvSpPr>
          <p:nvPr/>
        </p:nvSpPr>
        <p:spPr bwMode="auto">
          <a:xfrm>
            <a:off x="0" y="6604000"/>
            <a:ext cx="192905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dirty="0" smtClean="0">
                <a:latin typeface="Comic Sans MS"/>
                <a:cs typeface="Comic Sans MS"/>
              </a:rPr>
              <a:t>Body </a:t>
            </a:r>
            <a:r>
              <a:rPr lang="en-US" sz="1000" dirty="0">
                <a:latin typeface="Comic Sans MS"/>
                <a:cs typeface="Comic Sans MS"/>
              </a:rPr>
              <a:t>et al Nat Rev </a:t>
            </a:r>
            <a:r>
              <a:rPr lang="en-US" sz="1000" dirty="0" err="1" smtClean="0">
                <a:latin typeface="Comic Sans MS"/>
                <a:cs typeface="Comic Sans MS"/>
              </a:rPr>
              <a:t>Urol</a:t>
            </a:r>
            <a:r>
              <a:rPr lang="en-US" sz="1000" dirty="0" smtClean="0">
                <a:latin typeface="Comic Sans MS"/>
                <a:cs typeface="Comic Sans MS"/>
              </a:rPr>
              <a:t> 2015</a:t>
            </a:r>
            <a:endParaRPr lang="en-US" sz="1000" dirty="0">
              <a:latin typeface="Comic Sans MS"/>
              <a:cs typeface="Comic Sans MS"/>
            </a:endParaRPr>
          </a:p>
        </p:txBody>
      </p:sp>
      <p:sp>
        <p:nvSpPr>
          <p:cNvPr id="12" name="1 Título"/>
          <p:cNvSpPr txBox="1">
            <a:spLocks/>
          </p:cNvSpPr>
          <p:nvPr/>
        </p:nvSpPr>
        <p:spPr>
          <a:xfrm>
            <a:off x="457199" y="830821"/>
            <a:ext cx="8229600" cy="4819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Comic Sans MS"/>
                <a:ea typeface="+mj-ea"/>
                <a:cs typeface="Comic Sans MS"/>
              </a:defRPr>
            </a:lvl1pPr>
          </a:lstStyle>
          <a:p>
            <a:pPr algn="ctr"/>
            <a:r>
              <a:rPr lang="es-ES" sz="2800" smtClean="0">
                <a:solidFill>
                  <a:schemeClr val="bg1"/>
                </a:solidFill>
              </a:rPr>
              <a:t>ALPHARADIN</a:t>
            </a:r>
            <a:endParaRPr lang="es-ES" sz="2800" dirty="0">
              <a:solidFill>
                <a:schemeClr val="bg1"/>
              </a:solidFill>
            </a:endParaRPr>
          </a:p>
        </p:txBody>
      </p:sp>
      <p:pic>
        <p:nvPicPr>
          <p:cNvPr id="4" name="Picture 3"/>
          <p:cNvPicPr>
            <a:picLocks noChangeAspect="1"/>
          </p:cNvPicPr>
          <p:nvPr/>
        </p:nvPicPr>
        <p:blipFill>
          <a:blip r:embed="rId2"/>
          <a:stretch>
            <a:fillRect/>
          </a:stretch>
        </p:blipFill>
        <p:spPr>
          <a:xfrm>
            <a:off x="211251" y="1487787"/>
            <a:ext cx="5462032" cy="5152516"/>
          </a:xfrm>
          <a:prstGeom prst="rect">
            <a:avLst/>
          </a:prstGeom>
        </p:spPr>
      </p:pic>
      <p:sp>
        <p:nvSpPr>
          <p:cNvPr id="6" name="Left Arrow 5"/>
          <p:cNvSpPr/>
          <p:nvPr/>
        </p:nvSpPr>
        <p:spPr>
          <a:xfrm>
            <a:off x="3376136" y="1545519"/>
            <a:ext cx="981261" cy="378859"/>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Left Arrow 9"/>
          <p:cNvSpPr/>
          <p:nvPr/>
        </p:nvSpPr>
        <p:spPr>
          <a:xfrm rot="10800000">
            <a:off x="719438" y="5816087"/>
            <a:ext cx="981261" cy="378859"/>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9" name="Picture 8" descr="Captura de pantalla 2015-11-22 a las 19.59.0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362" y="3454788"/>
            <a:ext cx="4140138" cy="2081665"/>
          </a:xfrm>
          <a:prstGeom prst="rect">
            <a:avLst/>
          </a:prstGeom>
          <a:ln w="38100" cmpd="sng">
            <a:solidFill>
              <a:schemeClr val="accent2"/>
            </a:solidFill>
          </a:ln>
        </p:spPr>
      </p:pic>
    </p:spTree>
    <p:extLst>
      <p:ext uri="{BB962C8B-B14F-4D97-AF65-F5344CB8AC3E}">
        <p14:creationId xmlns:p14="http://schemas.microsoft.com/office/powerpoint/2010/main" val="402866284"/>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304800" y="1932412"/>
            <a:ext cx="8229600" cy="509449"/>
          </a:xfrm>
          <a:ln>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anchor="ctr" anchorCtr="0" compatLnSpc="1">
            <a:prstTxWarp prst="textNoShape">
              <a:avLst/>
            </a:prstTxWarp>
          </a:bodyPr>
          <a:lstStyle/>
          <a:p>
            <a:pPr algn="ctr" eaLnBrk="1" hangingPunct="1"/>
            <a:r>
              <a:rPr lang="en-US" sz="1800" dirty="0" smtClean="0">
                <a:solidFill>
                  <a:srgbClr val="FFFFFF"/>
                </a:solidFill>
                <a:latin typeface="Comic Sans MS"/>
                <a:cs typeface="Comic Sans MS"/>
              </a:rPr>
              <a:t>ESTUDIO </a:t>
            </a:r>
            <a:r>
              <a:rPr lang="es-ES" sz="1800" dirty="0" smtClean="0">
                <a:solidFill>
                  <a:srgbClr val="FFFFFF"/>
                </a:solidFill>
                <a:latin typeface="Comic Sans MS"/>
                <a:ea typeface="Calibri" pitchFamily="34" charset="0"/>
                <a:cs typeface="Comic Sans MS"/>
              </a:rPr>
              <a:t>ALSYMPCA (</a:t>
            </a:r>
            <a:r>
              <a:rPr lang="es-ES" sz="1800" dirty="0" err="1" smtClean="0">
                <a:solidFill>
                  <a:srgbClr val="FFFFFF"/>
                </a:solidFill>
                <a:latin typeface="Comic Sans MS"/>
                <a:ea typeface="Calibri" pitchFamily="34" charset="0"/>
                <a:cs typeface="Comic Sans MS"/>
              </a:rPr>
              <a:t>ALpharadin</a:t>
            </a:r>
            <a:r>
              <a:rPr lang="es-ES" sz="1800" dirty="0" smtClean="0">
                <a:solidFill>
                  <a:srgbClr val="FFFFFF"/>
                </a:solidFill>
                <a:latin typeface="Comic Sans MS"/>
                <a:ea typeface="Calibri" pitchFamily="34" charset="0"/>
                <a:cs typeface="Comic Sans MS"/>
              </a:rPr>
              <a:t> in </a:t>
            </a:r>
            <a:r>
              <a:rPr lang="es-ES" sz="1800" dirty="0" err="1" smtClean="0">
                <a:solidFill>
                  <a:srgbClr val="FFFFFF"/>
                </a:solidFill>
                <a:latin typeface="Comic Sans MS"/>
                <a:ea typeface="Calibri" pitchFamily="34" charset="0"/>
                <a:cs typeface="Comic Sans MS"/>
              </a:rPr>
              <a:t>SYMptomatic</a:t>
            </a:r>
            <a:r>
              <a:rPr lang="es-ES" sz="1800" dirty="0" smtClean="0">
                <a:solidFill>
                  <a:srgbClr val="FFFFFF"/>
                </a:solidFill>
                <a:latin typeface="Comic Sans MS"/>
                <a:ea typeface="Calibri" pitchFamily="34" charset="0"/>
                <a:cs typeface="Comic Sans MS"/>
              </a:rPr>
              <a:t> </a:t>
            </a:r>
            <a:r>
              <a:rPr lang="es-ES" sz="1800" dirty="0" err="1" smtClean="0">
                <a:solidFill>
                  <a:srgbClr val="FFFFFF"/>
                </a:solidFill>
                <a:latin typeface="Comic Sans MS"/>
                <a:ea typeface="Calibri" pitchFamily="34" charset="0"/>
                <a:cs typeface="Comic Sans MS"/>
              </a:rPr>
              <a:t>Prostate</a:t>
            </a:r>
            <a:r>
              <a:rPr lang="es-ES" sz="1800" dirty="0" smtClean="0">
                <a:solidFill>
                  <a:srgbClr val="FFFFFF"/>
                </a:solidFill>
                <a:latin typeface="Comic Sans MS"/>
                <a:ea typeface="Calibri" pitchFamily="34" charset="0"/>
                <a:cs typeface="Comic Sans MS"/>
              </a:rPr>
              <a:t> </a:t>
            </a:r>
            <a:r>
              <a:rPr lang="es-ES" sz="1800" dirty="0" err="1" smtClean="0">
                <a:solidFill>
                  <a:srgbClr val="FFFFFF"/>
                </a:solidFill>
                <a:latin typeface="Comic Sans MS"/>
                <a:ea typeface="Calibri" pitchFamily="34" charset="0"/>
                <a:cs typeface="Comic Sans MS"/>
              </a:rPr>
              <a:t>Cancer</a:t>
            </a:r>
            <a:r>
              <a:rPr lang="es-ES" sz="1800" dirty="0">
                <a:solidFill>
                  <a:srgbClr val="FFFFFF"/>
                </a:solidFill>
                <a:latin typeface="Comic Sans MS"/>
                <a:ea typeface="Calibri" pitchFamily="34" charset="0"/>
                <a:cs typeface="Comic Sans MS"/>
              </a:rPr>
              <a:t>)</a:t>
            </a:r>
            <a:endParaRPr lang="en-US" sz="1800" dirty="0" smtClean="0">
              <a:solidFill>
                <a:srgbClr val="FFFFFF"/>
              </a:solidFill>
              <a:latin typeface="Comic Sans MS"/>
              <a:cs typeface="Comic Sans MS"/>
            </a:endParaRPr>
          </a:p>
        </p:txBody>
      </p:sp>
      <p:sp>
        <p:nvSpPr>
          <p:cNvPr id="30730" name="Rectangle 10"/>
          <p:cNvSpPr>
            <a:spLocks noChangeArrowheads="1"/>
          </p:cNvSpPr>
          <p:nvPr/>
        </p:nvSpPr>
        <p:spPr bwMode="auto">
          <a:xfrm>
            <a:off x="4419600" y="6117342"/>
            <a:ext cx="4413250" cy="517939"/>
          </a:xfrm>
          <a:prstGeom prst="rect">
            <a:avLst/>
          </a:prstGeom>
          <a:solidFill>
            <a:srgbClr val="00B050"/>
          </a:solidFill>
          <a:ln w="9525">
            <a:noFill/>
            <a:miter lim="800000"/>
            <a:headEnd/>
            <a:tailEnd type="none" w="sm" len="sm"/>
          </a:ln>
          <a:scene3d>
            <a:camera prst="orthographicFront"/>
            <a:lightRig rig="threePt" dir="t"/>
          </a:scene3d>
          <a:sp3d>
            <a:bevelT/>
          </a:sp3d>
        </p:spPr>
        <p:txBody>
          <a:bodyPr lIns="86210" tIns="43105" rIns="86210" bIns="43105">
            <a:spAutoFit/>
          </a:bodyPr>
          <a:lstStyle/>
          <a:p>
            <a:pPr algn="ctr" defTabSz="862013">
              <a:buFont typeface="Wingdings" pitchFamily="2" charset="2"/>
              <a:buNone/>
              <a:defRPr/>
            </a:pPr>
            <a:r>
              <a:rPr lang="en-US" sz="2800" b="1" dirty="0" smtClean="0">
                <a:solidFill>
                  <a:srgbClr val="003E1C"/>
                </a:solidFill>
              </a:rPr>
              <a:t>PLACEBO</a:t>
            </a:r>
            <a:endParaRPr lang="en-US" sz="2800" b="1" dirty="0">
              <a:solidFill>
                <a:srgbClr val="003E1C"/>
              </a:solidFill>
            </a:endParaRPr>
          </a:p>
        </p:txBody>
      </p:sp>
      <p:sp>
        <p:nvSpPr>
          <p:cNvPr id="30731" name="Rectangle 11"/>
          <p:cNvSpPr>
            <a:spLocks noChangeArrowheads="1"/>
          </p:cNvSpPr>
          <p:nvPr/>
        </p:nvSpPr>
        <p:spPr bwMode="auto">
          <a:xfrm>
            <a:off x="4267200" y="2764542"/>
            <a:ext cx="4454525" cy="517939"/>
          </a:xfrm>
          <a:prstGeom prst="rect">
            <a:avLst/>
          </a:prstGeom>
          <a:solidFill>
            <a:srgbClr val="ECC4F4"/>
          </a:solidFill>
          <a:ln w="9525">
            <a:noFill/>
            <a:miter lim="800000"/>
            <a:headEnd/>
            <a:tailEnd type="none" w="sm" len="sm"/>
          </a:ln>
          <a:scene3d>
            <a:camera prst="orthographicFront"/>
            <a:lightRig rig="threePt" dir="t"/>
          </a:scene3d>
          <a:sp3d>
            <a:bevelT/>
          </a:sp3d>
        </p:spPr>
        <p:txBody>
          <a:bodyPr lIns="86210" tIns="43105" rIns="86210" bIns="43105">
            <a:spAutoFit/>
          </a:bodyPr>
          <a:lstStyle/>
          <a:p>
            <a:pPr algn="ctr" defTabSz="862013">
              <a:buFont typeface="Wingdings" pitchFamily="2" charset="2"/>
              <a:buNone/>
              <a:defRPr/>
            </a:pPr>
            <a:r>
              <a:rPr lang="en-US" sz="2800" b="1" dirty="0" smtClean="0">
                <a:solidFill>
                  <a:srgbClr val="330066"/>
                </a:solidFill>
              </a:rPr>
              <a:t>ALPHARADIN</a:t>
            </a:r>
            <a:endParaRPr lang="en-US" sz="2800" b="1" dirty="0">
              <a:solidFill>
                <a:srgbClr val="330066"/>
              </a:solidFill>
            </a:endParaRPr>
          </a:p>
        </p:txBody>
      </p:sp>
      <p:sp>
        <p:nvSpPr>
          <p:cNvPr id="30735" name="Rectangle 15"/>
          <p:cNvSpPr>
            <a:spLocks noChangeArrowheads="1"/>
          </p:cNvSpPr>
          <p:nvPr/>
        </p:nvSpPr>
        <p:spPr bwMode="gray">
          <a:xfrm>
            <a:off x="304800" y="4048829"/>
            <a:ext cx="2895600" cy="1077913"/>
          </a:xfrm>
          <a:prstGeom prst="rect">
            <a:avLst/>
          </a:prstGeom>
          <a:solidFill>
            <a:schemeClr val="accent1">
              <a:lumMod val="60000"/>
              <a:lumOff val="40000"/>
            </a:schemeClr>
          </a:solidFill>
          <a:ln w="9525">
            <a:noFill/>
            <a:miter lim="800000"/>
            <a:headEnd/>
            <a:tailEnd/>
          </a:ln>
          <a:scene3d>
            <a:camera prst="orthographicFront"/>
            <a:lightRig rig="threePt" dir="t"/>
          </a:scene3d>
          <a:sp3d>
            <a:bevelT/>
          </a:sp3d>
        </p:spPr>
        <p:txBody>
          <a:bodyPr lIns="86210" tIns="43105" rIns="86210" bIns="43105"/>
          <a:lstStyle/>
          <a:p>
            <a:pPr marL="114300" indent="-114300" algn="ctr" defTabSz="862013">
              <a:spcBef>
                <a:spcPct val="50000"/>
              </a:spcBef>
              <a:buClr>
                <a:srgbClr val="80CBDA"/>
              </a:buClr>
              <a:buFont typeface="Wingdings" pitchFamily="2" charset="2"/>
              <a:buNone/>
              <a:defRPr/>
            </a:pPr>
            <a:r>
              <a:rPr lang="en-US" b="1" dirty="0" err="1">
                <a:solidFill>
                  <a:srgbClr val="330066"/>
                </a:solidFill>
              </a:rPr>
              <a:t>Criterios</a:t>
            </a:r>
            <a:r>
              <a:rPr lang="en-US" b="1" dirty="0">
                <a:solidFill>
                  <a:srgbClr val="330066"/>
                </a:solidFill>
              </a:rPr>
              <a:t> de </a:t>
            </a:r>
            <a:r>
              <a:rPr lang="en-US" b="1" dirty="0" err="1" smtClean="0">
                <a:solidFill>
                  <a:srgbClr val="330066"/>
                </a:solidFill>
              </a:rPr>
              <a:t>inclusión</a:t>
            </a:r>
            <a:r>
              <a:rPr lang="en-US" b="1" dirty="0" smtClean="0">
                <a:solidFill>
                  <a:srgbClr val="330066"/>
                </a:solidFill>
              </a:rPr>
              <a:t>: </a:t>
            </a:r>
            <a:r>
              <a:rPr lang="en-US" b="1" dirty="0" err="1" smtClean="0">
                <a:solidFill>
                  <a:srgbClr val="330066"/>
                </a:solidFill>
              </a:rPr>
              <a:t>Cáncer</a:t>
            </a:r>
            <a:r>
              <a:rPr lang="en-US" b="1" dirty="0" smtClean="0">
                <a:solidFill>
                  <a:srgbClr val="330066"/>
                </a:solidFill>
              </a:rPr>
              <a:t> </a:t>
            </a:r>
            <a:r>
              <a:rPr lang="en-US" b="1" dirty="0">
                <a:solidFill>
                  <a:srgbClr val="330066"/>
                </a:solidFill>
              </a:rPr>
              <a:t>de </a:t>
            </a:r>
            <a:r>
              <a:rPr lang="en-US" b="1" dirty="0" err="1" smtClean="0">
                <a:solidFill>
                  <a:srgbClr val="330066"/>
                </a:solidFill>
              </a:rPr>
              <a:t>próstata</a:t>
            </a:r>
            <a:r>
              <a:rPr lang="en-US" b="1" dirty="0" smtClean="0">
                <a:solidFill>
                  <a:srgbClr val="330066"/>
                </a:solidFill>
              </a:rPr>
              <a:t> HR y </a:t>
            </a:r>
            <a:r>
              <a:rPr lang="en-US" b="1" dirty="0" err="1" smtClean="0">
                <a:solidFill>
                  <a:srgbClr val="330066"/>
                </a:solidFill>
              </a:rPr>
              <a:t>metástasis</a:t>
            </a:r>
            <a:r>
              <a:rPr lang="en-US" b="1" dirty="0" smtClean="0">
                <a:solidFill>
                  <a:srgbClr val="330066"/>
                </a:solidFill>
              </a:rPr>
              <a:t> </a:t>
            </a:r>
            <a:r>
              <a:rPr lang="en-US" b="1" dirty="0" err="1" smtClean="0">
                <a:solidFill>
                  <a:srgbClr val="330066"/>
                </a:solidFill>
              </a:rPr>
              <a:t>óseas</a:t>
            </a:r>
            <a:endParaRPr lang="en-US" b="1" dirty="0">
              <a:solidFill>
                <a:srgbClr val="330066"/>
              </a:solidFill>
            </a:endParaRPr>
          </a:p>
        </p:txBody>
      </p:sp>
      <p:sp>
        <p:nvSpPr>
          <p:cNvPr id="10" name="9 CuadroTexto"/>
          <p:cNvSpPr txBox="1"/>
          <p:nvPr/>
        </p:nvSpPr>
        <p:spPr>
          <a:xfrm>
            <a:off x="4724400" y="4136142"/>
            <a:ext cx="3429000" cy="923330"/>
          </a:xfrm>
          <a:prstGeom prst="rect">
            <a:avLst/>
          </a:prstGeom>
          <a:solidFill>
            <a:srgbClr val="6699FF"/>
          </a:solidFill>
          <a:scene3d>
            <a:camera prst="orthographicFront"/>
            <a:lightRig rig="threePt" dir="t"/>
          </a:scene3d>
          <a:sp3d>
            <a:bevelT/>
          </a:sp3d>
        </p:spPr>
        <p:txBody>
          <a:bodyPr wrap="square" rtlCol="0">
            <a:spAutoFit/>
          </a:bodyPr>
          <a:lstStyle/>
          <a:p>
            <a:pPr algn="ctr"/>
            <a:r>
              <a:rPr lang="es-ES" b="1" dirty="0" smtClean="0">
                <a:solidFill>
                  <a:srgbClr val="330066"/>
                </a:solidFill>
              </a:rPr>
              <a:t>Objetivos:</a:t>
            </a:r>
          </a:p>
          <a:p>
            <a:pPr algn="ctr"/>
            <a:r>
              <a:rPr lang="es-ES" b="1" dirty="0" smtClean="0">
                <a:solidFill>
                  <a:srgbClr val="330066"/>
                </a:solidFill>
              </a:rPr>
              <a:t>Primario: Supervivencia</a:t>
            </a:r>
          </a:p>
          <a:p>
            <a:pPr algn="ctr"/>
            <a:r>
              <a:rPr lang="es-ES" b="1" dirty="0" smtClean="0">
                <a:solidFill>
                  <a:srgbClr val="330066"/>
                </a:solidFill>
              </a:rPr>
              <a:t>Secundarios: tiempo a EE</a:t>
            </a:r>
            <a:endParaRPr lang="es-ES" b="1" dirty="0">
              <a:solidFill>
                <a:srgbClr val="330066"/>
              </a:solidFill>
            </a:endParaRPr>
          </a:p>
        </p:txBody>
      </p:sp>
      <p:cxnSp>
        <p:nvCxnSpPr>
          <p:cNvPr id="14" name="13 Conector angular"/>
          <p:cNvCxnSpPr>
            <a:stCxn id="30735" idx="0"/>
            <a:endCxn id="30731" idx="1"/>
          </p:cNvCxnSpPr>
          <p:nvPr/>
        </p:nvCxnSpPr>
        <p:spPr>
          <a:xfrm rot="5400000" flipH="1" flipV="1">
            <a:off x="2497242" y="2278871"/>
            <a:ext cx="1025317" cy="2514600"/>
          </a:xfrm>
          <a:prstGeom prst="bentConnector2">
            <a:avLst/>
          </a:prstGeom>
          <a:ln w="50800">
            <a:solidFill>
              <a:srgbClr val="FF9900"/>
            </a:solidFill>
            <a:tailEnd type="arrow"/>
          </a:ln>
        </p:spPr>
        <p:style>
          <a:lnRef idx="1">
            <a:schemeClr val="accent1"/>
          </a:lnRef>
          <a:fillRef idx="0">
            <a:schemeClr val="accent1"/>
          </a:fillRef>
          <a:effectRef idx="0">
            <a:schemeClr val="accent1"/>
          </a:effectRef>
          <a:fontRef idx="minor">
            <a:schemeClr val="tx1"/>
          </a:fontRef>
        </p:style>
      </p:cxnSp>
      <p:cxnSp>
        <p:nvCxnSpPr>
          <p:cNvPr id="16" name="13 Conector angular"/>
          <p:cNvCxnSpPr>
            <a:stCxn id="30735" idx="2"/>
            <a:endCxn id="30730" idx="1"/>
          </p:cNvCxnSpPr>
          <p:nvPr/>
        </p:nvCxnSpPr>
        <p:spPr>
          <a:xfrm rot="16200000" flipH="1">
            <a:off x="2461315" y="4418027"/>
            <a:ext cx="1249570" cy="2667000"/>
          </a:xfrm>
          <a:prstGeom prst="bentConnector2">
            <a:avLst/>
          </a:prstGeom>
          <a:ln w="50800">
            <a:solidFill>
              <a:srgbClr val="FF9900"/>
            </a:solidFill>
            <a:tailEnd type="arrow"/>
          </a:ln>
        </p:spPr>
        <p:style>
          <a:lnRef idx="1">
            <a:schemeClr val="accent1"/>
          </a:lnRef>
          <a:fillRef idx="0">
            <a:schemeClr val="accent1"/>
          </a:fillRef>
          <a:effectRef idx="0">
            <a:schemeClr val="accent1"/>
          </a:effectRef>
          <a:fontRef idx="minor">
            <a:schemeClr val="tx1"/>
          </a:fontRef>
        </p:style>
      </p:cxnSp>
      <p:sp>
        <p:nvSpPr>
          <p:cNvPr id="24" name="23 Rectángulo"/>
          <p:cNvSpPr/>
          <p:nvPr/>
        </p:nvSpPr>
        <p:spPr>
          <a:xfrm>
            <a:off x="0" y="6631358"/>
            <a:ext cx="9906000" cy="246221"/>
          </a:xfrm>
          <a:prstGeom prst="rect">
            <a:avLst/>
          </a:prstGeom>
        </p:spPr>
        <p:txBody>
          <a:bodyPr wrap="square">
            <a:spAutoFit/>
          </a:bodyPr>
          <a:lstStyle/>
          <a:p>
            <a:r>
              <a:rPr lang="es-ES" sz="1000" dirty="0" smtClean="0">
                <a:latin typeface="Comic Sans MS"/>
                <a:ea typeface="Calibri" pitchFamily="34" charset="0"/>
                <a:cs typeface="Comic Sans MS"/>
              </a:rPr>
              <a:t>Parker et al NEJM 2013</a:t>
            </a:r>
            <a:endParaRPr lang="es-ES" sz="1000" dirty="0">
              <a:latin typeface="Comic Sans MS"/>
              <a:cs typeface="Comic Sans MS"/>
            </a:endParaRPr>
          </a:p>
        </p:txBody>
      </p:sp>
      <p:pic>
        <p:nvPicPr>
          <p:cNvPr id="2" name="Picture 1"/>
          <p:cNvPicPr>
            <a:picLocks noChangeAspect="1"/>
          </p:cNvPicPr>
          <p:nvPr/>
        </p:nvPicPr>
        <p:blipFill>
          <a:blip r:embed="rId3"/>
          <a:stretch>
            <a:fillRect/>
          </a:stretch>
        </p:blipFill>
        <p:spPr>
          <a:xfrm>
            <a:off x="360881" y="121972"/>
            <a:ext cx="4692318" cy="1693219"/>
          </a:xfrm>
          <a:prstGeom prst="rect">
            <a:avLst/>
          </a:prstGeom>
        </p:spPr>
      </p:pic>
    </p:spTree>
    <p:extLst>
      <p:ext uri="{BB962C8B-B14F-4D97-AF65-F5344CB8AC3E}">
        <p14:creationId xmlns:p14="http://schemas.microsoft.com/office/powerpoint/2010/main" val="3087419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304800" y="265659"/>
            <a:ext cx="8229600" cy="509449"/>
          </a:xfrm>
          <a:ln>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anchor="ctr" anchorCtr="0" compatLnSpc="1">
            <a:prstTxWarp prst="textNoShape">
              <a:avLst/>
            </a:prstTxWarp>
          </a:bodyPr>
          <a:lstStyle/>
          <a:p>
            <a:pPr algn="ctr" eaLnBrk="1" hangingPunct="1"/>
            <a:r>
              <a:rPr lang="en-US" sz="1800" dirty="0" smtClean="0">
                <a:solidFill>
                  <a:srgbClr val="FFFFFF"/>
                </a:solidFill>
                <a:latin typeface="Comic Sans MS"/>
                <a:cs typeface="Comic Sans MS"/>
              </a:rPr>
              <a:t>ESTUDIO </a:t>
            </a:r>
            <a:r>
              <a:rPr lang="es-ES" sz="1800" dirty="0" smtClean="0">
                <a:solidFill>
                  <a:srgbClr val="FFFFFF"/>
                </a:solidFill>
                <a:latin typeface="Comic Sans MS"/>
                <a:ea typeface="Calibri" pitchFamily="34" charset="0"/>
                <a:cs typeface="Comic Sans MS"/>
              </a:rPr>
              <a:t>ALSYMPCA (</a:t>
            </a:r>
            <a:r>
              <a:rPr lang="es-ES" sz="1800" dirty="0" err="1" smtClean="0">
                <a:solidFill>
                  <a:srgbClr val="FFFFFF"/>
                </a:solidFill>
                <a:latin typeface="Comic Sans MS"/>
                <a:ea typeface="Calibri" pitchFamily="34" charset="0"/>
                <a:cs typeface="Comic Sans MS"/>
              </a:rPr>
              <a:t>ALpharadin</a:t>
            </a:r>
            <a:r>
              <a:rPr lang="es-ES" sz="1800" dirty="0" smtClean="0">
                <a:solidFill>
                  <a:srgbClr val="FFFFFF"/>
                </a:solidFill>
                <a:latin typeface="Comic Sans MS"/>
                <a:ea typeface="Calibri" pitchFamily="34" charset="0"/>
                <a:cs typeface="Comic Sans MS"/>
              </a:rPr>
              <a:t> in </a:t>
            </a:r>
            <a:r>
              <a:rPr lang="es-ES" sz="1800" dirty="0" err="1" smtClean="0">
                <a:solidFill>
                  <a:srgbClr val="FFFFFF"/>
                </a:solidFill>
                <a:latin typeface="Comic Sans MS"/>
                <a:ea typeface="Calibri" pitchFamily="34" charset="0"/>
                <a:cs typeface="Comic Sans MS"/>
              </a:rPr>
              <a:t>SYMptomatic</a:t>
            </a:r>
            <a:r>
              <a:rPr lang="es-ES" sz="1800" dirty="0" smtClean="0">
                <a:solidFill>
                  <a:srgbClr val="FFFFFF"/>
                </a:solidFill>
                <a:latin typeface="Comic Sans MS"/>
                <a:ea typeface="Calibri" pitchFamily="34" charset="0"/>
                <a:cs typeface="Comic Sans MS"/>
              </a:rPr>
              <a:t> </a:t>
            </a:r>
            <a:r>
              <a:rPr lang="es-ES" sz="1800" dirty="0" err="1" smtClean="0">
                <a:solidFill>
                  <a:srgbClr val="FFFFFF"/>
                </a:solidFill>
                <a:latin typeface="Comic Sans MS"/>
                <a:ea typeface="Calibri" pitchFamily="34" charset="0"/>
                <a:cs typeface="Comic Sans MS"/>
              </a:rPr>
              <a:t>Prostate</a:t>
            </a:r>
            <a:r>
              <a:rPr lang="es-ES" sz="1800" dirty="0" smtClean="0">
                <a:solidFill>
                  <a:srgbClr val="FFFFFF"/>
                </a:solidFill>
                <a:latin typeface="Comic Sans MS"/>
                <a:ea typeface="Calibri" pitchFamily="34" charset="0"/>
                <a:cs typeface="Comic Sans MS"/>
              </a:rPr>
              <a:t> </a:t>
            </a:r>
            <a:r>
              <a:rPr lang="es-ES" sz="1800" dirty="0" err="1" smtClean="0">
                <a:solidFill>
                  <a:srgbClr val="FFFFFF"/>
                </a:solidFill>
                <a:latin typeface="Comic Sans MS"/>
                <a:ea typeface="Calibri" pitchFamily="34" charset="0"/>
                <a:cs typeface="Comic Sans MS"/>
              </a:rPr>
              <a:t>Cancer</a:t>
            </a:r>
            <a:r>
              <a:rPr lang="es-ES" sz="1800" dirty="0">
                <a:solidFill>
                  <a:srgbClr val="FFFFFF"/>
                </a:solidFill>
                <a:latin typeface="Comic Sans MS"/>
                <a:ea typeface="Calibri" pitchFamily="34" charset="0"/>
                <a:cs typeface="Comic Sans MS"/>
              </a:rPr>
              <a:t>)</a:t>
            </a:r>
            <a:endParaRPr lang="en-US" sz="1800" dirty="0" smtClean="0">
              <a:solidFill>
                <a:srgbClr val="FFFFFF"/>
              </a:solidFill>
              <a:latin typeface="Comic Sans MS"/>
              <a:cs typeface="Comic Sans MS"/>
            </a:endParaRPr>
          </a:p>
        </p:txBody>
      </p:sp>
      <p:sp>
        <p:nvSpPr>
          <p:cNvPr id="24" name="23 Rectángulo"/>
          <p:cNvSpPr/>
          <p:nvPr/>
        </p:nvSpPr>
        <p:spPr>
          <a:xfrm>
            <a:off x="0" y="6631358"/>
            <a:ext cx="9906000" cy="246221"/>
          </a:xfrm>
          <a:prstGeom prst="rect">
            <a:avLst/>
          </a:prstGeom>
        </p:spPr>
        <p:txBody>
          <a:bodyPr wrap="square">
            <a:spAutoFit/>
          </a:bodyPr>
          <a:lstStyle/>
          <a:p>
            <a:r>
              <a:rPr lang="es-ES" sz="1000" dirty="0" smtClean="0">
                <a:latin typeface="Comic Sans MS"/>
                <a:ea typeface="Calibri" pitchFamily="34" charset="0"/>
                <a:cs typeface="Comic Sans MS"/>
              </a:rPr>
              <a:t>Parker et al NEJM 2013</a:t>
            </a:r>
            <a:endParaRPr lang="es-ES" sz="1000" dirty="0">
              <a:latin typeface="Comic Sans MS"/>
              <a:cs typeface="Comic Sans MS"/>
            </a:endParaRPr>
          </a:p>
        </p:txBody>
      </p:sp>
      <p:pic>
        <p:nvPicPr>
          <p:cNvPr id="3" name="Picture 2"/>
          <p:cNvPicPr>
            <a:picLocks noChangeAspect="1"/>
          </p:cNvPicPr>
          <p:nvPr/>
        </p:nvPicPr>
        <p:blipFill rotWithShape="1">
          <a:blip r:embed="rId3"/>
          <a:srcRect b="16984"/>
          <a:stretch/>
        </p:blipFill>
        <p:spPr>
          <a:xfrm>
            <a:off x="304800" y="794950"/>
            <a:ext cx="5161550" cy="3162406"/>
          </a:xfrm>
          <a:prstGeom prst="rect">
            <a:avLst/>
          </a:prstGeom>
        </p:spPr>
      </p:pic>
      <p:pic>
        <p:nvPicPr>
          <p:cNvPr id="4" name="Picture 3"/>
          <p:cNvPicPr>
            <a:picLocks noChangeAspect="1"/>
          </p:cNvPicPr>
          <p:nvPr/>
        </p:nvPicPr>
        <p:blipFill rotWithShape="1">
          <a:blip r:embed="rId4"/>
          <a:srcRect b="16452"/>
          <a:stretch/>
        </p:blipFill>
        <p:spPr>
          <a:xfrm>
            <a:off x="4150892" y="3973561"/>
            <a:ext cx="4692318" cy="2884439"/>
          </a:xfrm>
          <a:prstGeom prst="rect">
            <a:avLst/>
          </a:prstGeom>
        </p:spPr>
      </p:pic>
    </p:spTree>
    <p:extLst>
      <p:ext uri="{BB962C8B-B14F-4D97-AF65-F5344CB8AC3E}">
        <p14:creationId xmlns:p14="http://schemas.microsoft.com/office/powerpoint/2010/main" val="6306577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1" name="Rectangle 3"/>
          <p:cNvSpPr>
            <a:spLocks noChangeArrowheads="1"/>
          </p:cNvSpPr>
          <p:nvPr/>
        </p:nvSpPr>
        <p:spPr bwMode="auto">
          <a:xfrm>
            <a:off x="244475" y="1265741"/>
            <a:ext cx="8686800" cy="4301117"/>
          </a:xfrm>
          <a:prstGeom prst="rect">
            <a:avLst/>
          </a:prstGeom>
          <a:noFill/>
          <a:ln w="9525" cap="flat" cmpd="sng" algn="ctr">
            <a:noFill/>
            <a:prstDash val="solid"/>
            <a:miter lim="800000"/>
            <a:headEnd/>
            <a:tailEnd/>
          </a:ln>
          <a:effectLst>
            <a:prstShdw prst="shdw17" dist="17961" dir="2700000">
              <a:schemeClr val="accent1">
                <a:gamma/>
                <a:shade val="60000"/>
                <a:invGamma/>
                <a:alpha val="50000"/>
              </a:schemeClr>
            </a:prstShdw>
          </a:effectLst>
        </p:spPr>
        <p:txBody>
          <a:bodyPr vert="horz" wrap="square" lIns="91440" tIns="190440" rIns="91440" bIns="45720" numCol="1" anchor="ctr" anchorCtr="0" compatLnSpc="1">
            <a:prstTxWarp prst="textNoShape">
              <a:avLst/>
            </a:prstTxWarp>
            <a:spAutoFit/>
          </a:bodyPr>
          <a:lstStyle/>
          <a:p>
            <a:pPr marL="342900" lvl="0" indent="-342900" eaLnBrk="0" hangingPunct="0">
              <a:buClr>
                <a:schemeClr val="accent2"/>
              </a:buClr>
              <a:buFont typeface="Arial"/>
              <a:buChar char="•"/>
            </a:pPr>
            <a:r>
              <a:rPr kumimoji="0" lang="es-ES" sz="2400" i="0" u="none" strike="noStrike" cap="none" normalizeH="0" baseline="0" dirty="0" smtClean="0">
                <a:ln>
                  <a:noFill/>
                </a:ln>
                <a:effectLst/>
                <a:latin typeface="Comic Sans MS"/>
                <a:ea typeface="Calibri" pitchFamily="34" charset="0"/>
                <a:cs typeface="Comic Sans MS"/>
              </a:rPr>
              <a:t>Eficacia:  los pacientes tratados con </a:t>
            </a:r>
            <a:r>
              <a:rPr kumimoji="0" lang="es-ES" sz="2400" i="0" u="none" strike="noStrike" cap="none" normalizeH="0" baseline="0" dirty="0" err="1" smtClean="0">
                <a:ln>
                  <a:noFill/>
                </a:ln>
                <a:effectLst/>
                <a:latin typeface="Comic Sans MS"/>
                <a:ea typeface="Calibri" pitchFamily="34" charset="0"/>
                <a:cs typeface="Comic Sans MS"/>
              </a:rPr>
              <a:t>Alpharadin</a:t>
            </a:r>
            <a:r>
              <a:rPr kumimoji="0" lang="es-ES" sz="2400" i="0" u="none" strike="noStrike" cap="none" normalizeH="0" baseline="0" dirty="0" smtClean="0">
                <a:ln>
                  <a:noFill/>
                </a:ln>
                <a:effectLst/>
                <a:latin typeface="Comic Sans MS"/>
                <a:ea typeface="Calibri" pitchFamily="34" charset="0"/>
                <a:cs typeface="Comic Sans MS"/>
              </a:rPr>
              <a:t> tuvieron:</a:t>
            </a:r>
          </a:p>
          <a:p>
            <a:pPr marL="800100" lvl="1" indent="-342900" eaLnBrk="0" hangingPunct="0">
              <a:buClr>
                <a:schemeClr val="accent2"/>
              </a:buClr>
              <a:buFont typeface="Arial"/>
              <a:buChar char="•"/>
            </a:pPr>
            <a:r>
              <a:rPr lang="es-ES" sz="2400" dirty="0" smtClean="0">
                <a:latin typeface="Comic Sans MS"/>
                <a:ea typeface="Times New Roman" pitchFamily="18" charset="0"/>
                <a:cs typeface="Comic Sans MS"/>
              </a:rPr>
              <a:t>Aumento de supervivencia media (14 meses frente a 11,2 meses con placebo)</a:t>
            </a:r>
          </a:p>
          <a:p>
            <a:pPr marL="800100" lvl="1" indent="-342900" eaLnBrk="0" hangingPunct="0">
              <a:buClr>
                <a:schemeClr val="accent2"/>
              </a:buClr>
              <a:buFont typeface="Arial"/>
              <a:buChar char="•"/>
            </a:pPr>
            <a:r>
              <a:rPr kumimoji="0" lang="es-ES" sz="2400" i="0" u="none" strike="noStrike" cap="none" normalizeH="0" baseline="0" dirty="0" smtClean="0">
                <a:ln>
                  <a:noFill/>
                </a:ln>
                <a:effectLst/>
                <a:latin typeface="Comic Sans MS"/>
                <a:ea typeface="Calibri" pitchFamily="34" charset="0"/>
                <a:cs typeface="Comic Sans MS"/>
              </a:rPr>
              <a:t>Tiempo medio al primer ERE de 15,6 meses frente a 9,8 meses con placebo</a:t>
            </a:r>
          </a:p>
          <a:p>
            <a:pPr marL="800100" lvl="1" indent="-342900" eaLnBrk="0" hangingPunct="0">
              <a:buClr>
                <a:schemeClr val="accent2"/>
              </a:buClr>
              <a:buFont typeface="Arial"/>
              <a:buChar char="•"/>
            </a:pPr>
            <a:endParaRPr kumimoji="0" lang="es-ES" sz="2400" i="0" u="none" strike="noStrike" cap="none" normalizeH="0" baseline="0" dirty="0" smtClean="0">
              <a:ln>
                <a:noFill/>
              </a:ln>
              <a:effectLst/>
              <a:latin typeface="Comic Sans MS"/>
              <a:cs typeface="Comic Sans MS"/>
            </a:endParaRPr>
          </a:p>
          <a:p>
            <a:pPr marL="342900" marR="0" lvl="0" indent="-342900" algn="l" defTabSz="914400" rtl="0" eaLnBrk="0" fontAlgn="base" latinLnBrk="0" hangingPunct="0">
              <a:lnSpc>
                <a:spcPct val="100000"/>
              </a:lnSpc>
              <a:spcBef>
                <a:spcPct val="0"/>
              </a:spcBef>
              <a:spcAft>
                <a:spcPct val="0"/>
              </a:spcAft>
              <a:buClr>
                <a:schemeClr val="accent2"/>
              </a:buClr>
              <a:buSzTx/>
              <a:buFont typeface="Arial"/>
              <a:buChar char="•"/>
              <a:tabLst>
                <a:tab pos="457200" algn="l"/>
              </a:tabLst>
            </a:pPr>
            <a:r>
              <a:rPr kumimoji="0" lang="es-ES" sz="2400" i="0" u="none" strike="noStrike" cap="none" normalizeH="0" baseline="0" dirty="0" smtClean="0">
                <a:ln>
                  <a:noFill/>
                </a:ln>
                <a:effectLst/>
                <a:latin typeface="Comic Sans MS"/>
                <a:ea typeface="Calibri" pitchFamily="34" charset="0"/>
                <a:cs typeface="Comic Sans MS"/>
              </a:rPr>
              <a:t>Efectos secundarios achacables</a:t>
            </a:r>
            <a:r>
              <a:rPr kumimoji="0" lang="es-ES" sz="2400" i="0" u="none" strike="noStrike" cap="none" normalizeH="0" dirty="0" smtClean="0">
                <a:ln>
                  <a:noFill/>
                </a:ln>
                <a:effectLst/>
                <a:latin typeface="Comic Sans MS"/>
                <a:ea typeface="Calibri" pitchFamily="34" charset="0"/>
                <a:cs typeface="Comic Sans MS"/>
              </a:rPr>
              <a:t> a </a:t>
            </a:r>
            <a:r>
              <a:rPr kumimoji="0" lang="es-ES" sz="2400" i="0" u="none" strike="noStrike" cap="none" normalizeH="0" dirty="0" err="1" smtClean="0">
                <a:ln>
                  <a:noFill/>
                </a:ln>
                <a:effectLst/>
                <a:latin typeface="Comic Sans MS"/>
                <a:ea typeface="Calibri" pitchFamily="34" charset="0"/>
                <a:cs typeface="Comic Sans MS"/>
              </a:rPr>
              <a:t>Alpharadin</a:t>
            </a:r>
            <a:r>
              <a:rPr kumimoji="0" lang="es-ES" sz="2400" i="0" u="none" strike="noStrike" cap="none" normalizeH="0" dirty="0" smtClean="0">
                <a:ln>
                  <a:noFill/>
                </a:ln>
                <a:effectLst/>
                <a:latin typeface="Comic Sans MS"/>
                <a:ea typeface="Calibri" pitchFamily="34" charset="0"/>
                <a:cs typeface="Comic Sans MS"/>
              </a:rPr>
              <a:t>:</a:t>
            </a:r>
          </a:p>
          <a:p>
            <a:pPr marL="800100" lvl="1" indent="-342900" eaLnBrk="0" hangingPunct="0">
              <a:buClr>
                <a:schemeClr val="accent2"/>
              </a:buClr>
              <a:buFont typeface="Arial"/>
              <a:buChar char="•"/>
              <a:tabLst>
                <a:tab pos="457200" algn="l"/>
              </a:tabLst>
            </a:pPr>
            <a:r>
              <a:rPr lang="es-ES" sz="2400" dirty="0">
                <a:latin typeface="Comic Sans MS"/>
                <a:ea typeface="Calibri" pitchFamily="34" charset="0"/>
                <a:cs typeface="Comic Sans MS"/>
              </a:rPr>
              <a:t>dolor óseo intenso </a:t>
            </a:r>
            <a:r>
              <a:rPr lang="es-ES" sz="2400" dirty="0" smtClean="0">
                <a:latin typeface="Comic Sans MS"/>
                <a:ea typeface="Calibri" pitchFamily="34" charset="0"/>
                <a:cs typeface="Comic Sans MS"/>
              </a:rPr>
              <a:t>en el</a:t>
            </a:r>
            <a:r>
              <a:rPr kumimoji="0" lang="es-ES" sz="2400" i="0" u="none" strike="noStrike" cap="none" normalizeH="0" baseline="0" dirty="0" smtClean="0">
                <a:ln>
                  <a:noFill/>
                </a:ln>
                <a:effectLst/>
                <a:latin typeface="Comic Sans MS"/>
                <a:ea typeface="Calibri" pitchFamily="34" charset="0"/>
                <a:cs typeface="Comic Sans MS"/>
              </a:rPr>
              <a:t> </a:t>
            </a:r>
            <a:r>
              <a:rPr lang="es-ES" sz="2400" dirty="0" smtClean="0">
                <a:latin typeface="Comic Sans MS"/>
                <a:ea typeface="Calibri" pitchFamily="34" charset="0"/>
                <a:cs typeface="Comic Sans MS"/>
              </a:rPr>
              <a:t>18</a:t>
            </a:r>
            <a:r>
              <a:rPr lang="es-ES" sz="2400" dirty="0">
                <a:latin typeface="Comic Sans MS"/>
                <a:ea typeface="Calibri" pitchFamily="34" charset="0"/>
                <a:cs typeface="Comic Sans MS"/>
              </a:rPr>
              <a:t>% de los </a:t>
            </a:r>
            <a:r>
              <a:rPr lang="es-ES" sz="2400" dirty="0" smtClean="0">
                <a:latin typeface="Comic Sans MS"/>
                <a:ea typeface="Calibri" pitchFamily="34" charset="0"/>
                <a:cs typeface="Comic Sans MS"/>
              </a:rPr>
              <a:t>pacientes</a:t>
            </a:r>
            <a:endParaRPr kumimoji="0" lang="es-ES" sz="2400" i="0" u="none" strike="noStrike" cap="none" normalizeH="0" dirty="0" smtClean="0">
              <a:ln>
                <a:noFill/>
              </a:ln>
              <a:effectLst/>
              <a:latin typeface="Comic Sans MS"/>
              <a:ea typeface="Calibri" pitchFamily="34" charset="0"/>
              <a:cs typeface="Comic Sans MS"/>
            </a:endParaRPr>
          </a:p>
          <a:p>
            <a:pPr marL="800100" lvl="1" indent="-342900" eaLnBrk="0" hangingPunct="0">
              <a:buClr>
                <a:schemeClr val="accent2"/>
              </a:buClr>
              <a:buFont typeface="Arial"/>
              <a:buChar char="•"/>
              <a:tabLst>
                <a:tab pos="457200" algn="l"/>
              </a:tabLst>
            </a:pPr>
            <a:r>
              <a:rPr lang="es-ES" sz="2400" dirty="0" err="1">
                <a:latin typeface="Comic Sans MS"/>
                <a:ea typeface="Calibri" pitchFamily="34" charset="0"/>
                <a:cs typeface="Comic Sans MS"/>
              </a:rPr>
              <a:t>naúsea</a:t>
            </a:r>
            <a:r>
              <a:rPr lang="es-ES" sz="2400" dirty="0">
                <a:latin typeface="Comic Sans MS"/>
                <a:ea typeface="Calibri" pitchFamily="34" charset="0"/>
                <a:cs typeface="Comic Sans MS"/>
              </a:rPr>
              <a:t>, vómitos, diarrea, o </a:t>
            </a:r>
            <a:r>
              <a:rPr lang="es-ES" sz="2400" dirty="0" smtClean="0">
                <a:latin typeface="Comic Sans MS"/>
                <a:ea typeface="Calibri" pitchFamily="34" charset="0"/>
                <a:cs typeface="Comic Sans MS"/>
              </a:rPr>
              <a:t>estreñimiento</a:t>
            </a:r>
            <a:r>
              <a:rPr lang="es-ES" sz="2400" dirty="0">
                <a:latin typeface="Comic Sans MS"/>
                <a:ea typeface="Calibri" pitchFamily="34" charset="0"/>
                <a:cs typeface="Comic Sans MS"/>
              </a:rPr>
              <a:t> </a:t>
            </a:r>
            <a:r>
              <a:rPr lang="es-ES" sz="2400" dirty="0" smtClean="0">
                <a:latin typeface="Comic Sans MS"/>
                <a:ea typeface="Calibri" pitchFamily="34" charset="0"/>
                <a:cs typeface="Comic Sans MS"/>
              </a:rPr>
              <a:t>en e</a:t>
            </a:r>
            <a:r>
              <a:rPr lang="es-ES" sz="2400" baseline="0" dirty="0" smtClean="0">
                <a:latin typeface="Comic Sans MS"/>
                <a:ea typeface="Calibri" pitchFamily="34" charset="0"/>
                <a:cs typeface="Comic Sans MS"/>
              </a:rPr>
              <a:t>l</a:t>
            </a:r>
            <a:r>
              <a:rPr lang="es-ES" sz="2400" dirty="0" smtClean="0">
                <a:latin typeface="Comic Sans MS"/>
                <a:ea typeface="Calibri" pitchFamily="34" charset="0"/>
                <a:cs typeface="Comic Sans MS"/>
              </a:rPr>
              <a:t> </a:t>
            </a:r>
            <a:r>
              <a:rPr kumimoji="0" lang="es-ES" sz="2400" i="0" u="none" strike="noStrike" cap="none" normalizeH="0" baseline="0" dirty="0" smtClean="0">
                <a:ln>
                  <a:noFill/>
                </a:ln>
                <a:effectLst/>
                <a:latin typeface="Comic Sans MS"/>
                <a:ea typeface="Calibri" pitchFamily="34" charset="0"/>
                <a:cs typeface="Comic Sans MS"/>
              </a:rPr>
              <a:t>15% de los pacientes</a:t>
            </a:r>
          </a:p>
          <a:p>
            <a:pPr marL="800100" lvl="1" indent="-342900" eaLnBrk="0" hangingPunct="0">
              <a:buClr>
                <a:schemeClr val="accent2"/>
              </a:buClr>
              <a:buFont typeface="Arial"/>
              <a:buChar char="•"/>
              <a:tabLst>
                <a:tab pos="457200" algn="l"/>
              </a:tabLst>
            </a:pPr>
            <a:r>
              <a:rPr lang="es-ES" sz="2400" dirty="0" smtClean="0">
                <a:latin typeface="Comic Sans MS"/>
                <a:ea typeface="Calibri" pitchFamily="34" charset="0"/>
                <a:cs typeface="Comic Sans MS"/>
              </a:rPr>
              <a:t>El 18% de los enfermos tuvo anemia</a:t>
            </a:r>
          </a:p>
        </p:txBody>
      </p:sp>
      <p:sp>
        <p:nvSpPr>
          <p:cNvPr id="7" name="Rectangle 2"/>
          <p:cNvSpPr>
            <a:spLocks noGrp="1" noChangeArrowheads="1"/>
          </p:cNvSpPr>
          <p:nvPr>
            <p:ph type="title"/>
          </p:nvPr>
        </p:nvSpPr>
        <p:spPr bwMode="auto">
          <a:xfrm>
            <a:off x="457200" y="186294"/>
            <a:ext cx="8229600" cy="50944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400" b="1" dirty="0" smtClean="0">
                <a:solidFill>
                  <a:schemeClr val="accent2">
                    <a:lumMod val="75000"/>
                  </a:schemeClr>
                </a:solidFill>
              </a:rPr>
              <a:t>ESTUDIO </a:t>
            </a:r>
            <a:r>
              <a:rPr lang="es-ES" sz="2400" b="1" dirty="0" smtClean="0">
                <a:solidFill>
                  <a:schemeClr val="accent2">
                    <a:lumMod val="75000"/>
                  </a:schemeClr>
                </a:solidFill>
                <a:ea typeface="Calibri" pitchFamily="34" charset="0"/>
                <a:cs typeface="Arial" pitchFamily="34" charset="0"/>
              </a:rPr>
              <a:t>ALSYMPCA (</a:t>
            </a:r>
            <a:r>
              <a:rPr lang="es-ES" sz="2400" b="1" dirty="0" err="1" smtClean="0">
                <a:solidFill>
                  <a:schemeClr val="accent2">
                    <a:lumMod val="75000"/>
                  </a:schemeClr>
                </a:solidFill>
                <a:ea typeface="Calibri" pitchFamily="34" charset="0"/>
                <a:cs typeface="Arial" pitchFamily="34" charset="0"/>
              </a:rPr>
              <a:t>ALpharadin</a:t>
            </a:r>
            <a:r>
              <a:rPr lang="es-ES" sz="2400" b="1" dirty="0" smtClean="0">
                <a:solidFill>
                  <a:schemeClr val="accent2">
                    <a:lumMod val="75000"/>
                  </a:schemeClr>
                </a:solidFill>
                <a:ea typeface="Calibri" pitchFamily="34" charset="0"/>
                <a:cs typeface="Arial" pitchFamily="34" charset="0"/>
              </a:rPr>
              <a:t> in </a:t>
            </a:r>
            <a:r>
              <a:rPr lang="es-ES" sz="2400" b="1" dirty="0" err="1" smtClean="0">
                <a:solidFill>
                  <a:schemeClr val="accent2">
                    <a:lumMod val="75000"/>
                  </a:schemeClr>
                </a:solidFill>
                <a:ea typeface="Calibri" pitchFamily="34" charset="0"/>
                <a:cs typeface="Arial" pitchFamily="34" charset="0"/>
              </a:rPr>
              <a:t>SYMptomatic</a:t>
            </a:r>
            <a:r>
              <a:rPr lang="es-ES" sz="2400" b="1" dirty="0" smtClean="0">
                <a:solidFill>
                  <a:schemeClr val="accent2">
                    <a:lumMod val="75000"/>
                  </a:schemeClr>
                </a:solidFill>
                <a:ea typeface="Calibri" pitchFamily="34" charset="0"/>
                <a:cs typeface="Arial" pitchFamily="34" charset="0"/>
              </a:rPr>
              <a:t> </a:t>
            </a:r>
            <a:r>
              <a:rPr lang="es-ES" sz="2400" b="1" dirty="0" err="1" smtClean="0">
                <a:solidFill>
                  <a:schemeClr val="accent2">
                    <a:lumMod val="75000"/>
                  </a:schemeClr>
                </a:solidFill>
                <a:ea typeface="Calibri" pitchFamily="34" charset="0"/>
                <a:cs typeface="Arial" pitchFamily="34" charset="0"/>
              </a:rPr>
              <a:t>Prostate</a:t>
            </a:r>
            <a:r>
              <a:rPr lang="es-ES" sz="2400" b="1" dirty="0" smtClean="0">
                <a:solidFill>
                  <a:schemeClr val="accent2">
                    <a:lumMod val="75000"/>
                  </a:schemeClr>
                </a:solidFill>
                <a:ea typeface="Calibri" pitchFamily="34" charset="0"/>
                <a:cs typeface="Arial" pitchFamily="34" charset="0"/>
              </a:rPr>
              <a:t> </a:t>
            </a:r>
            <a:r>
              <a:rPr lang="es-ES" sz="2400" b="1" dirty="0" err="1" smtClean="0">
                <a:solidFill>
                  <a:schemeClr val="accent2">
                    <a:lumMod val="75000"/>
                  </a:schemeClr>
                </a:solidFill>
                <a:ea typeface="Calibri" pitchFamily="34" charset="0"/>
                <a:cs typeface="Arial" pitchFamily="34" charset="0"/>
              </a:rPr>
              <a:t>CAncer</a:t>
            </a:r>
            <a:r>
              <a:rPr lang="es-ES" sz="2400" b="1" dirty="0" smtClean="0">
                <a:solidFill>
                  <a:schemeClr val="accent2">
                    <a:lumMod val="75000"/>
                  </a:schemeClr>
                </a:solidFill>
                <a:ea typeface="Calibri" pitchFamily="34" charset="0"/>
                <a:cs typeface="Arial" pitchFamily="34" charset="0"/>
              </a:rPr>
              <a:t>)</a:t>
            </a:r>
            <a:endParaRPr lang="en-US" sz="2400" b="1" dirty="0" smtClean="0">
              <a:solidFill>
                <a:schemeClr val="accent2">
                  <a:lumMod val="75000"/>
                </a:schemeClr>
              </a:solidFill>
            </a:endParaRPr>
          </a:p>
        </p:txBody>
      </p:sp>
      <p:sp>
        <p:nvSpPr>
          <p:cNvPr id="4" name="23 Rectángulo"/>
          <p:cNvSpPr/>
          <p:nvPr/>
        </p:nvSpPr>
        <p:spPr>
          <a:xfrm>
            <a:off x="0" y="6631358"/>
            <a:ext cx="9906000" cy="246221"/>
          </a:xfrm>
          <a:prstGeom prst="rect">
            <a:avLst/>
          </a:prstGeom>
        </p:spPr>
        <p:txBody>
          <a:bodyPr wrap="square">
            <a:spAutoFit/>
          </a:bodyPr>
          <a:lstStyle/>
          <a:p>
            <a:r>
              <a:rPr lang="es-ES" sz="1000" dirty="0" smtClean="0">
                <a:latin typeface="Comic Sans MS"/>
                <a:ea typeface="Calibri" pitchFamily="34" charset="0"/>
                <a:cs typeface="Comic Sans MS"/>
              </a:rPr>
              <a:t>Parker et al NEJM 2013</a:t>
            </a:r>
            <a:endParaRPr lang="es-ES" sz="1000" dirty="0">
              <a:latin typeface="Comic Sans MS"/>
              <a:cs typeface="Comic Sans MS"/>
            </a:endParaRPr>
          </a:p>
        </p:txBody>
      </p:sp>
    </p:spTree>
    <p:extLst>
      <p:ext uri="{BB962C8B-B14F-4D97-AF65-F5344CB8AC3E}">
        <p14:creationId xmlns:p14="http://schemas.microsoft.com/office/powerpoint/2010/main" val="1512896800"/>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Title 4"/>
          <p:cNvSpPr>
            <a:spLocks noGrp="1"/>
          </p:cNvSpPr>
          <p:nvPr>
            <p:ph type="title"/>
          </p:nvPr>
        </p:nvSpPr>
        <p:spPr/>
        <p:txBody>
          <a:bodyPr/>
          <a:lstStyle/>
          <a:p>
            <a:r>
              <a:rPr lang="en-GB" sz="2400" dirty="0" err="1" smtClean="0">
                <a:solidFill>
                  <a:schemeClr val="accent2">
                    <a:lumMod val="75000"/>
                  </a:schemeClr>
                </a:solidFill>
              </a:rPr>
              <a:t>Resumen</a:t>
            </a:r>
            <a:r>
              <a:rPr lang="en-GB" sz="2400" dirty="0" smtClean="0">
                <a:solidFill>
                  <a:schemeClr val="accent2">
                    <a:lumMod val="75000"/>
                  </a:schemeClr>
                </a:solidFill>
              </a:rPr>
              <a:t> </a:t>
            </a:r>
            <a:r>
              <a:rPr lang="en-GB" sz="2400" dirty="0" err="1" smtClean="0">
                <a:solidFill>
                  <a:schemeClr val="accent2">
                    <a:lumMod val="75000"/>
                  </a:schemeClr>
                </a:solidFill>
              </a:rPr>
              <a:t>opciones</a:t>
            </a:r>
            <a:r>
              <a:rPr lang="en-GB" sz="2400" dirty="0" smtClean="0">
                <a:solidFill>
                  <a:schemeClr val="accent2">
                    <a:lumMod val="75000"/>
                  </a:schemeClr>
                </a:solidFill>
              </a:rPr>
              <a:t> </a:t>
            </a:r>
            <a:r>
              <a:rPr lang="en-GB" sz="2400" dirty="0" err="1" smtClean="0">
                <a:solidFill>
                  <a:schemeClr val="accent2">
                    <a:lumMod val="75000"/>
                  </a:schemeClr>
                </a:solidFill>
              </a:rPr>
              <a:t>terapéuticas</a:t>
            </a:r>
            <a:r>
              <a:rPr lang="en-GB" sz="2400" dirty="0" smtClean="0">
                <a:solidFill>
                  <a:schemeClr val="accent2">
                    <a:lumMod val="75000"/>
                  </a:schemeClr>
                </a:solidFill>
              </a:rPr>
              <a:t> </a:t>
            </a:r>
            <a:r>
              <a:rPr lang="en-GB" sz="2400" dirty="0" err="1" smtClean="0">
                <a:solidFill>
                  <a:schemeClr val="accent2">
                    <a:lumMod val="75000"/>
                  </a:schemeClr>
                </a:solidFill>
              </a:rPr>
              <a:t>para</a:t>
            </a:r>
            <a:r>
              <a:rPr lang="en-GB" sz="2400" dirty="0" smtClean="0">
                <a:solidFill>
                  <a:schemeClr val="accent2">
                    <a:lumMod val="75000"/>
                  </a:schemeClr>
                </a:solidFill>
              </a:rPr>
              <a:t> </a:t>
            </a:r>
            <a:r>
              <a:rPr lang="en-GB" sz="2400" dirty="0" err="1" smtClean="0">
                <a:solidFill>
                  <a:schemeClr val="accent2">
                    <a:lumMod val="75000"/>
                  </a:schemeClr>
                </a:solidFill>
              </a:rPr>
              <a:t>pacientes</a:t>
            </a:r>
            <a:r>
              <a:rPr lang="en-GB" sz="2400" dirty="0" smtClean="0">
                <a:solidFill>
                  <a:schemeClr val="accent2">
                    <a:lumMod val="75000"/>
                  </a:schemeClr>
                </a:solidFill>
              </a:rPr>
              <a:t> con </a:t>
            </a:r>
            <a:r>
              <a:rPr lang="en-GB" sz="2400" dirty="0" err="1" smtClean="0">
                <a:solidFill>
                  <a:schemeClr val="accent2">
                    <a:lumMod val="75000"/>
                  </a:schemeClr>
                </a:solidFill>
              </a:rPr>
              <a:t>Mtx</a:t>
            </a:r>
            <a:r>
              <a:rPr lang="en-GB" sz="2400" dirty="0" smtClean="0">
                <a:solidFill>
                  <a:schemeClr val="accent2">
                    <a:lumMod val="75000"/>
                  </a:schemeClr>
                </a:solidFill>
              </a:rPr>
              <a:t> </a:t>
            </a:r>
            <a:r>
              <a:rPr lang="en-GB" sz="2400" dirty="0" err="1" smtClean="0">
                <a:solidFill>
                  <a:schemeClr val="accent2">
                    <a:lumMod val="75000"/>
                  </a:schemeClr>
                </a:solidFill>
              </a:rPr>
              <a:t>óseas</a:t>
            </a:r>
            <a:endParaRPr lang="en-GB" sz="2400" dirty="0">
              <a:solidFill>
                <a:schemeClr val="accent2">
                  <a:lumMod val="75000"/>
                </a:schemeClr>
              </a:solidFill>
            </a:endParaRPr>
          </a:p>
        </p:txBody>
      </p:sp>
      <p:sp>
        <p:nvSpPr>
          <p:cNvPr id="33797" name="Text Placeholder 32"/>
          <p:cNvSpPr txBox="1">
            <a:spLocks/>
          </p:cNvSpPr>
          <p:nvPr/>
        </p:nvSpPr>
        <p:spPr bwMode="auto">
          <a:xfrm>
            <a:off x="4067175" y="5000625"/>
            <a:ext cx="50038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rgbClr val="00446A"/>
                </a:solidFill>
                <a:latin typeface="Arial" charset="0"/>
                <a:ea typeface="ＭＳ Ｐゴシック" charset="0"/>
                <a:cs typeface="Arial" charset="0"/>
              </a:defRPr>
            </a:lvl1pPr>
            <a:lvl2pPr>
              <a:defRPr sz="2000">
                <a:solidFill>
                  <a:srgbClr val="00446A"/>
                </a:solidFill>
                <a:latin typeface="Arial" charset="0"/>
                <a:ea typeface="Arial" charset="0"/>
                <a:cs typeface="Arial" charset="0"/>
              </a:defRPr>
            </a:lvl2pPr>
            <a:lvl3pPr>
              <a:defRPr>
                <a:solidFill>
                  <a:srgbClr val="00446A"/>
                </a:solidFill>
                <a:latin typeface="Arial" charset="0"/>
                <a:ea typeface="Arial" charset="0"/>
                <a:cs typeface="Arial" charset="0"/>
              </a:defRPr>
            </a:lvl3pPr>
            <a:lvl4pPr>
              <a:defRPr sz="1600">
                <a:solidFill>
                  <a:srgbClr val="00446A"/>
                </a:solidFill>
                <a:latin typeface="Arial" charset="0"/>
                <a:ea typeface="Arial" charset="0"/>
                <a:cs typeface="Arial" charset="0"/>
              </a:defRPr>
            </a:lvl4pPr>
            <a:lvl5pPr>
              <a:defRPr sz="1600">
                <a:solidFill>
                  <a:srgbClr val="00446A"/>
                </a:solidFill>
                <a:latin typeface="Arial" charset="0"/>
                <a:ea typeface="Arial" charset="0"/>
                <a:cs typeface="Arial" charset="0"/>
              </a:defRPr>
            </a:lvl5pPr>
            <a:lvl6pPr eaLnBrk="0" fontAlgn="base" hangingPunct="0">
              <a:spcAft>
                <a:spcPct val="0"/>
              </a:spcAft>
              <a:buFont typeface="Arial" charset="0"/>
              <a:buChar char="»"/>
              <a:defRPr sz="1600">
                <a:solidFill>
                  <a:srgbClr val="00446A"/>
                </a:solidFill>
                <a:latin typeface="Arial" charset="0"/>
                <a:ea typeface="Arial" charset="0"/>
                <a:cs typeface="Arial" charset="0"/>
              </a:defRPr>
            </a:lvl6pPr>
            <a:lvl7pPr eaLnBrk="0" fontAlgn="base" hangingPunct="0">
              <a:spcAft>
                <a:spcPct val="0"/>
              </a:spcAft>
              <a:buFont typeface="Arial" charset="0"/>
              <a:buChar char="»"/>
              <a:defRPr sz="1600">
                <a:solidFill>
                  <a:srgbClr val="00446A"/>
                </a:solidFill>
                <a:latin typeface="Arial" charset="0"/>
                <a:ea typeface="Arial" charset="0"/>
                <a:cs typeface="Arial" charset="0"/>
              </a:defRPr>
            </a:lvl7pPr>
            <a:lvl8pPr eaLnBrk="0" fontAlgn="base" hangingPunct="0">
              <a:spcAft>
                <a:spcPct val="0"/>
              </a:spcAft>
              <a:buFont typeface="Arial" charset="0"/>
              <a:buChar char="»"/>
              <a:defRPr sz="1600">
                <a:solidFill>
                  <a:srgbClr val="00446A"/>
                </a:solidFill>
                <a:latin typeface="Arial" charset="0"/>
                <a:ea typeface="Arial" charset="0"/>
                <a:cs typeface="Arial" charset="0"/>
              </a:defRPr>
            </a:lvl8pPr>
            <a:lvl9pPr eaLnBrk="0" fontAlgn="base" hangingPunct="0">
              <a:spcAft>
                <a:spcPct val="0"/>
              </a:spcAft>
              <a:buFont typeface="Arial" charset="0"/>
              <a:buChar char="»"/>
              <a:defRPr sz="1600">
                <a:solidFill>
                  <a:srgbClr val="00446A"/>
                </a:solidFill>
                <a:latin typeface="Arial" charset="0"/>
                <a:ea typeface="Arial" charset="0"/>
                <a:cs typeface="Arial" charset="0"/>
              </a:defRPr>
            </a:lvl9pPr>
          </a:lstStyle>
          <a:p>
            <a:pPr marL="342900" indent="-342900" algn="r" eaLnBrk="0" hangingPunct="0">
              <a:spcBef>
                <a:spcPct val="20000"/>
              </a:spcBef>
              <a:buSzPct val="120000"/>
            </a:pPr>
            <a:endParaRPr lang="en-GB" sz="1000"/>
          </a:p>
        </p:txBody>
      </p:sp>
      <p:graphicFrame>
        <p:nvGraphicFramePr>
          <p:cNvPr id="9" name="Table 8"/>
          <p:cNvGraphicFramePr>
            <a:graphicFrameLocks noGrp="1"/>
          </p:cNvGraphicFramePr>
          <p:nvPr>
            <p:extLst>
              <p:ext uri="{D42A27DB-BD31-4B8C-83A1-F6EECF244321}">
                <p14:modId xmlns:p14="http://schemas.microsoft.com/office/powerpoint/2010/main" val="337895614"/>
              </p:ext>
            </p:extLst>
          </p:nvPr>
        </p:nvGraphicFramePr>
        <p:xfrm>
          <a:off x="279058" y="1316486"/>
          <a:ext cx="8493125" cy="4681169"/>
        </p:xfrm>
        <a:graphic>
          <a:graphicData uri="http://schemas.openxmlformats.org/drawingml/2006/table">
            <a:tbl>
              <a:tblPr/>
              <a:tblGrid>
                <a:gridCol w="1671637"/>
                <a:gridCol w="6821488"/>
              </a:tblGrid>
              <a:tr h="3143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300" b="1" i="0" u="none" strike="noStrike" cap="none" normalizeH="0" baseline="0">
                          <a:ln>
                            <a:noFill/>
                          </a:ln>
                          <a:solidFill>
                            <a:schemeClr val="bg1"/>
                          </a:solidFill>
                          <a:effectLst/>
                          <a:latin typeface="Arial" charset="0"/>
                          <a:ea typeface="ＭＳ Ｐゴシック" charset="0"/>
                          <a:cs typeface="Arial" charset="0"/>
                        </a:rPr>
                        <a:t>Drug</a:t>
                      </a:r>
                    </a:p>
                  </a:txBody>
                  <a:tcPr marL="91435" marR="91435" marT="45707" marB="45707" anchor="ctr" horzOverflow="overflow">
                    <a:lnL>
                      <a:noFill/>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8100" cap="flat" cmpd="sng" algn="ctr">
                      <a:solidFill>
                        <a:srgbClr val="FF6600"/>
                      </a:solidFill>
                      <a:prstDash val="solid"/>
                      <a:round/>
                      <a:headEnd type="none" w="med" len="med"/>
                      <a:tailEnd type="none" w="med" len="med"/>
                    </a:lnB>
                    <a:lnTlToBr>
                      <a:noFill/>
                    </a:lnTlToBr>
                    <a:lnBlToTr>
                      <a:noFill/>
                    </a:lnBlToTr>
                    <a:solidFill>
                      <a:srgbClr val="003C6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300" b="1" i="0" u="none" strike="noStrike" cap="none" normalizeH="0" baseline="0">
                          <a:ln>
                            <a:noFill/>
                          </a:ln>
                          <a:solidFill>
                            <a:schemeClr val="bg1"/>
                          </a:solidFill>
                          <a:effectLst/>
                          <a:latin typeface="Arial" charset="0"/>
                          <a:ea typeface="ＭＳ Ｐゴシック" charset="0"/>
                          <a:cs typeface="Arial" charset="0"/>
                        </a:rPr>
                        <a:t>EMA approval</a:t>
                      </a:r>
                    </a:p>
                  </a:txBody>
                  <a:tcPr marL="91435" marR="91435" marT="45707" marB="45707" anchor="ctr" horzOverflow="overflow">
                    <a:lnL w="12700" cap="flat" cmpd="sng" algn="ctr">
                      <a:solidFill>
                        <a:schemeClr val="bg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8100" cap="flat" cmpd="sng" algn="ctr">
                      <a:solidFill>
                        <a:srgbClr val="FF6600"/>
                      </a:solidFill>
                      <a:prstDash val="solid"/>
                      <a:round/>
                      <a:headEnd type="none" w="med" len="med"/>
                      <a:tailEnd type="none" w="med" len="med"/>
                    </a:lnB>
                    <a:lnTlToBr>
                      <a:noFill/>
                    </a:lnTlToBr>
                    <a:lnBlToTr>
                      <a:noFill/>
                    </a:lnBlToTr>
                    <a:solidFill>
                      <a:srgbClr val="003C64"/>
                    </a:solidFill>
                  </a:tcPr>
                </a:tc>
              </a:tr>
              <a:tr h="5413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300" b="1" i="0" u="none" strike="noStrike" cap="none" normalizeH="0" baseline="0" dirty="0" err="1">
                          <a:ln>
                            <a:noFill/>
                          </a:ln>
                          <a:solidFill>
                            <a:schemeClr val="tx1"/>
                          </a:solidFill>
                          <a:effectLst/>
                          <a:latin typeface="Arial" charset="0"/>
                          <a:ea typeface="ＭＳ Ｐゴシック" charset="0"/>
                          <a:cs typeface="Arial" charset="0"/>
                        </a:rPr>
                        <a:t>Denosumab</a:t>
                      </a:r>
                      <a:r>
                        <a:rPr kumimoji="0" lang="en-GB" sz="1300" b="1" i="0" u="none" strike="noStrike" cap="none" normalizeH="0" baseline="0" dirty="0">
                          <a:ln>
                            <a:noFill/>
                          </a:ln>
                          <a:solidFill>
                            <a:schemeClr val="tx1"/>
                          </a:solidFill>
                          <a:effectLst/>
                          <a:latin typeface="Arial" charset="0"/>
                          <a:ea typeface="ＭＳ Ｐゴシック" charset="0"/>
                          <a:cs typeface="Arial" charset="0"/>
                        </a:rPr>
                        <a:t/>
                      </a:r>
                      <a:br>
                        <a:rPr kumimoji="0" lang="en-GB" sz="1300" b="1" i="0" u="none" strike="noStrike" cap="none" normalizeH="0" baseline="0" dirty="0">
                          <a:ln>
                            <a:noFill/>
                          </a:ln>
                          <a:solidFill>
                            <a:schemeClr val="tx1"/>
                          </a:solidFill>
                          <a:effectLst/>
                          <a:latin typeface="Arial" charset="0"/>
                          <a:ea typeface="ＭＳ Ｐゴシック" charset="0"/>
                          <a:cs typeface="Arial" charset="0"/>
                        </a:rPr>
                      </a:br>
                      <a:r>
                        <a:rPr kumimoji="0" lang="en-GB" sz="1300" b="1" i="0" u="none" strike="noStrike" cap="none" normalizeH="0" baseline="0" dirty="0">
                          <a:ln>
                            <a:noFill/>
                          </a:ln>
                          <a:solidFill>
                            <a:schemeClr val="tx1"/>
                          </a:solidFill>
                          <a:effectLst/>
                          <a:latin typeface="Arial" charset="0"/>
                          <a:ea typeface="ＭＳ Ｐゴシック" charset="0"/>
                          <a:cs typeface="Arial" charset="0"/>
                        </a:rPr>
                        <a:t>(120 mg SC Q4W)</a:t>
                      </a:r>
                      <a:r>
                        <a:rPr kumimoji="0" lang="en-GB" sz="1300" b="1" i="0" u="none" strike="noStrike" cap="none" normalizeH="0" baseline="30000" dirty="0">
                          <a:ln>
                            <a:noFill/>
                          </a:ln>
                          <a:solidFill>
                            <a:schemeClr val="tx1"/>
                          </a:solidFill>
                          <a:effectLst/>
                          <a:latin typeface="Arial" charset="0"/>
                          <a:ea typeface="ＭＳ Ｐゴシック" charset="0"/>
                          <a:cs typeface="Arial" charset="0"/>
                        </a:rPr>
                        <a:t>1</a:t>
                      </a:r>
                    </a:p>
                  </a:txBody>
                  <a:tcPr marL="91435" marR="91435" marT="45707" marB="45707" horzOverflow="overflow">
                    <a:lnL w="38100" cap="flat" cmpd="sng" algn="ctr">
                      <a:solidFill>
                        <a:srgbClr val="FF6600"/>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38100" cap="flat" cmpd="sng" algn="ctr">
                      <a:solidFill>
                        <a:srgbClr val="FF6600"/>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7E7"/>
                    </a:solidFill>
                  </a:tcPr>
                </a:tc>
                <a:tc>
                  <a:txBody>
                    <a:bodyPr/>
                    <a:lstStyle/>
                    <a:p>
                      <a:pPr marL="285750" marR="0" lvl="0" indent="-285750" algn="l" defTabSz="914400" rtl="0" eaLnBrk="1" fontAlgn="base" latinLnBrk="0" hangingPunct="1">
                        <a:lnSpc>
                          <a:spcPct val="100000"/>
                        </a:lnSpc>
                        <a:spcBef>
                          <a:spcPct val="0"/>
                        </a:spcBef>
                        <a:spcAft>
                          <a:spcPct val="0"/>
                        </a:spcAft>
                        <a:buClr>
                          <a:schemeClr val="accent1"/>
                        </a:buClr>
                        <a:buSzTx/>
                        <a:buFont typeface="Arial" charset="0"/>
                        <a:buChar char="•"/>
                        <a:tabLst/>
                      </a:pPr>
                      <a:r>
                        <a:rPr kumimoji="0" lang="en-GB" sz="1300" b="1" i="0" u="none" strike="noStrike" cap="none" normalizeH="0" baseline="0" dirty="0">
                          <a:ln>
                            <a:noFill/>
                          </a:ln>
                          <a:solidFill>
                            <a:schemeClr val="tx1"/>
                          </a:solidFill>
                          <a:effectLst/>
                          <a:latin typeface="Arial" charset="0"/>
                          <a:ea typeface="ＭＳ Ｐゴシック" charset="0"/>
                          <a:cs typeface="Arial" charset="0"/>
                        </a:rPr>
                        <a:t>Prevention of SREs (pathological fracture, radiation to bone, spinal cord compression or surgery to bone) in adults with bone metastases from solid tumours</a:t>
                      </a:r>
                    </a:p>
                  </a:txBody>
                  <a:tcPr marL="91435" marR="91435" marT="45707" marB="45707" horzOverflow="overflow">
                    <a:lnL w="12700" cap="flat" cmpd="sng" algn="ctr">
                      <a:solidFill>
                        <a:schemeClr val="accent1"/>
                      </a:solidFill>
                      <a:prstDash val="solid"/>
                      <a:round/>
                      <a:headEnd type="none" w="med" len="med"/>
                      <a:tailEnd type="none" w="med" len="med"/>
                    </a:lnL>
                    <a:lnR w="38100" cap="flat" cmpd="sng" algn="ctr">
                      <a:solidFill>
                        <a:srgbClr val="FF6600"/>
                      </a:solidFill>
                      <a:prstDash val="solid"/>
                      <a:round/>
                      <a:headEnd type="none" w="med" len="med"/>
                      <a:tailEnd type="none" w="med" len="med"/>
                    </a:lnR>
                    <a:lnT w="38100" cap="flat" cmpd="sng" algn="ctr">
                      <a:solidFill>
                        <a:srgbClr val="FF6600"/>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7E7"/>
                    </a:solidFill>
                  </a:tcPr>
                </a:tc>
              </a:tr>
              <a:tr h="7159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300" b="1" i="0" u="none" strike="noStrike" cap="none" normalizeH="0" baseline="0" dirty="0" err="1">
                          <a:ln>
                            <a:noFill/>
                          </a:ln>
                          <a:solidFill>
                            <a:schemeClr val="tx1"/>
                          </a:solidFill>
                          <a:effectLst/>
                          <a:latin typeface="Arial" charset="0"/>
                          <a:ea typeface="ＭＳ Ｐゴシック" charset="0"/>
                          <a:cs typeface="Arial" charset="0"/>
                        </a:rPr>
                        <a:t>Zoledronic</a:t>
                      </a:r>
                      <a:r>
                        <a:rPr kumimoji="0" lang="en-GB" sz="1300" b="1" i="0" u="none" strike="noStrike" cap="none" normalizeH="0" baseline="0" dirty="0">
                          <a:ln>
                            <a:noFill/>
                          </a:ln>
                          <a:solidFill>
                            <a:schemeClr val="tx1"/>
                          </a:solidFill>
                          <a:effectLst/>
                          <a:latin typeface="Arial" charset="0"/>
                          <a:ea typeface="ＭＳ Ｐゴシック" charset="0"/>
                          <a:cs typeface="Arial" charset="0"/>
                        </a:rPr>
                        <a:t> acid</a:t>
                      </a:r>
                      <a:br>
                        <a:rPr kumimoji="0" lang="en-GB" sz="1300" b="1" i="0" u="none" strike="noStrike" cap="none" normalizeH="0" baseline="0" dirty="0">
                          <a:ln>
                            <a:noFill/>
                          </a:ln>
                          <a:solidFill>
                            <a:schemeClr val="tx1"/>
                          </a:solidFill>
                          <a:effectLst/>
                          <a:latin typeface="Arial" charset="0"/>
                          <a:ea typeface="ＭＳ Ｐゴシック" charset="0"/>
                          <a:cs typeface="Arial" charset="0"/>
                        </a:rPr>
                      </a:br>
                      <a:r>
                        <a:rPr kumimoji="0" lang="en-GB" sz="1300" b="1" i="0" u="none" strike="noStrike" cap="none" normalizeH="0" baseline="0" dirty="0">
                          <a:ln>
                            <a:noFill/>
                          </a:ln>
                          <a:solidFill>
                            <a:schemeClr val="tx1"/>
                          </a:solidFill>
                          <a:effectLst/>
                          <a:latin typeface="Arial" charset="0"/>
                          <a:ea typeface="ＭＳ Ｐゴシック" charset="0"/>
                          <a:cs typeface="Arial" charset="0"/>
                        </a:rPr>
                        <a:t>(4 mg IV Q3−4W)</a:t>
                      </a:r>
                      <a:r>
                        <a:rPr kumimoji="0" lang="en-GB" sz="1300" b="1" i="0" u="none" strike="noStrike" cap="none" normalizeH="0" baseline="30000" dirty="0">
                          <a:ln>
                            <a:noFill/>
                          </a:ln>
                          <a:solidFill>
                            <a:schemeClr val="tx1"/>
                          </a:solidFill>
                          <a:effectLst/>
                          <a:latin typeface="Arial" charset="0"/>
                          <a:ea typeface="ＭＳ Ｐゴシック" charset="0"/>
                          <a:cs typeface="Arial" charset="0"/>
                        </a:rPr>
                        <a:t>2</a:t>
                      </a:r>
                    </a:p>
                  </a:txBody>
                  <a:tcPr marL="91435" marR="91435" marT="45707" marB="45707" horzOverflow="overflow">
                    <a:lnL w="38100" cap="flat" cmpd="sng" algn="ctr">
                      <a:solidFill>
                        <a:srgbClr val="FF6600"/>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8100" cap="flat" cmpd="sng" algn="ctr">
                      <a:solidFill>
                        <a:srgbClr val="FF6600"/>
                      </a:solidFill>
                      <a:prstDash val="solid"/>
                      <a:round/>
                      <a:headEnd type="none" w="med" len="med"/>
                      <a:tailEnd type="none" w="med" len="med"/>
                    </a:lnB>
                    <a:lnTlToBr>
                      <a:noFill/>
                    </a:lnTlToBr>
                    <a:lnBlToTr>
                      <a:noFill/>
                    </a:lnBlToTr>
                    <a:noFill/>
                  </a:tcPr>
                </a:tc>
                <a:tc>
                  <a:txBody>
                    <a:bodyPr/>
                    <a:lstStyle/>
                    <a:p>
                      <a:pPr marL="285750" marR="0" lvl="0" indent="-285750" algn="l" defTabSz="914400" rtl="0" eaLnBrk="1" fontAlgn="base" latinLnBrk="0" hangingPunct="1">
                        <a:lnSpc>
                          <a:spcPct val="100000"/>
                        </a:lnSpc>
                        <a:spcBef>
                          <a:spcPct val="0"/>
                        </a:spcBef>
                        <a:spcAft>
                          <a:spcPct val="0"/>
                        </a:spcAft>
                        <a:buClr>
                          <a:schemeClr val="accent1"/>
                        </a:buClr>
                        <a:buSzTx/>
                        <a:buFont typeface="Arial" charset="0"/>
                        <a:buChar char="•"/>
                        <a:tabLst/>
                      </a:pPr>
                      <a:r>
                        <a:rPr kumimoji="0" lang="en-GB" sz="1300" b="1" i="0" u="none" strike="noStrike" cap="none" normalizeH="0" baseline="0" dirty="0">
                          <a:ln>
                            <a:noFill/>
                          </a:ln>
                          <a:solidFill>
                            <a:schemeClr val="tx1"/>
                          </a:solidFill>
                          <a:effectLst/>
                          <a:latin typeface="Arial" charset="0"/>
                          <a:ea typeface="ＭＳ Ｐゴシック" charset="0"/>
                          <a:cs typeface="Arial" charset="0"/>
                        </a:rPr>
                        <a:t>Prevention of SREs (pathological fracture, spinal compression, radiation or surgery to bone, or TIH) in adult patients with advanced malignancies involving bone</a:t>
                      </a:r>
                      <a:r>
                        <a:rPr kumimoji="0" lang="en-GB" sz="1300" b="1" i="0" u="none" strike="noStrike" cap="none" normalizeH="0" baseline="30000" dirty="0">
                          <a:ln>
                            <a:noFill/>
                          </a:ln>
                          <a:solidFill>
                            <a:schemeClr val="tx1"/>
                          </a:solidFill>
                          <a:effectLst/>
                          <a:latin typeface="Arial" charset="0"/>
                          <a:ea typeface="ＭＳ Ｐゴシック" charset="0"/>
                          <a:cs typeface="Arial" charset="0"/>
                        </a:rPr>
                        <a:t>†</a:t>
                      </a:r>
                    </a:p>
                    <a:p>
                      <a:pPr marL="285750" marR="0" lvl="0" indent="-285750" algn="l" defTabSz="914400" rtl="0" eaLnBrk="1" fontAlgn="base" latinLnBrk="0" hangingPunct="1">
                        <a:lnSpc>
                          <a:spcPct val="100000"/>
                        </a:lnSpc>
                        <a:spcBef>
                          <a:spcPct val="0"/>
                        </a:spcBef>
                        <a:spcAft>
                          <a:spcPct val="0"/>
                        </a:spcAft>
                        <a:buClr>
                          <a:schemeClr val="accent1"/>
                        </a:buClr>
                        <a:buSzTx/>
                        <a:buFont typeface="Arial" charset="0"/>
                        <a:buChar char="•"/>
                        <a:tabLst/>
                      </a:pPr>
                      <a:r>
                        <a:rPr kumimoji="0" lang="en-GB" sz="1300" b="1" i="0" u="none" strike="noStrike" cap="none" normalizeH="0" baseline="0" dirty="0">
                          <a:ln>
                            <a:noFill/>
                          </a:ln>
                          <a:solidFill>
                            <a:schemeClr val="tx1"/>
                          </a:solidFill>
                          <a:effectLst/>
                          <a:latin typeface="Arial" charset="0"/>
                          <a:ea typeface="ＭＳ Ｐゴシック" charset="0"/>
                          <a:cs typeface="Arial" charset="0"/>
                        </a:rPr>
                        <a:t>Treatment of adult patients with </a:t>
                      </a:r>
                      <a:r>
                        <a:rPr kumimoji="0" lang="en-GB" sz="1300" b="1" i="0" u="none" strike="noStrike" cap="none" normalizeH="0" baseline="0" dirty="0" smtClean="0">
                          <a:ln>
                            <a:noFill/>
                          </a:ln>
                          <a:solidFill>
                            <a:schemeClr val="tx1"/>
                          </a:solidFill>
                          <a:effectLst/>
                          <a:latin typeface="Arial" charset="0"/>
                          <a:ea typeface="ＭＳ Ｐゴシック" charset="0"/>
                          <a:cs typeface="Arial" charset="0"/>
                        </a:rPr>
                        <a:t>TIH (</a:t>
                      </a:r>
                      <a:r>
                        <a:rPr kumimoji="0" lang="en-GB" sz="1300" b="1" i="0" u="none" strike="noStrike" cap="none" normalizeH="0" baseline="0" dirty="0" err="1" smtClean="0">
                          <a:ln>
                            <a:noFill/>
                          </a:ln>
                          <a:solidFill>
                            <a:schemeClr val="tx1"/>
                          </a:solidFill>
                          <a:effectLst/>
                          <a:latin typeface="Arial" charset="0"/>
                          <a:ea typeface="ＭＳ Ｐゴシック" charset="0"/>
                          <a:cs typeface="Arial" charset="0"/>
                        </a:rPr>
                        <a:t>tumor</a:t>
                      </a:r>
                      <a:r>
                        <a:rPr kumimoji="0" lang="en-GB" sz="1300" b="1" i="0" u="none" strike="noStrike" cap="none" normalizeH="0" baseline="0" dirty="0" smtClean="0">
                          <a:ln>
                            <a:noFill/>
                          </a:ln>
                          <a:solidFill>
                            <a:schemeClr val="tx1"/>
                          </a:solidFill>
                          <a:effectLst/>
                          <a:latin typeface="Arial" charset="0"/>
                          <a:ea typeface="ＭＳ Ｐゴシック" charset="0"/>
                          <a:cs typeface="Arial" charset="0"/>
                        </a:rPr>
                        <a:t> induced </a:t>
                      </a:r>
                      <a:r>
                        <a:rPr kumimoji="0" lang="en-GB" sz="1300" b="1" i="0" u="none" strike="noStrike" cap="none" normalizeH="0" baseline="0" dirty="0" err="1" smtClean="0">
                          <a:ln>
                            <a:noFill/>
                          </a:ln>
                          <a:solidFill>
                            <a:schemeClr val="tx1"/>
                          </a:solidFill>
                          <a:effectLst/>
                          <a:latin typeface="Arial" charset="0"/>
                          <a:ea typeface="ＭＳ Ｐゴシック" charset="0"/>
                          <a:cs typeface="Arial" charset="0"/>
                        </a:rPr>
                        <a:t>hypercalcaemia</a:t>
                      </a:r>
                      <a:r>
                        <a:rPr kumimoji="0" lang="en-GB" sz="1300" b="1" i="0" u="none" strike="noStrike" cap="none" normalizeH="0" baseline="0" dirty="0" smtClean="0">
                          <a:ln>
                            <a:noFill/>
                          </a:ln>
                          <a:solidFill>
                            <a:schemeClr val="tx1"/>
                          </a:solidFill>
                          <a:effectLst/>
                          <a:latin typeface="Arial" charset="0"/>
                          <a:ea typeface="ＭＳ Ｐゴシック" charset="0"/>
                          <a:cs typeface="Arial" charset="0"/>
                        </a:rPr>
                        <a:t>)</a:t>
                      </a:r>
                      <a:endParaRPr kumimoji="0" lang="en-GB" sz="1300" b="1" i="0" u="none" strike="noStrike" cap="none" normalizeH="0" baseline="0" dirty="0">
                        <a:ln>
                          <a:noFill/>
                        </a:ln>
                        <a:solidFill>
                          <a:schemeClr val="tx1"/>
                        </a:solidFill>
                        <a:effectLst/>
                        <a:latin typeface="Arial" charset="0"/>
                        <a:ea typeface="ＭＳ Ｐゴシック" charset="0"/>
                        <a:cs typeface="Arial" charset="0"/>
                      </a:endParaRPr>
                    </a:p>
                  </a:txBody>
                  <a:tcPr marL="91435" marR="91435" marT="45707" marB="45707" horzOverflow="overflow">
                    <a:lnL w="12700" cap="flat" cmpd="sng" algn="ctr">
                      <a:solidFill>
                        <a:schemeClr val="accent1"/>
                      </a:solidFill>
                      <a:prstDash val="solid"/>
                      <a:round/>
                      <a:headEnd type="none" w="med" len="med"/>
                      <a:tailEnd type="none" w="med" len="med"/>
                    </a:lnL>
                    <a:lnR w="38100" cap="flat" cmpd="sng" algn="ctr">
                      <a:solidFill>
                        <a:srgbClr val="FF6600"/>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8100" cap="flat" cmpd="sng" algn="ctr">
                      <a:solidFill>
                        <a:srgbClr val="FF6600"/>
                      </a:solidFill>
                      <a:prstDash val="solid"/>
                      <a:round/>
                      <a:headEnd type="none" w="med" len="med"/>
                      <a:tailEnd type="none" w="med" len="med"/>
                    </a:lnB>
                    <a:lnTlToBr>
                      <a:noFill/>
                    </a:lnTlToBr>
                    <a:lnBlToTr>
                      <a:noFill/>
                    </a:lnBlToTr>
                    <a:solidFill>
                      <a:schemeClr val="bg1"/>
                    </a:solidFill>
                  </a:tcPr>
                </a:tc>
              </a:tr>
              <a:tr h="8842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a:ln>
                            <a:noFill/>
                          </a:ln>
                          <a:solidFill>
                            <a:schemeClr val="tx2"/>
                          </a:solidFill>
                          <a:effectLst/>
                          <a:latin typeface="Arial" charset="0"/>
                          <a:ea typeface="ＭＳ Ｐゴシック" charset="0"/>
                          <a:cs typeface="Arial" charset="0"/>
                        </a:rPr>
                        <a:t>Clodronate</a:t>
                      </a:r>
                      <a:br>
                        <a:rPr kumimoji="0" lang="en-GB" sz="1300" b="0" i="0" u="none" strike="noStrike" cap="none" normalizeH="0" baseline="0">
                          <a:ln>
                            <a:noFill/>
                          </a:ln>
                          <a:solidFill>
                            <a:schemeClr val="tx2"/>
                          </a:solidFill>
                          <a:effectLst/>
                          <a:latin typeface="Arial" charset="0"/>
                          <a:ea typeface="ＭＳ Ｐゴシック" charset="0"/>
                          <a:cs typeface="Arial" charset="0"/>
                        </a:rPr>
                      </a:br>
                      <a:r>
                        <a:rPr kumimoji="0" lang="en-GB" sz="1300" b="0" i="0" u="none" strike="noStrike" cap="none" normalizeH="0" baseline="0">
                          <a:ln>
                            <a:noFill/>
                          </a:ln>
                          <a:solidFill>
                            <a:schemeClr val="tx2"/>
                          </a:solidFill>
                          <a:effectLst/>
                          <a:latin typeface="Arial" charset="0"/>
                          <a:ea typeface="ＭＳ Ｐゴシック" charset="0"/>
                          <a:cs typeface="Arial" charset="0"/>
                        </a:rPr>
                        <a:t>(1600 mg PO daily)</a:t>
                      </a:r>
                      <a:r>
                        <a:rPr kumimoji="0" lang="en-GB" sz="1300" b="0" i="0" u="none" strike="noStrike" cap="none" normalizeH="0" baseline="30000">
                          <a:ln>
                            <a:noFill/>
                          </a:ln>
                          <a:solidFill>
                            <a:schemeClr val="tx2"/>
                          </a:solidFill>
                          <a:effectLst/>
                          <a:latin typeface="Arial" charset="0"/>
                          <a:ea typeface="ＭＳ Ｐゴシック" charset="0"/>
                          <a:cs typeface="Arial" charset="0"/>
                        </a:rPr>
                        <a:t>3</a:t>
                      </a:r>
                    </a:p>
                  </a:txBody>
                  <a:tcPr marL="91435" marR="91435" marT="45707" marB="4570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38100" cap="flat" cmpd="sng" algn="ctr">
                      <a:solidFill>
                        <a:srgbClr val="FF6600"/>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7E7"/>
                    </a:solidFill>
                  </a:tcPr>
                </a:tc>
                <a:tc>
                  <a:txBody>
                    <a:bodyPr/>
                    <a:lstStyle/>
                    <a:p>
                      <a:pPr marL="285750" marR="0" lvl="0" indent="-285750" algn="l" defTabSz="914400" rtl="0" eaLnBrk="1" fontAlgn="base" latinLnBrk="0" hangingPunct="1">
                        <a:lnSpc>
                          <a:spcPct val="100000"/>
                        </a:lnSpc>
                        <a:spcBef>
                          <a:spcPct val="0"/>
                        </a:spcBef>
                        <a:spcAft>
                          <a:spcPct val="0"/>
                        </a:spcAft>
                        <a:buClr>
                          <a:schemeClr val="accent1"/>
                        </a:buClr>
                        <a:buSzTx/>
                        <a:buFont typeface="Arial" charset="0"/>
                        <a:buChar char="•"/>
                        <a:tabLst/>
                      </a:pPr>
                      <a:r>
                        <a:rPr kumimoji="0" lang="en-GB" sz="1300" b="0" i="0" u="none" strike="noStrike" cap="none" normalizeH="0" baseline="0">
                          <a:ln>
                            <a:noFill/>
                          </a:ln>
                          <a:solidFill>
                            <a:schemeClr val="tx2"/>
                          </a:solidFill>
                          <a:effectLst/>
                          <a:latin typeface="Arial" charset="0"/>
                          <a:ea typeface="ＭＳ Ｐゴシック" charset="0"/>
                          <a:cs typeface="Arial" charset="0"/>
                        </a:rPr>
                        <a:t>Management of osteolytic lesions, hypercalcaemia and bone pain associated with skeletal metastases in patients with carcinoma of the breast or multiple myeloma</a:t>
                      </a:r>
                    </a:p>
                    <a:p>
                      <a:pPr marL="285750" marR="0" lvl="0" indent="-285750" algn="l" defTabSz="914400" rtl="0" eaLnBrk="1" fontAlgn="base" latinLnBrk="0" hangingPunct="1">
                        <a:lnSpc>
                          <a:spcPct val="100000"/>
                        </a:lnSpc>
                        <a:spcBef>
                          <a:spcPct val="0"/>
                        </a:spcBef>
                        <a:spcAft>
                          <a:spcPct val="0"/>
                        </a:spcAft>
                        <a:buClr>
                          <a:schemeClr val="accent1"/>
                        </a:buClr>
                        <a:buSzTx/>
                        <a:buFont typeface="Arial" charset="0"/>
                        <a:buChar char="•"/>
                        <a:tabLst/>
                      </a:pPr>
                      <a:r>
                        <a:rPr kumimoji="0" lang="en-GB" sz="1300" b="0" i="0" u="none" strike="noStrike" cap="none" normalizeH="0" baseline="0">
                          <a:ln>
                            <a:noFill/>
                          </a:ln>
                          <a:solidFill>
                            <a:schemeClr val="tx2"/>
                          </a:solidFill>
                          <a:effectLst/>
                          <a:latin typeface="Arial" charset="0"/>
                          <a:ea typeface="ＭＳ Ｐゴシック" charset="0"/>
                          <a:cs typeface="Arial" charset="0"/>
                        </a:rPr>
                        <a:t>Maintenance of clinically acceptable serum calcium levels in patients with HCM initially treated with an IV bisphosphonate</a:t>
                      </a:r>
                    </a:p>
                  </a:txBody>
                  <a:tcPr marL="91435" marR="91435" marT="45707" marB="4570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38100" cap="flat" cmpd="sng" algn="ctr">
                      <a:solidFill>
                        <a:srgbClr val="FF6600"/>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7E7"/>
                    </a:solidFill>
                  </a:tcPr>
                </a:tc>
              </a:tr>
              <a:tr h="685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dirty="0" err="1">
                          <a:ln>
                            <a:noFill/>
                          </a:ln>
                          <a:solidFill>
                            <a:schemeClr val="tx2"/>
                          </a:solidFill>
                          <a:effectLst/>
                          <a:latin typeface="Arial" charset="0"/>
                          <a:ea typeface="ＭＳ Ｐゴシック" charset="0"/>
                          <a:cs typeface="Arial" charset="0"/>
                        </a:rPr>
                        <a:t>Pamidronate</a:t>
                      </a:r>
                      <a:r>
                        <a:rPr kumimoji="0" lang="en-GB" sz="1300" b="0" i="0" u="none" strike="noStrike" cap="none" normalizeH="0" baseline="0" dirty="0">
                          <a:ln>
                            <a:noFill/>
                          </a:ln>
                          <a:solidFill>
                            <a:schemeClr val="tx2"/>
                          </a:solidFill>
                          <a:effectLst/>
                          <a:latin typeface="Arial" charset="0"/>
                          <a:ea typeface="ＭＳ Ｐゴシック" charset="0"/>
                          <a:cs typeface="Arial" charset="0"/>
                        </a:rPr>
                        <a:t/>
                      </a:r>
                      <a:br>
                        <a:rPr kumimoji="0" lang="en-GB" sz="1300" b="0" i="0" u="none" strike="noStrike" cap="none" normalizeH="0" baseline="0" dirty="0">
                          <a:ln>
                            <a:noFill/>
                          </a:ln>
                          <a:solidFill>
                            <a:schemeClr val="tx2"/>
                          </a:solidFill>
                          <a:effectLst/>
                          <a:latin typeface="Arial" charset="0"/>
                          <a:ea typeface="ＭＳ Ｐゴシック" charset="0"/>
                          <a:cs typeface="Arial" charset="0"/>
                        </a:rPr>
                      </a:br>
                      <a:r>
                        <a:rPr kumimoji="0" lang="en-GB" sz="1300" b="0" i="0" u="none" strike="noStrike" cap="none" normalizeH="0" baseline="0" dirty="0">
                          <a:ln>
                            <a:noFill/>
                          </a:ln>
                          <a:solidFill>
                            <a:schemeClr val="tx2"/>
                          </a:solidFill>
                          <a:effectLst/>
                          <a:latin typeface="Arial" charset="0"/>
                          <a:ea typeface="ＭＳ Ｐゴシック" charset="0"/>
                          <a:cs typeface="Arial" charset="0"/>
                        </a:rPr>
                        <a:t>(90 mg IV Q3−4W)</a:t>
                      </a:r>
                      <a:r>
                        <a:rPr kumimoji="0" lang="en-GB" sz="1300" b="0" i="0" u="none" strike="noStrike" cap="none" normalizeH="0" baseline="30000" dirty="0">
                          <a:ln>
                            <a:noFill/>
                          </a:ln>
                          <a:solidFill>
                            <a:schemeClr val="tx2"/>
                          </a:solidFill>
                          <a:effectLst/>
                          <a:latin typeface="Arial" charset="0"/>
                          <a:ea typeface="ＭＳ Ｐゴシック" charset="0"/>
                          <a:cs typeface="Arial" charset="0"/>
                        </a:rPr>
                        <a:t>4</a:t>
                      </a:r>
                    </a:p>
                  </a:txBody>
                  <a:tcPr marL="91435" marR="91435" marT="45707" marB="4570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171450" marR="0" lvl="0" indent="-171450" algn="l" defTabSz="914400" rtl="0" eaLnBrk="1" fontAlgn="base" latinLnBrk="0" hangingPunct="1">
                        <a:lnSpc>
                          <a:spcPct val="100000"/>
                        </a:lnSpc>
                        <a:spcBef>
                          <a:spcPct val="0"/>
                        </a:spcBef>
                        <a:spcAft>
                          <a:spcPct val="0"/>
                        </a:spcAft>
                        <a:buClr>
                          <a:schemeClr val="accent1"/>
                        </a:buClr>
                        <a:buSzTx/>
                        <a:buFont typeface="Arial" charset="0"/>
                        <a:buChar char="•"/>
                        <a:tabLst/>
                      </a:pPr>
                      <a:r>
                        <a:rPr kumimoji="0" lang="en-GB" sz="1300" b="0" i="0" u="none" strike="noStrike" cap="none" normalizeH="0" baseline="0" dirty="0">
                          <a:ln>
                            <a:noFill/>
                          </a:ln>
                          <a:solidFill>
                            <a:schemeClr val="tx2"/>
                          </a:solidFill>
                          <a:effectLst/>
                          <a:latin typeface="Arial" charset="0"/>
                          <a:ea typeface="ＭＳ Ｐゴシック" charset="0"/>
                          <a:cs typeface="Arial" charset="0"/>
                        </a:rPr>
                        <a:t>Treatment of conditions associated with increased osteoclast activity (TIH, </a:t>
                      </a:r>
                      <a:r>
                        <a:rPr kumimoji="0" lang="en-GB" sz="1300" b="0" i="0" u="none" strike="noStrike" cap="none" normalizeH="0" baseline="0" dirty="0" err="1">
                          <a:ln>
                            <a:noFill/>
                          </a:ln>
                          <a:solidFill>
                            <a:schemeClr val="tx2"/>
                          </a:solidFill>
                          <a:effectLst/>
                          <a:latin typeface="Arial" charset="0"/>
                          <a:ea typeface="ＭＳ Ｐゴシック" charset="0"/>
                          <a:cs typeface="Arial" charset="0"/>
                        </a:rPr>
                        <a:t>osteolytic</a:t>
                      </a:r>
                      <a:r>
                        <a:rPr kumimoji="0" lang="en-GB" sz="1300" b="0" i="0" u="none" strike="noStrike" cap="none" normalizeH="0" baseline="0" dirty="0">
                          <a:ln>
                            <a:noFill/>
                          </a:ln>
                          <a:solidFill>
                            <a:schemeClr val="tx2"/>
                          </a:solidFill>
                          <a:effectLst/>
                          <a:latin typeface="Arial" charset="0"/>
                          <a:ea typeface="ＭＳ Ｐゴシック" charset="0"/>
                          <a:cs typeface="Arial" charset="0"/>
                        </a:rPr>
                        <a:t> lesions and bone pain in patients with bone metastases associated with breast cancer</a:t>
                      </a:r>
                      <a:br>
                        <a:rPr kumimoji="0" lang="en-GB" sz="1300" b="0" i="0" u="none" strike="noStrike" cap="none" normalizeH="0" baseline="0" dirty="0">
                          <a:ln>
                            <a:noFill/>
                          </a:ln>
                          <a:solidFill>
                            <a:schemeClr val="tx2"/>
                          </a:solidFill>
                          <a:effectLst/>
                          <a:latin typeface="Arial" charset="0"/>
                          <a:ea typeface="ＭＳ Ｐゴシック" charset="0"/>
                          <a:cs typeface="Arial" charset="0"/>
                        </a:rPr>
                      </a:br>
                      <a:r>
                        <a:rPr kumimoji="0" lang="en-GB" sz="1300" b="0" i="0" u="none" strike="noStrike" cap="none" normalizeH="0" baseline="0" dirty="0">
                          <a:ln>
                            <a:noFill/>
                          </a:ln>
                          <a:solidFill>
                            <a:schemeClr val="tx2"/>
                          </a:solidFill>
                          <a:effectLst/>
                          <a:latin typeface="Arial" charset="0"/>
                          <a:ea typeface="ＭＳ Ｐゴシック" charset="0"/>
                          <a:cs typeface="Arial" charset="0"/>
                        </a:rPr>
                        <a:t>or multiple myeloma)</a:t>
                      </a:r>
                    </a:p>
                  </a:txBody>
                  <a:tcPr marL="91435" marR="91435" marT="45707" marB="4570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tr>
              <a:tr h="685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a:ln>
                            <a:noFill/>
                          </a:ln>
                          <a:solidFill>
                            <a:schemeClr val="tx2"/>
                          </a:solidFill>
                          <a:effectLst/>
                          <a:latin typeface="Arial" charset="0"/>
                          <a:ea typeface="ＭＳ Ｐゴシック" charset="0"/>
                          <a:cs typeface="Arial" charset="0"/>
                        </a:rPr>
                        <a:t>Ibandronic acid</a:t>
                      </a:r>
                      <a:br>
                        <a:rPr kumimoji="0" lang="en-GB" sz="1300" b="0" i="0" u="none" strike="noStrike" cap="none" normalizeH="0" baseline="0">
                          <a:ln>
                            <a:noFill/>
                          </a:ln>
                          <a:solidFill>
                            <a:schemeClr val="tx2"/>
                          </a:solidFill>
                          <a:effectLst/>
                          <a:latin typeface="Arial" charset="0"/>
                          <a:ea typeface="ＭＳ Ｐゴシック" charset="0"/>
                          <a:cs typeface="Arial" charset="0"/>
                        </a:rPr>
                      </a:br>
                      <a:r>
                        <a:rPr kumimoji="0" lang="en-GB" sz="1300" b="0" i="0" u="none" strike="noStrike" cap="none" normalizeH="0" baseline="0">
                          <a:ln>
                            <a:noFill/>
                          </a:ln>
                          <a:solidFill>
                            <a:schemeClr val="tx2"/>
                          </a:solidFill>
                          <a:effectLst/>
                          <a:latin typeface="Arial" charset="0"/>
                          <a:ea typeface="ＭＳ Ｐゴシック" charset="0"/>
                          <a:cs typeface="Arial" charset="0"/>
                        </a:rPr>
                        <a:t>(6 mg IV QM)</a:t>
                      </a:r>
                      <a:r>
                        <a:rPr kumimoji="0" lang="en-GB" sz="1300" b="0" i="0" u="none" strike="noStrike" cap="none" normalizeH="0" baseline="30000">
                          <a:ln>
                            <a:noFill/>
                          </a:ln>
                          <a:solidFill>
                            <a:schemeClr val="tx2"/>
                          </a:solidFill>
                          <a:effectLst/>
                          <a:latin typeface="Arial" charset="0"/>
                          <a:ea typeface="ＭＳ Ｐゴシック" charset="0"/>
                          <a:cs typeface="Arial" charset="0"/>
                        </a:rPr>
                        <a:t>5</a:t>
                      </a:r>
                    </a:p>
                  </a:txBody>
                  <a:tcPr marL="91435" marR="91435" marT="45707" marB="4570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8100" cap="flat" cmpd="sng" algn="ctr">
                      <a:solidFill>
                        <a:srgbClr val="FF6600"/>
                      </a:solidFill>
                      <a:prstDash val="solid"/>
                      <a:round/>
                      <a:headEnd type="none" w="med" len="med"/>
                      <a:tailEnd type="none" w="med" len="med"/>
                    </a:lnB>
                    <a:lnTlToBr>
                      <a:noFill/>
                    </a:lnTlToBr>
                    <a:lnBlToTr>
                      <a:noFill/>
                    </a:lnBlToTr>
                    <a:solidFill>
                      <a:srgbClr val="E7E7E7"/>
                    </a:solidFill>
                  </a:tcPr>
                </a:tc>
                <a:tc>
                  <a:txBody>
                    <a:bodyPr/>
                    <a:lstStyle/>
                    <a:p>
                      <a:pPr marL="171450" marR="0" lvl="0" indent="-171450" algn="l" defTabSz="914400" rtl="0" eaLnBrk="1" fontAlgn="base" latinLnBrk="0" hangingPunct="1">
                        <a:lnSpc>
                          <a:spcPct val="100000"/>
                        </a:lnSpc>
                        <a:spcBef>
                          <a:spcPct val="0"/>
                        </a:spcBef>
                        <a:spcAft>
                          <a:spcPct val="0"/>
                        </a:spcAft>
                        <a:buClr>
                          <a:schemeClr val="accent1"/>
                        </a:buClr>
                        <a:buSzTx/>
                        <a:buFont typeface="Arial" charset="0"/>
                        <a:buChar char="•"/>
                        <a:tabLst/>
                      </a:pPr>
                      <a:r>
                        <a:rPr kumimoji="0" lang="en-GB" sz="1300" b="0" i="0" u="none" strike="noStrike" cap="none" normalizeH="0" baseline="0" dirty="0">
                          <a:ln>
                            <a:noFill/>
                          </a:ln>
                          <a:solidFill>
                            <a:schemeClr val="tx2"/>
                          </a:solidFill>
                          <a:effectLst/>
                          <a:latin typeface="Arial" charset="0"/>
                          <a:ea typeface="ＭＳ Ｐゴシック" charset="0"/>
                          <a:cs typeface="Arial" charset="0"/>
                        </a:rPr>
                        <a:t>Prevention of skeletal events (pathological fractures, bone complications requiring radiotherapy or surgery) in patients with breast cancer and bone metastases</a:t>
                      </a:r>
                    </a:p>
                    <a:p>
                      <a:pPr marL="171450" marR="0" lvl="0" indent="-171450" algn="l" defTabSz="914400" rtl="0" eaLnBrk="1" fontAlgn="base" latinLnBrk="0" hangingPunct="1">
                        <a:lnSpc>
                          <a:spcPct val="100000"/>
                        </a:lnSpc>
                        <a:spcBef>
                          <a:spcPct val="0"/>
                        </a:spcBef>
                        <a:spcAft>
                          <a:spcPct val="0"/>
                        </a:spcAft>
                        <a:buClr>
                          <a:schemeClr val="accent1"/>
                        </a:buClr>
                        <a:buSzTx/>
                        <a:buFont typeface="Arial" charset="0"/>
                        <a:buChar char="•"/>
                        <a:tabLst/>
                      </a:pPr>
                      <a:r>
                        <a:rPr kumimoji="0" lang="en-GB" sz="1300" b="0" i="0" u="none" strike="noStrike" cap="none" normalizeH="0" baseline="0" dirty="0">
                          <a:ln>
                            <a:noFill/>
                          </a:ln>
                          <a:solidFill>
                            <a:schemeClr val="tx2"/>
                          </a:solidFill>
                          <a:effectLst/>
                          <a:latin typeface="Arial" charset="0"/>
                          <a:ea typeface="ＭＳ Ｐゴシック" charset="0"/>
                          <a:cs typeface="Arial" charset="0"/>
                        </a:rPr>
                        <a:t>Treatment of TIH with or without metastases</a:t>
                      </a:r>
                    </a:p>
                  </a:txBody>
                  <a:tcPr marL="91435" marR="91435" marT="45707" marB="4570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8100" cap="flat" cmpd="sng" algn="ctr">
                      <a:solidFill>
                        <a:srgbClr val="FF6600"/>
                      </a:solidFill>
                      <a:prstDash val="solid"/>
                      <a:round/>
                      <a:headEnd type="none" w="med" len="med"/>
                      <a:tailEnd type="none" w="med" len="med"/>
                    </a:lnB>
                    <a:lnTlToBr>
                      <a:noFill/>
                    </a:lnTlToBr>
                    <a:lnBlToTr>
                      <a:noFill/>
                    </a:lnBlToTr>
                    <a:solidFill>
                      <a:srgbClr val="E7E7E7"/>
                    </a:solidFill>
                  </a:tcPr>
                </a:tc>
              </a:tr>
              <a:tr h="5413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300" b="1" i="0" u="none" strike="noStrike" cap="none" normalizeH="0" baseline="0" dirty="0">
                          <a:ln>
                            <a:noFill/>
                          </a:ln>
                          <a:solidFill>
                            <a:schemeClr val="tx2"/>
                          </a:solidFill>
                          <a:effectLst/>
                          <a:latin typeface="Arial" charset="0"/>
                          <a:ea typeface="ＭＳ Ｐゴシック" charset="0"/>
                          <a:cs typeface="Arial" charset="0"/>
                        </a:rPr>
                        <a:t>Radium-223</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300" b="1" i="0" u="none" strike="noStrike" cap="none" normalizeH="0" baseline="0" dirty="0">
                          <a:ln>
                            <a:noFill/>
                          </a:ln>
                          <a:solidFill>
                            <a:schemeClr val="tx2"/>
                          </a:solidFill>
                          <a:effectLst/>
                          <a:latin typeface="Arial" charset="0"/>
                          <a:ea typeface="ＭＳ Ｐゴシック" charset="0"/>
                          <a:cs typeface="Arial" charset="0"/>
                        </a:rPr>
                        <a:t>(IV)</a:t>
                      </a:r>
                      <a:r>
                        <a:rPr kumimoji="0" lang="en-GB" sz="1300" b="1" i="0" u="none" strike="noStrike" cap="none" normalizeH="0" baseline="30000" dirty="0">
                          <a:ln>
                            <a:noFill/>
                          </a:ln>
                          <a:solidFill>
                            <a:schemeClr val="tx2"/>
                          </a:solidFill>
                          <a:effectLst/>
                          <a:latin typeface="Arial" charset="0"/>
                          <a:ea typeface="ＭＳ Ｐゴシック" charset="0"/>
                          <a:cs typeface="Arial" charset="0"/>
                        </a:rPr>
                        <a:t>6</a:t>
                      </a:r>
                    </a:p>
                  </a:txBody>
                  <a:tcPr marL="91435" marR="91435" marT="45707" marB="45707" horzOverflow="overflow">
                    <a:lnL w="38100" cap="flat" cmpd="sng" algn="ctr">
                      <a:solidFill>
                        <a:srgbClr val="FF6600"/>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38100" cap="flat" cmpd="sng" algn="ctr">
                      <a:solidFill>
                        <a:srgbClr val="FF6600"/>
                      </a:solidFill>
                      <a:prstDash val="solid"/>
                      <a:round/>
                      <a:headEnd type="none" w="med" len="med"/>
                      <a:tailEnd type="none" w="med" len="med"/>
                    </a:lnT>
                    <a:lnB w="38100" cap="flat" cmpd="sng" algn="ctr">
                      <a:solidFill>
                        <a:srgbClr val="FF6600"/>
                      </a:solidFill>
                      <a:prstDash val="solid"/>
                      <a:round/>
                      <a:headEnd type="none" w="med" len="med"/>
                      <a:tailEnd type="none" w="med" len="med"/>
                    </a:lnB>
                    <a:lnTlToBr>
                      <a:noFill/>
                    </a:lnTlToBr>
                    <a:lnBlToTr>
                      <a:noFill/>
                    </a:lnBlToTr>
                    <a:solidFill>
                      <a:schemeClr val="bg1"/>
                    </a:solidFill>
                  </a:tcPr>
                </a:tc>
                <a:tc>
                  <a:txBody>
                    <a:bodyPr/>
                    <a:lstStyle/>
                    <a:p>
                      <a:pPr marL="171450" marR="0" lvl="0" indent="-171450" algn="l" defTabSz="914400" rtl="0" eaLnBrk="1" fontAlgn="base" latinLnBrk="0" hangingPunct="1">
                        <a:lnSpc>
                          <a:spcPct val="100000"/>
                        </a:lnSpc>
                        <a:spcBef>
                          <a:spcPct val="0"/>
                        </a:spcBef>
                        <a:spcAft>
                          <a:spcPct val="0"/>
                        </a:spcAft>
                        <a:buClr>
                          <a:schemeClr val="accent1"/>
                        </a:buClr>
                        <a:buSzTx/>
                        <a:buFont typeface="Arial" charset="0"/>
                        <a:buChar char="•"/>
                        <a:tabLst/>
                      </a:pPr>
                      <a:r>
                        <a:rPr kumimoji="0" lang="en-GB" sz="1300" b="1" i="0" u="none" strike="noStrike" cap="none" normalizeH="0" baseline="0" dirty="0">
                          <a:ln>
                            <a:noFill/>
                          </a:ln>
                          <a:solidFill>
                            <a:schemeClr val="tx2"/>
                          </a:solidFill>
                          <a:effectLst/>
                          <a:latin typeface="Arial" charset="0"/>
                          <a:ea typeface="ＭＳ Ｐゴシック" charset="0"/>
                          <a:cs typeface="Arial" charset="0"/>
                        </a:rPr>
                        <a:t>Treatment of adults with CRPC, symptomatic bone metastases and no known</a:t>
                      </a:r>
                      <a:br>
                        <a:rPr kumimoji="0" lang="en-GB" sz="1300" b="1" i="0" u="none" strike="noStrike" cap="none" normalizeH="0" baseline="0" dirty="0">
                          <a:ln>
                            <a:noFill/>
                          </a:ln>
                          <a:solidFill>
                            <a:schemeClr val="tx2"/>
                          </a:solidFill>
                          <a:effectLst/>
                          <a:latin typeface="Arial" charset="0"/>
                          <a:ea typeface="ＭＳ Ｐゴシック" charset="0"/>
                          <a:cs typeface="Arial" charset="0"/>
                        </a:rPr>
                      </a:br>
                      <a:r>
                        <a:rPr kumimoji="0" lang="en-GB" sz="1300" b="1" i="0" u="none" strike="noStrike" cap="none" normalizeH="0" baseline="0" dirty="0">
                          <a:ln>
                            <a:noFill/>
                          </a:ln>
                          <a:solidFill>
                            <a:schemeClr val="tx2"/>
                          </a:solidFill>
                          <a:effectLst/>
                          <a:latin typeface="Arial" charset="0"/>
                          <a:ea typeface="ＭＳ Ｐゴシック" charset="0"/>
                          <a:cs typeface="Arial" charset="0"/>
                        </a:rPr>
                        <a:t>visceral metastases</a:t>
                      </a:r>
                    </a:p>
                  </a:txBody>
                  <a:tcPr marL="91435" marR="91435" marT="45707" marB="45707" horzOverflow="overflow">
                    <a:lnL w="12700" cap="flat" cmpd="sng" algn="ctr">
                      <a:solidFill>
                        <a:schemeClr val="accent1"/>
                      </a:solidFill>
                      <a:prstDash val="solid"/>
                      <a:round/>
                      <a:headEnd type="none" w="med" len="med"/>
                      <a:tailEnd type="none" w="med" len="med"/>
                    </a:lnL>
                    <a:lnR w="38100" cap="flat" cmpd="sng" algn="ctr">
                      <a:solidFill>
                        <a:srgbClr val="FF6600"/>
                      </a:solidFill>
                      <a:prstDash val="solid"/>
                      <a:round/>
                      <a:headEnd type="none" w="med" len="med"/>
                      <a:tailEnd type="none" w="med" len="med"/>
                    </a:lnR>
                    <a:lnT w="38100" cap="flat" cmpd="sng" algn="ctr">
                      <a:solidFill>
                        <a:srgbClr val="FF6600"/>
                      </a:solidFill>
                      <a:prstDash val="solid"/>
                      <a:round/>
                      <a:headEnd type="none" w="med" len="med"/>
                      <a:tailEnd type="none" w="med" len="med"/>
                    </a:lnT>
                    <a:lnB w="38100" cap="flat" cmpd="sng" algn="ctr">
                      <a:solidFill>
                        <a:srgbClr val="FF6600"/>
                      </a:solidFill>
                      <a:prstDash val="solid"/>
                      <a:round/>
                      <a:headEnd type="none" w="med" len="med"/>
                      <a:tailEnd type="none" w="med" len="med"/>
                    </a:lnB>
                    <a:lnTlToBr>
                      <a:noFill/>
                    </a:lnTlToBr>
                    <a:lnBlToTr>
                      <a:noFill/>
                    </a:lnBlToTr>
                    <a:solidFill>
                      <a:schemeClr val="bg1"/>
                    </a:solidFill>
                  </a:tcPr>
                </a:tc>
              </a:tr>
            </a:tbl>
          </a:graphicData>
        </a:graphic>
      </p:graphicFrame>
      <p:sp>
        <p:nvSpPr>
          <p:cNvPr id="8" name="23 Rectángulo"/>
          <p:cNvSpPr/>
          <p:nvPr/>
        </p:nvSpPr>
        <p:spPr>
          <a:xfrm>
            <a:off x="0" y="6631358"/>
            <a:ext cx="9906000" cy="246221"/>
          </a:xfrm>
          <a:prstGeom prst="rect">
            <a:avLst/>
          </a:prstGeom>
        </p:spPr>
        <p:txBody>
          <a:bodyPr wrap="square">
            <a:spAutoFit/>
          </a:bodyPr>
          <a:lstStyle/>
          <a:p>
            <a:r>
              <a:rPr lang="es-ES" sz="1000" dirty="0" smtClean="0">
                <a:latin typeface="Comic Sans MS"/>
                <a:ea typeface="Calibri" pitchFamily="34" charset="0"/>
                <a:cs typeface="Comic Sans MS"/>
              </a:rPr>
              <a:t>Cortesía </a:t>
            </a:r>
            <a:r>
              <a:rPr lang="es-ES" sz="1000" dirty="0" err="1" smtClean="0">
                <a:latin typeface="Comic Sans MS"/>
                <a:ea typeface="Calibri" pitchFamily="34" charset="0"/>
                <a:cs typeface="Comic Sans MS"/>
              </a:rPr>
              <a:t>Amgem</a:t>
            </a:r>
            <a:r>
              <a:rPr lang="es-ES" sz="1000" dirty="0" smtClean="0">
                <a:latin typeface="Comic Sans MS"/>
                <a:ea typeface="Calibri" pitchFamily="34" charset="0"/>
                <a:cs typeface="Comic Sans MS"/>
              </a:rPr>
              <a:t> 2015</a:t>
            </a:r>
            <a:endParaRPr lang="es-ES" sz="1000" dirty="0">
              <a:latin typeface="Comic Sans MS"/>
              <a:cs typeface="Comic Sans MS"/>
            </a:endParaRPr>
          </a:p>
        </p:txBody>
      </p:sp>
    </p:spTree>
    <p:extLst>
      <p:ext uri="{BB962C8B-B14F-4D97-AF65-F5344CB8AC3E}">
        <p14:creationId xmlns:p14="http://schemas.microsoft.com/office/powerpoint/2010/main" val="2337613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ext Placeholder 3"/>
          <p:cNvSpPr>
            <a:spLocks noGrp="1"/>
          </p:cNvSpPr>
          <p:nvPr>
            <p:ph idx="1"/>
          </p:nvPr>
        </p:nvSpPr>
        <p:spPr>
          <a:xfrm>
            <a:off x="318451" y="1216008"/>
            <a:ext cx="8229600" cy="4525963"/>
          </a:xfrm>
        </p:spPr>
        <p:txBody>
          <a:bodyPr/>
          <a:lstStyle/>
          <a:p>
            <a:pPr>
              <a:spcBef>
                <a:spcPct val="0"/>
              </a:spcBef>
            </a:pPr>
            <a:r>
              <a:rPr lang="en-GB">
                <a:latin typeface="Arial" charset="0"/>
                <a:cs typeface="Arial" charset="0"/>
              </a:rPr>
              <a:t>1. Clodronate (Bonefos</a:t>
            </a:r>
            <a:r>
              <a:rPr lang="en-GB" baseline="30000">
                <a:latin typeface="Arial" charset="0"/>
                <a:cs typeface="Arial" charset="0"/>
              </a:rPr>
              <a:t>®</a:t>
            </a:r>
            <a:r>
              <a:rPr lang="en-GB">
                <a:latin typeface="Arial" charset="0"/>
                <a:cs typeface="Arial" charset="0"/>
              </a:rPr>
              <a:t>) SmPC, Bayer; 2. Pamidronate (Aredia</a:t>
            </a:r>
            <a:r>
              <a:rPr lang="en-GB" baseline="30000">
                <a:latin typeface="Arial" charset="0"/>
                <a:cs typeface="Arial" charset="0"/>
              </a:rPr>
              <a:t>®</a:t>
            </a:r>
            <a:r>
              <a:rPr lang="en-GB">
                <a:latin typeface="Arial" charset="0"/>
                <a:cs typeface="Arial" charset="0"/>
              </a:rPr>
              <a:t>) SmPC, Novartis;</a:t>
            </a:r>
            <a:br>
              <a:rPr lang="en-GB">
                <a:latin typeface="Arial" charset="0"/>
                <a:cs typeface="Arial" charset="0"/>
              </a:rPr>
            </a:br>
            <a:r>
              <a:rPr lang="en-GB">
                <a:latin typeface="Arial" charset="0"/>
                <a:cs typeface="Arial" charset="0"/>
              </a:rPr>
              <a:t>3. Ibandronic acid (Bondronat</a:t>
            </a:r>
            <a:r>
              <a:rPr lang="en-GB" baseline="30000">
                <a:latin typeface="Arial" charset="0"/>
                <a:cs typeface="Arial" charset="0"/>
              </a:rPr>
              <a:t>®</a:t>
            </a:r>
            <a:r>
              <a:rPr lang="en-GB">
                <a:latin typeface="Arial" charset="0"/>
                <a:cs typeface="Arial" charset="0"/>
              </a:rPr>
              <a:t>) SmPC, Roche; 4. Zoledronic acid (Zometa</a:t>
            </a:r>
            <a:r>
              <a:rPr lang="en-GB" baseline="30000">
                <a:latin typeface="Arial" charset="0"/>
                <a:cs typeface="Arial" charset="0"/>
              </a:rPr>
              <a:t>®</a:t>
            </a:r>
            <a:r>
              <a:rPr lang="en-GB">
                <a:latin typeface="Arial" charset="0"/>
                <a:cs typeface="Arial" charset="0"/>
              </a:rPr>
              <a:t>) SmPC, Novartis;</a:t>
            </a:r>
            <a:br>
              <a:rPr lang="en-GB">
                <a:latin typeface="Arial" charset="0"/>
                <a:cs typeface="Arial" charset="0"/>
              </a:rPr>
            </a:br>
            <a:r>
              <a:rPr lang="en-GB">
                <a:latin typeface="Arial" charset="0"/>
                <a:cs typeface="Arial" charset="0"/>
              </a:rPr>
              <a:t>5. Denosumab (XGEVA</a:t>
            </a:r>
            <a:r>
              <a:rPr lang="en-GB" baseline="30000">
                <a:latin typeface="Arial" charset="0"/>
                <a:cs typeface="Arial" charset="0"/>
              </a:rPr>
              <a:t>®</a:t>
            </a:r>
            <a:r>
              <a:rPr lang="en-GB">
                <a:latin typeface="Arial" charset="0"/>
                <a:cs typeface="Arial" charset="0"/>
              </a:rPr>
              <a:t>) SmPC, Amgen; 6. Denosumab (Prolia</a:t>
            </a:r>
            <a:r>
              <a:rPr lang="en-GB" baseline="30000">
                <a:latin typeface="Arial" charset="0"/>
                <a:cs typeface="Arial" charset="0"/>
              </a:rPr>
              <a:t>®</a:t>
            </a:r>
            <a:r>
              <a:rPr lang="en-GB">
                <a:latin typeface="Arial" charset="0"/>
                <a:cs typeface="Arial" charset="0"/>
              </a:rPr>
              <a:t>) SmPC, Amgen;</a:t>
            </a:r>
            <a:br>
              <a:rPr lang="en-GB">
                <a:latin typeface="Arial" charset="0"/>
                <a:cs typeface="Arial" charset="0"/>
              </a:rPr>
            </a:br>
            <a:r>
              <a:rPr lang="en-GB">
                <a:latin typeface="Arial" charset="0"/>
                <a:cs typeface="Arial" charset="0"/>
              </a:rPr>
              <a:t>7. Radium-223 dichloride (Xofigo</a:t>
            </a:r>
            <a:r>
              <a:rPr lang="en-GB" baseline="30000">
                <a:latin typeface="Arial" charset="0"/>
                <a:cs typeface="Arial" charset="0"/>
              </a:rPr>
              <a:t>®</a:t>
            </a:r>
            <a:r>
              <a:rPr lang="en-GB">
                <a:latin typeface="Arial" charset="0"/>
                <a:cs typeface="Arial" charset="0"/>
              </a:rPr>
              <a:t>) SmPC, Bayer.</a:t>
            </a:r>
          </a:p>
        </p:txBody>
      </p:sp>
      <p:sp>
        <p:nvSpPr>
          <p:cNvPr id="34822" name="TextBox 1"/>
          <p:cNvSpPr txBox="1">
            <a:spLocks noChangeArrowheads="1"/>
          </p:cNvSpPr>
          <p:nvPr/>
        </p:nvSpPr>
        <p:spPr bwMode="auto">
          <a:xfrm>
            <a:off x="4958714" y="5572108"/>
            <a:ext cx="40528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00446A"/>
                </a:solidFill>
                <a:latin typeface="Arial" charset="0"/>
                <a:ea typeface="ＭＳ Ｐゴシック" charset="0"/>
                <a:cs typeface="Arial" charset="0"/>
              </a:defRPr>
            </a:lvl1pPr>
            <a:lvl2pPr>
              <a:defRPr sz="2000">
                <a:solidFill>
                  <a:srgbClr val="00446A"/>
                </a:solidFill>
                <a:latin typeface="Arial" charset="0"/>
                <a:ea typeface="Arial" charset="0"/>
                <a:cs typeface="Arial" charset="0"/>
              </a:defRPr>
            </a:lvl2pPr>
            <a:lvl3pPr>
              <a:defRPr>
                <a:solidFill>
                  <a:srgbClr val="00446A"/>
                </a:solidFill>
                <a:latin typeface="Arial" charset="0"/>
                <a:ea typeface="Arial" charset="0"/>
                <a:cs typeface="Arial" charset="0"/>
              </a:defRPr>
            </a:lvl3pPr>
            <a:lvl4pPr>
              <a:defRPr sz="1600">
                <a:solidFill>
                  <a:srgbClr val="00446A"/>
                </a:solidFill>
                <a:latin typeface="Arial" charset="0"/>
                <a:ea typeface="Arial" charset="0"/>
                <a:cs typeface="Arial" charset="0"/>
              </a:defRPr>
            </a:lvl4pPr>
            <a:lvl5pPr>
              <a:defRPr sz="1600">
                <a:solidFill>
                  <a:srgbClr val="00446A"/>
                </a:solidFill>
                <a:latin typeface="Arial" charset="0"/>
                <a:ea typeface="Arial" charset="0"/>
                <a:cs typeface="Arial" charset="0"/>
              </a:defRPr>
            </a:lvl5pPr>
            <a:lvl6pPr eaLnBrk="0" fontAlgn="base" hangingPunct="0">
              <a:spcAft>
                <a:spcPct val="0"/>
              </a:spcAft>
              <a:buFont typeface="Arial" charset="0"/>
              <a:buChar char="»"/>
              <a:defRPr sz="1600">
                <a:solidFill>
                  <a:srgbClr val="00446A"/>
                </a:solidFill>
                <a:latin typeface="Arial" charset="0"/>
                <a:ea typeface="Arial" charset="0"/>
                <a:cs typeface="Arial" charset="0"/>
              </a:defRPr>
            </a:lvl6pPr>
            <a:lvl7pPr eaLnBrk="0" fontAlgn="base" hangingPunct="0">
              <a:spcAft>
                <a:spcPct val="0"/>
              </a:spcAft>
              <a:buFont typeface="Arial" charset="0"/>
              <a:buChar char="»"/>
              <a:defRPr sz="1600">
                <a:solidFill>
                  <a:srgbClr val="00446A"/>
                </a:solidFill>
                <a:latin typeface="Arial" charset="0"/>
                <a:ea typeface="Arial" charset="0"/>
                <a:cs typeface="Arial" charset="0"/>
              </a:defRPr>
            </a:lvl7pPr>
            <a:lvl8pPr eaLnBrk="0" fontAlgn="base" hangingPunct="0">
              <a:spcAft>
                <a:spcPct val="0"/>
              </a:spcAft>
              <a:buFont typeface="Arial" charset="0"/>
              <a:buChar char="»"/>
              <a:defRPr sz="1600">
                <a:solidFill>
                  <a:srgbClr val="00446A"/>
                </a:solidFill>
                <a:latin typeface="Arial" charset="0"/>
                <a:ea typeface="Arial" charset="0"/>
                <a:cs typeface="Arial" charset="0"/>
              </a:defRPr>
            </a:lvl8pPr>
            <a:lvl9pPr eaLnBrk="0" fontAlgn="base" hangingPunct="0">
              <a:spcAft>
                <a:spcPct val="0"/>
              </a:spcAft>
              <a:buFont typeface="Arial" charset="0"/>
              <a:buChar char="»"/>
              <a:defRPr sz="1600">
                <a:solidFill>
                  <a:srgbClr val="00446A"/>
                </a:solidFill>
                <a:latin typeface="Arial" charset="0"/>
                <a:ea typeface="Arial" charset="0"/>
                <a:cs typeface="Arial" charset="0"/>
              </a:defRPr>
            </a:lvl9pPr>
          </a:lstStyle>
          <a:p>
            <a:pPr algn="r"/>
            <a:r>
              <a:rPr lang="en-GB" sz="1000">
                <a:solidFill>
                  <a:srgbClr val="000000"/>
                </a:solidFill>
                <a:cs typeface="MS PGothic" charset="0"/>
              </a:rPr>
              <a:t>Bisphosphonate;      RANK Ligand inhibitor;     Radiopharmaceutical.</a:t>
            </a:r>
          </a:p>
        </p:txBody>
      </p:sp>
      <p:graphicFrame>
        <p:nvGraphicFramePr>
          <p:cNvPr id="7" name="Table 6"/>
          <p:cNvGraphicFramePr>
            <a:graphicFrameLocks noGrp="1"/>
          </p:cNvGraphicFramePr>
          <p:nvPr>
            <p:extLst>
              <p:ext uri="{D42A27DB-BD31-4B8C-83A1-F6EECF244321}">
                <p14:modId xmlns:p14="http://schemas.microsoft.com/office/powerpoint/2010/main" val="357921583"/>
              </p:ext>
            </p:extLst>
          </p:nvPr>
        </p:nvGraphicFramePr>
        <p:xfrm>
          <a:off x="142239" y="1201721"/>
          <a:ext cx="8599487" cy="4359277"/>
        </p:xfrm>
        <a:graphic>
          <a:graphicData uri="http://schemas.openxmlformats.org/drawingml/2006/table">
            <a:tbl>
              <a:tblPr/>
              <a:tblGrid>
                <a:gridCol w="1246187"/>
                <a:gridCol w="1050925"/>
                <a:gridCol w="1049338"/>
                <a:gridCol w="1050925"/>
                <a:gridCol w="1050925"/>
                <a:gridCol w="1050925"/>
                <a:gridCol w="1049337"/>
                <a:gridCol w="1050925"/>
              </a:tblGrid>
              <a:tr h="304846">
                <a:tc rowSpan="2">
                  <a:txBody>
                    <a:bodyPr/>
                    <a:lstStyle>
                      <a:lvl1pPr eaLnBrk="0" hangingPunct="0">
                        <a:spcBef>
                          <a:spcPct val="20000"/>
                        </a:spcBef>
                        <a:buSzPct val="120000"/>
                        <a:defRPr sz="2000">
                          <a:solidFill>
                            <a:srgbClr val="00446A"/>
                          </a:solidFill>
                          <a:latin typeface="Arial" pitchFamily="34" charset="0"/>
                          <a:cs typeface="Arial" pitchFamily="34" charset="0"/>
                        </a:defRPr>
                      </a:lvl1pPr>
                      <a:lvl2pPr marL="742950" indent="-285750" eaLnBrk="0" hangingPunct="0">
                        <a:spcBef>
                          <a:spcPct val="20000"/>
                        </a:spcBef>
                        <a:buFont typeface="Arial" pitchFamily="34" charset="0"/>
                        <a:defRPr>
                          <a:solidFill>
                            <a:srgbClr val="00446A"/>
                          </a:solidFill>
                          <a:latin typeface="Arial" pitchFamily="34" charset="0"/>
                          <a:cs typeface="Arial" pitchFamily="34" charset="0"/>
                        </a:defRPr>
                      </a:lvl2pPr>
                      <a:lvl3pPr marL="1143000" indent="-228600" eaLnBrk="0" hangingPunct="0">
                        <a:spcBef>
                          <a:spcPct val="20000"/>
                        </a:spcBef>
                        <a:buFont typeface="Arial" pitchFamily="34" charset="0"/>
                        <a:defRPr sz="1600">
                          <a:solidFill>
                            <a:srgbClr val="00446A"/>
                          </a:solidFill>
                          <a:latin typeface="Arial" pitchFamily="34" charset="0"/>
                          <a:cs typeface="Arial" pitchFamily="34" charset="0"/>
                        </a:defRPr>
                      </a:lvl3pPr>
                      <a:lvl4pPr marL="1600200" indent="-228600" eaLnBrk="0" hangingPunct="0">
                        <a:spcBef>
                          <a:spcPct val="20000"/>
                        </a:spcBef>
                        <a:buFont typeface="Arial" pitchFamily="34" charset="0"/>
                        <a:defRPr sz="1400">
                          <a:solidFill>
                            <a:srgbClr val="00446A"/>
                          </a:solidFill>
                          <a:latin typeface="Arial" pitchFamily="34" charset="0"/>
                          <a:cs typeface="Arial" pitchFamily="34" charset="0"/>
                        </a:defRPr>
                      </a:lvl4pPr>
                      <a:lvl5pPr marL="2057400" indent="-228600" eaLnBrk="0" hangingPunct="0">
                        <a:spcBef>
                          <a:spcPct val="20000"/>
                        </a:spcBef>
                        <a:buFont typeface="Arial" pitchFamily="34" charset="0"/>
                        <a:defRPr sz="1400">
                          <a:solidFill>
                            <a:srgbClr val="00446A"/>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s-ES" sz="1400" b="1" i="0" u="none" strike="noStrike" cap="none" normalizeH="0" baseline="0" smtClean="0">
                        <a:ln>
                          <a:noFill/>
                        </a:ln>
                        <a:solidFill>
                          <a:schemeClr val="bg1"/>
                        </a:solidFill>
                        <a:effectLst/>
                        <a:latin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s-ES" sz="1400" b="1" i="0" u="none" strike="noStrike" cap="none" normalizeH="0" baseline="0" smtClean="0">
                        <a:ln>
                          <a:noFill/>
                        </a:ln>
                        <a:solidFill>
                          <a:schemeClr val="bg1"/>
                        </a:solidFill>
                        <a:effectLst/>
                        <a:latin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s-ES" sz="1400" b="1" i="0" u="none" strike="noStrike" cap="none" normalizeH="0" baseline="0" smtClean="0">
                        <a:ln>
                          <a:noFill/>
                        </a:ln>
                        <a:solidFill>
                          <a:schemeClr val="bg1"/>
                        </a:solidFill>
                        <a:effectLst/>
                        <a:latin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s-ES" sz="1400" b="1" i="0" u="none" strike="noStrike" cap="none" normalizeH="0" baseline="0" smtClean="0">
                          <a:ln>
                            <a:noFill/>
                          </a:ln>
                          <a:solidFill>
                            <a:schemeClr val="bg1"/>
                          </a:solidFill>
                          <a:effectLst/>
                          <a:latin typeface="Arial" pitchFamily="34" charset="0"/>
                        </a:rPr>
                        <a:t>Drug</a:t>
                      </a:r>
                    </a:p>
                  </a:txBody>
                  <a:tcPr marL="91441" marR="91441" marT="45728" marB="45728" horzOverflow="overflow">
                    <a:lnL w="12700" cap="flat" cmpd="sng" algn="ctr">
                      <a:solidFill>
                        <a:srgbClr val="003C64"/>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3C64"/>
                    </a:solidFill>
                  </a:tcPr>
                </a:tc>
                <a:tc gridSpan="7">
                  <a:txBody>
                    <a:bodyPr/>
                    <a:lstStyle>
                      <a:lvl1pPr eaLnBrk="0" hangingPunct="0">
                        <a:spcBef>
                          <a:spcPct val="20000"/>
                        </a:spcBef>
                        <a:buSzPct val="120000"/>
                        <a:defRPr sz="2000">
                          <a:solidFill>
                            <a:srgbClr val="00446A"/>
                          </a:solidFill>
                          <a:latin typeface="Arial" pitchFamily="34" charset="0"/>
                          <a:cs typeface="Arial" pitchFamily="34" charset="0"/>
                        </a:defRPr>
                      </a:lvl1pPr>
                      <a:lvl2pPr marL="742950" indent="-285750" eaLnBrk="0" hangingPunct="0">
                        <a:spcBef>
                          <a:spcPct val="20000"/>
                        </a:spcBef>
                        <a:buFont typeface="Arial" pitchFamily="34" charset="0"/>
                        <a:defRPr>
                          <a:solidFill>
                            <a:srgbClr val="00446A"/>
                          </a:solidFill>
                          <a:latin typeface="Arial" pitchFamily="34" charset="0"/>
                          <a:cs typeface="Arial" pitchFamily="34" charset="0"/>
                        </a:defRPr>
                      </a:lvl2pPr>
                      <a:lvl3pPr marL="1143000" indent="-228600" eaLnBrk="0" hangingPunct="0">
                        <a:spcBef>
                          <a:spcPct val="20000"/>
                        </a:spcBef>
                        <a:buFont typeface="Arial" pitchFamily="34" charset="0"/>
                        <a:defRPr sz="1600">
                          <a:solidFill>
                            <a:srgbClr val="00446A"/>
                          </a:solidFill>
                          <a:latin typeface="Arial" pitchFamily="34" charset="0"/>
                          <a:cs typeface="Arial" pitchFamily="34" charset="0"/>
                        </a:defRPr>
                      </a:lvl3pPr>
                      <a:lvl4pPr marL="1600200" indent="-228600" eaLnBrk="0" hangingPunct="0">
                        <a:spcBef>
                          <a:spcPct val="20000"/>
                        </a:spcBef>
                        <a:buFont typeface="Arial" pitchFamily="34" charset="0"/>
                        <a:defRPr sz="1400">
                          <a:solidFill>
                            <a:srgbClr val="00446A"/>
                          </a:solidFill>
                          <a:latin typeface="Arial" pitchFamily="34" charset="0"/>
                          <a:cs typeface="Arial" pitchFamily="34" charset="0"/>
                        </a:defRPr>
                      </a:lvl4pPr>
                      <a:lvl5pPr marL="2057400" indent="-228600" eaLnBrk="0" hangingPunct="0">
                        <a:spcBef>
                          <a:spcPct val="20000"/>
                        </a:spcBef>
                        <a:buFont typeface="Arial" pitchFamily="34" charset="0"/>
                        <a:defRPr sz="1400">
                          <a:solidFill>
                            <a:srgbClr val="00446A"/>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s-ES" sz="1400" b="1" i="0" u="none" strike="noStrike" cap="none" normalizeH="0" baseline="0" smtClean="0">
                          <a:ln>
                            <a:noFill/>
                          </a:ln>
                          <a:solidFill>
                            <a:schemeClr val="bg1"/>
                          </a:solidFill>
                          <a:effectLst/>
                          <a:latin typeface="Arial" pitchFamily="34" charset="0"/>
                        </a:rPr>
                        <a:t>Patient population approved by EMA</a:t>
                      </a:r>
                    </a:p>
                  </a:txBody>
                  <a:tcPr marL="91441" marR="91441" marT="45728" marB="45728" anchor="ctr" horzOverflow="overflow">
                    <a:lnL w="12700" cap="flat" cmpd="sng" algn="ctr">
                      <a:solidFill>
                        <a:schemeClr val="bg1"/>
                      </a:solidFill>
                      <a:prstDash val="solid"/>
                      <a:round/>
                      <a:headEnd type="none" w="med" len="med"/>
                      <a:tailEnd type="none" w="med" len="med"/>
                    </a:lnL>
                    <a:lnR w="12700" cap="flat" cmpd="sng" algn="ctr">
                      <a:solidFill>
                        <a:srgbClr val="003C64"/>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3C64"/>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945015">
                <a:tc vMerge="1">
                  <a:txBody>
                    <a:bodyPr/>
                    <a:lstStyle/>
                    <a:p>
                      <a:endParaRPr lang="es-ES"/>
                    </a:p>
                  </a:txBody>
                  <a:tcPr/>
                </a:tc>
                <a:tc>
                  <a:txBody>
                    <a:bodyPr/>
                    <a:lstStyle>
                      <a:lvl1pPr eaLnBrk="0" hangingPunct="0">
                        <a:spcBef>
                          <a:spcPct val="20000"/>
                        </a:spcBef>
                        <a:buSzPct val="120000"/>
                        <a:defRPr sz="2000">
                          <a:solidFill>
                            <a:srgbClr val="00446A"/>
                          </a:solidFill>
                          <a:latin typeface="Arial" pitchFamily="34" charset="0"/>
                          <a:cs typeface="Arial" pitchFamily="34" charset="0"/>
                        </a:defRPr>
                      </a:lvl1pPr>
                      <a:lvl2pPr marL="742950" indent="-285750" eaLnBrk="0" hangingPunct="0">
                        <a:spcBef>
                          <a:spcPct val="20000"/>
                        </a:spcBef>
                        <a:buFont typeface="Arial" pitchFamily="34" charset="0"/>
                        <a:defRPr>
                          <a:solidFill>
                            <a:srgbClr val="00446A"/>
                          </a:solidFill>
                          <a:latin typeface="Arial" pitchFamily="34" charset="0"/>
                          <a:cs typeface="Arial" pitchFamily="34" charset="0"/>
                        </a:defRPr>
                      </a:lvl2pPr>
                      <a:lvl3pPr marL="1143000" indent="-228600" eaLnBrk="0" hangingPunct="0">
                        <a:spcBef>
                          <a:spcPct val="20000"/>
                        </a:spcBef>
                        <a:buFont typeface="Arial" pitchFamily="34" charset="0"/>
                        <a:defRPr sz="1600">
                          <a:solidFill>
                            <a:srgbClr val="00446A"/>
                          </a:solidFill>
                          <a:latin typeface="Arial" pitchFamily="34" charset="0"/>
                          <a:cs typeface="Arial" pitchFamily="34" charset="0"/>
                        </a:defRPr>
                      </a:lvl3pPr>
                      <a:lvl4pPr marL="1600200" indent="-228600" eaLnBrk="0" hangingPunct="0">
                        <a:spcBef>
                          <a:spcPct val="20000"/>
                        </a:spcBef>
                        <a:buFont typeface="Arial" pitchFamily="34" charset="0"/>
                        <a:defRPr sz="1400">
                          <a:solidFill>
                            <a:srgbClr val="00446A"/>
                          </a:solidFill>
                          <a:latin typeface="Arial" pitchFamily="34" charset="0"/>
                          <a:cs typeface="Arial" pitchFamily="34" charset="0"/>
                        </a:defRPr>
                      </a:lvl4pPr>
                      <a:lvl5pPr marL="2057400" indent="-228600" eaLnBrk="0" hangingPunct="0">
                        <a:spcBef>
                          <a:spcPct val="20000"/>
                        </a:spcBef>
                        <a:buFont typeface="Arial" pitchFamily="34" charset="0"/>
                        <a:defRPr sz="1400">
                          <a:solidFill>
                            <a:srgbClr val="00446A"/>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s-ES" sz="1400" b="1" i="0" u="none" strike="noStrike" cap="none" normalizeH="0" baseline="0" smtClean="0">
                          <a:ln>
                            <a:noFill/>
                          </a:ln>
                          <a:solidFill>
                            <a:schemeClr val="bg1"/>
                          </a:solidFill>
                          <a:effectLst/>
                          <a:latin typeface="Arial" pitchFamily="34" charset="0"/>
                        </a:rPr>
                        <a:t>Breast cancer</a:t>
                      </a:r>
                      <a:br>
                        <a:rPr kumimoji="0" lang="en-GB" altLang="es-ES" sz="1400" b="1" i="0" u="none" strike="noStrike" cap="none" normalizeH="0" baseline="0" smtClean="0">
                          <a:ln>
                            <a:noFill/>
                          </a:ln>
                          <a:solidFill>
                            <a:schemeClr val="bg1"/>
                          </a:solidFill>
                          <a:effectLst/>
                          <a:latin typeface="Arial" pitchFamily="34" charset="0"/>
                        </a:rPr>
                      </a:br>
                      <a:r>
                        <a:rPr kumimoji="0" lang="en-GB" altLang="es-ES" sz="1400" b="1" i="0" u="none" strike="noStrike" cap="none" normalizeH="0" baseline="0" smtClean="0">
                          <a:ln>
                            <a:noFill/>
                          </a:ln>
                          <a:solidFill>
                            <a:schemeClr val="bg1"/>
                          </a:solidFill>
                          <a:effectLst/>
                          <a:latin typeface="Arial" pitchFamily="34" charset="0"/>
                        </a:rPr>
                        <a:t>+ BM</a:t>
                      </a:r>
                    </a:p>
                  </a:txBody>
                  <a:tcPr marL="91441" marR="91441"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3C64"/>
                    </a:solidFill>
                  </a:tcPr>
                </a:tc>
                <a:tc>
                  <a:txBody>
                    <a:bodyPr/>
                    <a:lstStyle>
                      <a:lvl1pPr eaLnBrk="0" hangingPunct="0">
                        <a:spcBef>
                          <a:spcPct val="20000"/>
                        </a:spcBef>
                        <a:buSzPct val="120000"/>
                        <a:defRPr sz="2000">
                          <a:solidFill>
                            <a:srgbClr val="00446A"/>
                          </a:solidFill>
                          <a:latin typeface="Arial" pitchFamily="34" charset="0"/>
                          <a:cs typeface="Arial" pitchFamily="34" charset="0"/>
                        </a:defRPr>
                      </a:lvl1pPr>
                      <a:lvl2pPr marL="742950" indent="-285750" eaLnBrk="0" hangingPunct="0">
                        <a:spcBef>
                          <a:spcPct val="20000"/>
                        </a:spcBef>
                        <a:buFont typeface="Arial" pitchFamily="34" charset="0"/>
                        <a:defRPr>
                          <a:solidFill>
                            <a:srgbClr val="00446A"/>
                          </a:solidFill>
                          <a:latin typeface="Arial" pitchFamily="34" charset="0"/>
                          <a:cs typeface="Arial" pitchFamily="34" charset="0"/>
                        </a:defRPr>
                      </a:lvl2pPr>
                      <a:lvl3pPr marL="1143000" indent="-228600" eaLnBrk="0" hangingPunct="0">
                        <a:spcBef>
                          <a:spcPct val="20000"/>
                        </a:spcBef>
                        <a:buFont typeface="Arial" pitchFamily="34" charset="0"/>
                        <a:defRPr sz="1600">
                          <a:solidFill>
                            <a:srgbClr val="00446A"/>
                          </a:solidFill>
                          <a:latin typeface="Arial" pitchFamily="34" charset="0"/>
                          <a:cs typeface="Arial" pitchFamily="34" charset="0"/>
                        </a:defRPr>
                      </a:lvl3pPr>
                      <a:lvl4pPr marL="1600200" indent="-228600" eaLnBrk="0" hangingPunct="0">
                        <a:spcBef>
                          <a:spcPct val="20000"/>
                        </a:spcBef>
                        <a:buFont typeface="Arial" pitchFamily="34" charset="0"/>
                        <a:defRPr sz="1400">
                          <a:solidFill>
                            <a:srgbClr val="00446A"/>
                          </a:solidFill>
                          <a:latin typeface="Arial" pitchFamily="34" charset="0"/>
                          <a:cs typeface="Arial" pitchFamily="34" charset="0"/>
                        </a:defRPr>
                      </a:lvl4pPr>
                      <a:lvl5pPr marL="2057400" indent="-228600" eaLnBrk="0" hangingPunct="0">
                        <a:spcBef>
                          <a:spcPct val="20000"/>
                        </a:spcBef>
                        <a:buFont typeface="Arial" pitchFamily="34" charset="0"/>
                        <a:defRPr sz="1400">
                          <a:solidFill>
                            <a:srgbClr val="00446A"/>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s-ES" sz="1400" b="1" i="0" u="none" strike="noStrike" cap="none" normalizeH="0" baseline="0" smtClean="0">
                          <a:ln>
                            <a:noFill/>
                          </a:ln>
                          <a:solidFill>
                            <a:schemeClr val="bg1"/>
                          </a:solidFill>
                          <a:effectLst/>
                          <a:latin typeface="Arial" pitchFamily="34" charset="0"/>
                        </a:rPr>
                        <a:t>Prostate cancer</a:t>
                      </a:r>
                      <a:br>
                        <a:rPr kumimoji="0" lang="en-GB" altLang="es-ES" sz="1400" b="1" i="0" u="none" strike="noStrike" cap="none" normalizeH="0" baseline="0" smtClean="0">
                          <a:ln>
                            <a:noFill/>
                          </a:ln>
                          <a:solidFill>
                            <a:schemeClr val="bg1"/>
                          </a:solidFill>
                          <a:effectLst/>
                          <a:latin typeface="Arial" pitchFamily="34" charset="0"/>
                        </a:rPr>
                      </a:br>
                      <a:r>
                        <a:rPr kumimoji="0" lang="en-GB" altLang="es-ES" sz="1400" b="1" i="0" u="none" strike="noStrike" cap="none" normalizeH="0" baseline="0" smtClean="0">
                          <a:ln>
                            <a:noFill/>
                          </a:ln>
                          <a:solidFill>
                            <a:schemeClr val="bg1"/>
                          </a:solidFill>
                          <a:effectLst/>
                          <a:latin typeface="Arial" pitchFamily="34" charset="0"/>
                        </a:rPr>
                        <a:t>+ BM</a:t>
                      </a:r>
                    </a:p>
                  </a:txBody>
                  <a:tcPr marL="91441" marR="91441"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3C64"/>
                    </a:solidFill>
                  </a:tcPr>
                </a:tc>
                <a:tc>
                  <a:txBody>
                    <a:bodyPr/>
                    <a:lstStyle>
                      <a:lvl1pPr eaLnBrk="0" hangingPunct="0">
                        <a:spcBef>
                          <a:spcPct val="20000"/>
                        </a:spcBef>
                        <a:buSzPct val="120000"/>
                        <a:defRPr sz="2000">
                          <a:solidFill>
                            <a:srgbClr val="00446A"/>
                          </a:solidFill>
                          <a:latin typeface="Arial" pitchFamily="34" charset="0"/>
                          <a:cs typeface="Arial" pitchFamily="34" charset="0"/>
                        </a:defRPr>
                      </a:lvl1pPr>
                      <a:lvl2pPr marL="742950" indent="-285750" eaLnBrk="0" hangingPunct="0">
                        <a:spcBef>
                          <a:spcPct val="20000"/>
                        </a:spcBef>
                        <a:buFont typeface="Arial" pitchFamily="34" charset="0"/>
                        <a:defRPr>
                          <a:solidFill>
                            <a:srgbClr val="00446A"/>
                          </a:solidFill>
                          <a:latin typeface="Arial" pitchFamily="34" charset="0"/>
                          <a:cs typeface="Arial" pitchFamily="34" charset="0"/>
                        </a:defRPr>
                      </a:lvl2pPr>
                      <a:lvl3pPr marL="1143000" indent="-228600" eaLnBrk="0" hangingPunct="0">
                        <a:spcBef>
                          <a:spcPct val="20000"/>
                        </a:spcBef>
                        <a:buFont typeface="Arial" pitchFamily="34" charset="0"/>
                        <a:defRPr sz="1600">
                          <a:solidFill>
                            <a:srgbClr val="00446A"/>
                          </a:solidFill>
                          <a:latin typeface="Arial" pitchFamily="34" charset="0"/>
                          <a:cs typeface="Arial" pitchFamily="34" charset="0"/>
                        </a:defRPr>
                      </a:lvl3pPr>
                      <a:lvl4pPr marL="1600200" indent="-228600" eaLnBrk="0" hangingPunct="0">
                        <a:spcBef>
                          <a:spcPct val="20000"/>
                        </a:spcBef>
                        <a:buFont typeface="Arial" pitchFamily="34" charset="0"/>
                        <a:defRPr sz="1400">
                          <a:solidFill>
                            <a:srgbClr val="00446A"/>
                          </a:solidFill>
                          <a:latin typeface="Arial" pitchFamily="34" charset="0"/>
                          <a:cs typeface="Arial" pitchFamily="34" charset="0"/>
                        </a:defRPr>
                      </a:lvl4pPr>
                      <a:lvl5pPr marL="2057400" indent="-228600" eaLnBrk="0" hangingPunct="0">
                        <a:spcBef>
                          <a:spcPct val="20000"/>
                        </a:spcBef>
                        <a:buFont typeface="Arial" pitchFamily="34" charset="0"/>
                        <a:defRPr sz="1400">
                          <a:solidFill>
                            <a:srgbClr val="00446A"/>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s-ES" sz="1400" b="1" i="0" u="none" strike="noStrike" cap="none" normalizeH="0" baseline="0" smtClean="0">
                          <a:ln>
                            <a:noFill/>
                          </a:ln>
                          <a:solidFill>
                            <a:schemeClr val="bg1"/>
                          </a:solidFill>
                          <a:effectLst/>
                          <a:latin typeface="Arial" pitchFamily="34" charset="0"/>
                        </a:rPr>
                        <a:t>Other solid tumours</a:t>
                      </a:r>
                      <a:br>
                        <a:rPr kumimoji="0" lang="en-GB" altLang="es-ES" sz="1400" b="1" i="0" u="none" strike="noStrike" cap="none" normalizeH="0" baseline="0" smtClean="0">
                          <a:ln>
                            <a:noFill/>
                          </a:ln>
                          <a:solidFill>
                            <a:schemeClr val="bg1"/>
                          </a:solidFill>
                          <a:effectLst/>
                          <a:latin typeface="Arial" pitchFamily="34" charset="0"/>
                        </a:rPr>
                      </a:br>
                      <a:r>
                        <a:rPr kumimoji="0" lang="en-GB" altLang="es-ES" sz="1400" b="1" i="0" u="none" strike="noStrike" cap="none" normalizeH="0" baseline="0" smtClean="0">
                          <a:ln>
                            <a:noFill/>
                          </a:ln>
                          <a:solidFill>
                            <a:schemeClr val="bg1"/>
                          </a:solidFill>
                          <a:effectLst/>
                          <a:latin typeface="Arial" pitchFamily="34" charset="0"/>
                        </a:rPr>
                        <a:t>+ BM</a:t>
                      </a:r>
                    </a:p>
                  </a:txBody>
                  <a:tcPr marL="91441" marR="91441"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3C64"/>
                    </a:solidFill>
                  </a:tcPr>
                </a:tc>
                <a:tc>
                  <a:txBody>
                    <a:bodyPr/>
                    <a:lstStyle>
                      <a:lvl1pPr eaLnBrk="0" hangingPunct="0">
                        <a:spcBef>
                          <a:spcPct val="20000"/>
                        </a:spcBef>
                        <a:buSzPct val="120000"/>
                        <a:defRPr sz="2000">
                          <a:solidFill>
                            <a:srgbClr val="00446A"/>
                          </a:solidFill>
                          <a:latin typeface="Arial" pitchFamily="34" charset="0"/>
                          <a:cs typeface="Arial" pitchFamily="34" charset="0"/>
                        </a:defRPr>
                      </a:lvl1pPr>
                      <a:lvl2pPr marL="742950" indent="-285750" eaLnBrk="0" hangingPunct="0">
                        <a:spcBef>
                          <a:spcPct val="20000"/>
                        </a:spcBef>
                        <a:buFont typeface="Arial" pitchFamily="34" charset="0"/>
                        <a:defRPr>
                          <a:solidFill>
                            <a:srgbClr val="00446A"/>
                          </a:solidFill>
                          <a:latin typeface="Arial" pitchFamily="34" charset="0"/>
                          <a:cs typeface="Arial" pitchFamily="34" charset="0"/>
                        </a:defRPr>
                      </a:lvl2pPr>
                      <a:lvl3pPr marL="1143000" indent="-228600" eaLnBrk="0" hangingPunct="0">
                        <a:spcBef>
                          <a:spcPct val="20000"/>
                        </a:spcBef>
                        <a:buFont typeface="Arial" pitchFamily="34" charset="0"/>
                        <a:defRPr sz="1600">
                          <a:solidFill>
                            <a:srgbClr val="00446A"/>
                          </a:solidFill>
                          <a:latin typeface="Arial" pitchFamily="34" charset="0"/>
                          <a:cs typeface="Arial" pitchFamily="34" charset="0"/>
                        </a:defRPr>
                      </a:lvl3pPr>
                      <a:lvl4pPr marL="1600200" indent="-228600" eaLnBrk="0" hangingPunct="0">
                        <a:spcBef>
                          <a:spcPct val="20000"/>
                        </a:spcBef>
                        <a:buFont typeface="Arial" pitchFamily="34" charset="0"/>
                        <a:defRPr sz="1400">
                          <a:solidFill>
                            <a:srgbClr val="00446A"/>
                          </a:solidFill>
                          <a:latin typeface="Arial" pitchFamily="34" charset="0"/>
                          <a:cs typeface="Arial" pitchFamily="34" charset="0"/>
                        </a:defRPr>
                      </a:lvl4pPr>
                      <a:lvl5pPr marL="2057400" indent="-228600" eaLnBrk="0" hangingPunct="0">
                        <a:spcBef>
                          <a:spcPct val="20000"/>
                        </a:spcBef>
                        <a:buFont typeface="Arial" pitchFamily="34" charset="0"/>
                        <a:defRPr sz="1400">
                          <a:solidFill>
                            <a:srgbClr val="00446A"/>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s-ES" sz="1400" b="1" i="0" u="none" strike="noStrike" cap="none" normalizeH="0" baseline="0" smtClean="0">
                          <a:ln>
                            <a:noFill/>
                          </a:ln>
                          <a:solidFill>
                            <a:schemeClr val="bg1"/>
                          </a:solidFill>
                          <a:effectLst/>
                          <a:latin typeface="Arial" pitchFamily="34" charset="0"/>
                        </a:rPr>
                        <a:t>Multiple myeloma</a:t>
                      </a:r>
                    </a:p>
                  </a:txBody>
                  <a:tcPr marL="91441" marR="91441"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3C64"/>
                    </a:solidFill>
                  </a:tcPr>
                </a:tc>
                <a:tc>
                  <a:txBody>
                    <a:bodyPr/>
                    <a:lstStyle>
                      <a:lvl1pPr eaLnBrk="0" hangingPunct="0">
                        <a:spcBef>
                          <a:spcPct val="20000"/>
                        </a:spcBef>
                        <a:buSzPct val="120000"/>
                        <a:defRPr sz="2000">
                          <a:solidFill>
                            <a:srgbClr val="00446A"/>
                          </a:solidFill>
                          <a:latin typeface="Arial" pitchFamily="34" charset="0"/>
                          <a:cs typeface="Arial" pitchFamily="34" charset="0"/>
                        </a:defRPr>
                      </a:lvl1pPr>
                      <a:lvl2pPr marL="742950" indent="-285750" eaLnBrk="0" hangingPunct="0">
                        <a:spcBef>
                          <a:spcPct val="20000"/>
                        </a:spcBef>
                        <a:buFont typeface="Arial" pitchFamily="34" charset="0"/>
                        <a:defRPr>
                          <a:solidFill>
                            <a:srgbClr val="00446A"/>
                          </a:solidFill>
                          <a:latin typeface="Arial" pitchFamily="34" charset="0"/>
                          <a:cs typeface="Arial" pitchFamily="34" charset="0"/>
                        </a:defRPr>
                      </a:lvl2pPr>
                      <a:lvl3pPr marL="1143000" indent="-228600" eaLnBrk="0" hangingPunct="0">
                        <a:spcBef>
                          <a:spcPct val="20000"/>
                        </a:spcBef>
                        <a:buFont typeface="Arial" pitchFamily="34" charset="0"/>
                        <a:defRPr sz="1600">
                          <a:solidFill>
                            <a:srgbClr val="00446A"/>
                          </a:solidFill>
                          <a:latin typeface="Arial" pitchFamily="34" charset="0"/>
                          <a:cs typeface="Arial" pitchFamily="34" charset="0"/>
                        </a:defRPr>
                      </a:lvl3pPr>
                      <a:lvl4pPr marL="1600200" indent="-228600" eaLnBrk="0" hangingPunct="0">
                        <a:spcBef>
                          <a:spcPct val="20000"/>
                        </a:spcBef>
                        <a:buFont typeface="Arial" pitchFamily="34" charset="0"/>
                        <a:defRPr sz="1400">
                          <a:solidFill>
                            <a:srgbClr val="00446A"/>
                          </a:solidFill>
                          <a:latin typeface="Arial" pitchFamily="34" charset="0"/>
                          <a:cs typeface="Arial" pitchFamily="34" charset="0"/>
                        </a:defRPr>
                      </a:lvl4pPr>
                      <a:lvl5pPr marL="2057400" indent="-228600" eaLnBrk="0" hangingPunct="0">
                        <a:spcBef>
                          <a:spcPct val="20000"/>
                        </a:spcBef>
                        <a:buFont typeface="Arial" pitchFamily="34" charset="0"/>
                        <a:defRPr sz="1400">
                          <a:solidFill>
                            <a:srgbClr val="00446A"/>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s-ES" sz="1400" b="1" i="0" u="none" strike="noStrike" cap="none" normalizeH="0" baseline="0" smtClean="0">
                          <a:ln>
                            <a:noFill/>
                          </a:ln>
                          <a:solidFill>
                            <a:schemeClr val="bg1"/>
                          </a:solidFill>
                          <a:effectLst/>
                          <a:latin typeface="Arial" pitchFamily="34" charset="0"/>
                        </a:rPr>
                        <a:t>HCM</a:t>
                      </a:r>
                    </a:p>
                  </a:txBody>
                  <a:tcPr marL="91441" marR="91441"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3C64"/>
                    </a:solidFill>
                  </a:tcPr>
                </a:tc>
                <a:tc>
                  <a:txBody>
                    <a:bodyPr/>
                    <a:lstStyle>
                      <a:lvl1pPr eaLnBrk="0" hangingPunct="0">
                        <a:spcBef>
                          <a:spcPct val="20000"/>
                        </a:spcBef>
                        <a:buSzPct val="120000"/>
                        <a:defRPr sz="2000">
                          <a:solidFill>
                            <a:srgbClr val="00446A"/>
                          </a:solidFill>
                          <a:latin typeface="Arial" pitchFamily="34" charset="0"/>
                          <a:cs typeface="Arial" pitchFamily="34" charset="0"/>
                        </a:defRPr>
                      </a:lvl1pPr>
                      <a:lvl2pPr marL="742950" indent="-285750" eaLnBrk="0" hangingPunct="0">
                        <a:spcBef>
                          <a:spcPct val="20000"/>
                        </a:spcBef>
                        <a:buFont typeface="Arial" pitchFamily="34" charset="0"/>
                        <a:defRPr>
                          <a:solidFill>
                            <a:srgbClr val="00446A"/>
                          </a:solidFill>
                          <a:latin typeface="Arial" pitchFamily="34" charset="0"/>
                          <a:cs typeface="Arial" pitchFamily="34" charset="0"/>
                        </a:defRPr>
                      </a:lvl2pPr>
                      <a:lvl3pPr marL="1143000" indent="-228600" eaLnBrk="0" hangingPunct="0">
                        <a:spcBef>
                          <a:spcPct val="20000"/>
                        </a:spcBef>
                        <a:buFont typeface="Arial" pitchFamily="34" charset="0"/>
                        <a:defRPr sz="1600">
                          <a:solidFill>
                            <a:srgbClr val="00446A"/>
                          </a:solidFill>
                          <a:latin typeface="Arial" pitchFamily="34" charset="0"/>
                          <a:cs typeface="Arial" pitchFamily="34" charset="0"/>
                        </a:defRPr>
                      </a:lvl3pPr>
                      <a:lvl4pPr marL="1600200" indent="-228600" eaLnBrk="0" hangingPunct="0">
                        <a:spcBef>
                          <a:spcPct val="20000"/>
                        </a:spcBef>
                        <a:buFont typeface="Arial" pitchFamily="34" charset="0"/>
                        <a:defRPr sz="1400">
                          <a:solidFill>
                            <a:srgbClr val="00446A"/>
                          </a:solidFill>
                          <a:latin typeface="Arial" pitchFamily="34" charset="0"/>
                          <a:cs typeface="Arial" pitchFamily="34" charset="0"/>
                        </a:defRPr>
                      </a:lvl4pPr>
                      <a:lvl5pPr marL="2057400" indent="-228600" eaLnBrk="0" hangingPunct="0">
                        <a:spcBef>
                          <a:spcPct val="20000"/>
                        </a:spcBef>
                        <a:buFont typeface="Arial" pitchFamily="34" charset="0"/>
                        <a:defRPr sz="1400">
                          <a:solidFill>
                            <a:srgbClr val="00446A"/>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s-ES" sz="1400" b="1" i="0" u="none" strike="noStrike" cap="none" normalizeH="0" baseline="0" smtClean="0">
                          <a:ln>
                            <a:noFill/>
                          </a:ln>
                          <a:solidFill>
                            <a:schemeClr val="bg1"/>
                          </a:solidFill>
                          <a:effectLst/>
                          <a:latin typeface="Arial" pitchFamily="34" charset="0"/>
                        </a:rPr>
                        <a:t>CTIBL</a:t>
                      </a:r>
                    </a:p>
                  </a:txBody>
                  <a:tcPr marL="91441" marR="91441"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3C64"/>
                    </a:solidFill>
                  </a:tcPr>
                </a:tc>
                <a:tc>
                  <a:txBody>
                    <a:bodyPr/>
                    <a:lstStyle>
                      <a:lvl1pPr eaLnBrk="0" hangingPunct="0">
                        <a:spcBef>
                          <a:spcPct val="20000"/>
                        </a:spcBef>
                        <a:buSzPct val="120000"/>
                        <a:defRPr sz="2000">
                          <a:solidFill>
                            <a:srgbClr val="00446A"/>
                          </a:solidFill>
                          <a:latin typeface="Arial" pitchFamily="34" charset="0"/>
                          <a:cs typeface="Arial" pitchFamily="34" charset="0"/>
                        </a:defRPr>
                      </a:lvl1pPr>
                      <a:lvl2pPr marL="742950" indent="-285750" eaLnBrk="0" hangingPunct="0">
                        <a:spcBef>
                          <a:spcPct val="20000"/>
                        </a:spcBef>
                        <a:buFont typeface="Arial" pitchFamily="34" charset="0"/>
                        <a:defRPr>
                          <a:solidFill>
                            <a:srgbClr val="00446A"/>
                          </a:solidFill>
                          <a:latin typeface="Arial" pitchFamily="34" charset="0"/>
                          <a:cs typeface="Arial" pitchFamily="34" charset="0"/>
                        </a:defRPr>
                      </a:lvl2pPr>
                      <a:lvl3pPr marL="1143000" indent="-228600" eaLnBrk="0" hangingPunct="0">
                        <a:spcBef>
                          <a:spcPct val="20000"/>
                        </a:spcBef>
                        <a:buFont typeface="Arial" pitchFamily="34" charset="0"/>
                        <a:defRPr sz="1600">
                          <a:solidFill>
                            <a:srgbClr val="00446A"/>
                          </a:solidFill>
                          <a:latin typeface="Arial" pitchFamily="34" charset="0"/>
                          <a:cs typeface="Arial" pitchFamily="34" charset="0"/>
                        </a:defRPr>
                      </a:lvl3pPr>
                      <a:lvl4pPr marL="1600200" indent="-228600" eaLnBrk="0" hangingPunct="0">
                        <a:spcBef>
                          <a:spcPct val="20000"/>
                        </a:spcBef>
                        <a:buFont typeface="Arial" pitchFamily="34" charset="0"/>
                        <a:defRPr sz="1400">
                          <a:solidFill>
                            <a:srgbClr val="00446A"/>
                          </a:solidFill>
                          <a:latin typeface="Arial" pitchFamily="34" charset="0"/>
                          <a:cs typeface="Arial" pitchFamily="34" charset="0"/>
                        </a:defRPr>
                      </a:lvl4pPr>
                      <a:lvl5pPr marL="2057400" indent="-228600" eaLnBrk="0" hangingPunct="0">
                        <a:spcBef>
                          <a:spcPct val="20000"/>
                        </a:spcBef>
                        <a:buFont typeface="Arial" pitchFamily="34" charset="0"/>
                        <a:defRPr sz="1400">
                          <a:solidFill>
                            <a:srgbClr val="00446A"/>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s-ES" sz="1400" b="1" i="0" u="none" strike="noStrike" cap="none" normalizeH="0" baseline="0" smtClean="0">
                          <a:ln>
                            <a:noFill/>
                          </a:ln>
                          <a:solidFill>
                            <a:schemeClr val="bg1"/>
                          </a:solidFill>
                          <a:effectLst/>
                          <a:latin typeface="Arial" pitchFamily="34" charset="0"/>
                        </a:rPr>
                        <a:t>GCTB</a:t>
                      </a:r>
                    </a:p>
                  </a:txBody>
                  <a:tcPr marL="91441" marR="91441" marT="45728" marB="45728" horzOverflow="overflow">
                    <a:lnL w="12700" cap="flat" cmpd="sng" algn="ctr">
                      <a:solidFill>
                        <a:schemeClr val="bg1"/>
                      </a:solidFill>
                      <a:prstDash val="solid"/>
                      <a:round/>
                      <a:headEnd type="none" w="med" len="med"/>
                      <a:tailEnd type="none" w="med" len="med"/>
                    </a:lnL>
                    <a:lnR w="12700" cap="flat" cmpd="sng" algn="ctr">
                      <a:solidFill>
                        <a:srgbClr val="003C64"/>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3C64"/>
                    </a:solidFill>
                  </a:tcPr>
                </a:tc>
              </a:tr>
              <a:tr h="518236">
                <a:tc>
                  <a:txBody>
                    <a:bodyPr/>
                    <a:lstStyle>
                      <a:lvl1pPr eaLnBrk="0" hangingPunct="0">
                        <a:spcBef>
                          <a:spcPct val="20000"/>
                        </a:spcBef>
                        <a:buSzPct val="120000"/>
                        <a:defRPr sz="2000">
                          <a:solidFill>
                            <a:srgbClr val="00446A"/>
                          </a:solidFill>
                          <a:latin typeface="Arial" pitchFamily="34" charset="0"/>
                          <a:cs typeface="Arial" pitchFamily="34" charset="0"/>
                        </a:defRPr>
                      </a:lvl1pPr>
                      <a:lvl2pPr marL="742950" indent="-285750" eaLnBrk="0" hangingPunct="0">
                        <a:spcBef>
                          <a:spcPct val="20000"/>
                        </a:spcBef>
                        <a:buFont typeface="Arial" pitchFamily="34" charset="0"/>
                        <a:defRPr>
                          <a:solidFill>
                            <a:srgbClr val="00446A"/>
                          </a:solidFill>
                          <a:latin typeface="Arial" pitchFamily="34" charset="0"/>
                          <a:cs typeface="Arial" pitchFamily="34" charset="0"/>
                        </a:defRPr>
                      </a:lvl2pPr>
                      <a:lvl3pPr marL="1143000" indent="-228600" eaLnBrk="0" hangingPunct="0">
                        <a:spcBef>
                          <a:spcPct val="20000"/>
                        </a:spcBef>
                        <a:buFont typeface="Arial" pitchFamily="34" charset="0"/>
                        <a:defRPr sz="1600">
                          <a:solidFill>
                            <a:srgbClr val="00446A"/>
                          </a:solidFill>
                          <a:latin typeface="Arial" pitchFamily="34" charset="0"/>
                          <a:cs typeface="Arial" pitchFamily="34" charset="0"/>
                        </a:defRPr>
                      </a:lvl3pPr>
                      <a:lvl4pPr marL="1600200" indent="-228600" eaLnBrk="0" hangingPunct="0">
                        <a:spcBef>
                          <a:spcPct val="20000"/>
                        </a:spcBef>
                        <a:buFont typeface="Arial" pitchFamily="34" charset="0"/>
                        <a:defRPr sz="1400">
                          <a:solidFill>
                            <a:srgbClr val="00446A"/>
                          </a:solidFill>
                          <a:latin typeface="Arial" pitchFamily="34" charset="0"/>
                          <a:cs typeface="Arial" pitchFamily="34" charset="0"/>
                        </a:defRPr>
                      </a:lvl4pPr>
                      <a:lvl5pPr marL="2057400" indent="-228600" eaLnBrk="0" hangingPunct="0">
                        <a:spcBef>
                          <a:spcPct val="20000"/>
                        </a:spcBef>
                        <a:buFont typeface="Arial" pitchFamily="34" charset="0"/>
                        <a:defRPr sz="1400">
                          <a:solidFill>
                            <a:srgbClr val="00446A"/>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s-ES" sz="1400" b="0" i="0" u="none" strike="noStrike" cap="none" normalizeH="0" baseline="0" smtClean="0">
                          <a:ln>
                            <a:noFill/>
                          </a:ln>
                          <a:solidFill>
                            <a:schemeClr val="bg1"/>
                          </a:solidFill>
                          <a:effectLst/>
                          <a:latin typeface="Arial" pitchFamily="34" charset="0"/>
                        </a:rPr>
                        <a:t>Clodronate (PO)</a:t>
                      </a:r>
                      <a:r>
                        <a:rPr kumimoji="0" lang="en-GB" altLang="es-ES" sz="1400" b="0" i="0" u="none" strike="noStrike" cap="none" normalizeH="0" baseline="30000" smtClean="0">
                          <a:ln>
                            <a:noFill/>
                          </a:ln>
                          <a:solidFill>
                            <a:schemeClr val="bg1"/>
                          </a:solidFill>
                          <a:effectLst/>
                          <a:latin typeface="Arial" pitchFamily="34" charset="0"/>
                        </a:rPr>
                        <a:t>1</a:t>
                      </a:r>
                    </a:p>
                  </a:txBody>
                  <a:tcPr marL="91441" marR="91441" marT="45728" marB="45728" horzOverflow="overflow">
                    <a:lnL w="12700" cap="flat" cmpd="sng" algn="ctr">
                      <a:solidFill>
                        <a:srgbClr val="003C64"/>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3C64"/>
                    </a:solidFill>
                  </a:tcPr>
                </a:tc>
                <a:tc>
                  <a:txBody>
                    <a:bodyPr/>
                    <a:lstStyle>
                      <a:lvl1pPr eaLnBrk="0" hangingPunct="0">
                        <a:spcBef>
                          <a:spcPct val="20000"/>
                        </a:spcBef>
                        <a:buSzPct val="120000"/>
                        <a:defRPr sz="2000">
                          <a:solidFill>
                            <a:srgbClr val="00446A"/>
                          </a:solidFill>
                          <a:latin typeface="Arial" pitchFamily="34" charset="0"/>
                          <a:cs typeface="Arial" pitchFamily="34" charset="0"/>
                        </a:defRPr>
                      </a:lvl1pPr>
                      <a:lvl2pPr marL="742950" indent="-285750" eaLnBrk="0" hangingPunct="0">
                        <a:spcBef>
                          <a:spcPct val="20000"/>
                        </a:spcBef>
                        <a:buFont typeface="Arial" pitchFamily="34" charset="0"/>
                        <a:defRPr>
                          <a:solidFill>
                            <a:srgbClr val="00446A"/>
                          </a:solidFill>
                          <a:latin typeface="Arial" pitchFamily="34" charset="0"/>
                          <a:cs typeface="Arial" pitchFamily="34" charset="0"/>
                        </a:defRPr>
                      </a:lvl2pPr>
                      <a:lvl3pPr marL="1143000" indent="-228600" eaLnBrk="0" hangingPunct="0">
                        <a:spcBef>
                          <a:spcPct val="20000"/>
                        </a:spcBef>
                        <a:buFont typeface="Arial" pitchFamily="34" charset="0"/>
                        <a:defRPr sz="1600">
                          <a:solidFill>
                            <a:srgbClr val="00446A"/>
                          </a:solidFill>
                          <a:latin typeface="Arial" pitchFamily="34" charset="0"/>
                          <a:cs typeface="Arial" pitchFamily="34" charset="0"/>
                        </a:defRPr>
                      </a:lvl3pPr>
                      <a:lvl4pPr marL="1600200" indent="-228600" eaLnBrk="0" hangingPunct="0">
                        <a:spcBef>
                          <a:spcPct val="20000"/>
                        </a:spcBef>
                        <a:buFont typeface="Arial" pitchFamily="34" charset="0"/>
                        <a:defRPr sz="1400">
                          <a:solidFill>
                            <a:srgbClr val="00446A"/>
                          </a:solidFill>
                          <a:latin typeface="Arial" pitchFamily="34" charset="0"/>
                          <a:cs typeface="Arial" pitchFamily="34" charset="0"/>
                        </a:defRPr>
                      </a:lvl4pPr>
                      <a:lvl5pPr marL="2057400" indent="-228600" eaLnBrk="0" hangingPunct="0">
                        <a:spcBef>
                          <a:spcPct val="20000"/>
                        </a:spcBef>
                        <a:buFont typeface="Arial" pitchFamily="34" charset="0"/>
                        <a:defRPr sz="1400">
                          <a:solidFill>
                            <a:srgbClr val="00446A"/>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es-ES" sz="1400" b="0" i="0" u="none" strike="noStrike" cap="none" normalizeH="0" baseline="0" smtClean="0">
                        <a:ln>
                          <a:noFill/>
                        </a:ln>
                        <a:solidFill>
                          <a:srgbClr val="000000"/>
                        </a:solidFill>
                        <a:effectLst/>
                        <a:latin typeface="Arial" pitchFamily="34" charset="0"/>
                      </a:endParaRPr>
                    </a:p>
                  </a:txBody>
                  <a:tcPr marL="91441" marR="91441" marT="45728" marB="45728"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chemeClr val="bg2"/>
                    </a:solidFill>
                  </a:tcPr>
                </a:tc>
                <a:tc>
                  <a:txBody>
                    <a:bodyPr/>
                    <a:lstStyle>
                      <a:lvl1pPr eaLnBrk="0" hangingPunct="0">
                        <a:spcBef>
                          <a:spcPct val="20000"/>
                        </a:spcBef>
                        <a:buSzPct val="120000"/>
                        <a:defRPr sz="2000">
                          <a:solidFill>
                            <a:srgbClr val="00446A"/>
                          </a:solidFill>
                          <a:latin typeface="Arial" pitchFamily="34" charset="0"/>
                          <a:cs typeface="Arial" pitchFamily="34" charset="0"/>
                        </a:defRPr>
                      </a:lvl1pPr>
                      <a:lvl2pPr marL="742950" indent="-285750" eaLnBrk="0" hangingPunct="0">
                        <a:spcBef>
                          <a:spcPct val="20000"/>
                        </a:spcBef>
                        <a:buFont typeface="Arial" pitchFamily="34" charset="0"/>
                        <a:defRPr>
                          <a:solidFill>
                            <a:srgbClr val="00446A"/>
                          </a:solidFill>
                          <a:latin typeface="Arial" pitchFamily="34" charset="0"/>
                          <a:cs typeface="Arial" pitchFamily="34" charset="0"/>
                        </a:defRPr>
                      </a:lvl2pPr>
                      <a:lvl3pPr marL="1143000" indent="-228600" eaLnBrk="0" hangingPunct="0">
                        <a:spcBef>
                          <a:spcPct val="20000"/>
                        </a:spcBef>
                        <a:buFont typeface="Arial" pitchFamily="34" charset="0"/>
                        <a:defRPr sz="1600">
                          <a:solidFill>
                            <a:srgbClr val="00446A"/>
                          </a:solidFill>
                          <a:latin typeface="Arial" pitchFamily="34" charset="0"/>
                          <a:cs typeface="Arial" pitchFamily="34" charset="0"/>
                        </a:defRPr>
                      </a:lvl3pPr>
                      <a:lvl4pPr marL="1600200" indent="-228600" eaLnBrk="0" hangingPunct="0">
                        <a:spcBef>
                          <a:spcPct val="20000"/>
                        </a:spcBef>
                        <a:buFont typeface="Arial" pitchFamily="34" charset="0"/>
                        <a:defRPr sz="1400">
                          <a:solidFill>
                            <a:srgbClr val="00446A"/>
                          </a:solidFill>
                          <a:latin typeface="Arial" pitchFamily="34" charset="0"/>
                          <a:cs typeface="Arial" pitchFamily="34" charset="0"/>
                        </a:defRPr>
                      </a:lvl4pPr>
                      <a:lvl5pPr marL="2057400" indent="-228600" eaLnBrk="0" hangingPunct="0">
                        <a:spcBef>
                          <a:spcPct val="20000"/>
                        </a:spcBef>
                        <a:buFont typeface="Arial" pitchFamily="34" charset="0"/>
                        <a:defRPr sz="1400">
                          <a:solidFill>
                            <a:srgbClr val="00446A"/>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es-ES" sz="1400" b="0" i="0" u="none" strike="noStrike" cap="none" normalizeH="0" baseline="0" smtClean="0">
                        <a:ln>
                          <a:noFill/>
                        </a:ln>
                        <a:solidFill>
                          <a:srgbClr val="000000"/>
                        </a:solidFill>
                        <a:effectLst/>
                        <a:latin typeface="Arial" pitchFamily="34" charset="0"/>
                      </a:endParaRPr>
                    </a:p>
                  </a:txBody>
                  <a:tcPr marL="91441" marR="91441" marT="45728" marB="45728"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chemeClr val="bg2"/>
                    </a:solidFill>
                  </a:tcPr>
                </a:tc>
                <a:tc>
                  <a:txBody>
                    <a:bodyPr/>
                    <a:lstStyle>
                      <a:lvl1pPr eaLnBrk="0" hangingPunct="0">
                        <a:spcBef>
                          <a:spcPct val="20000"/>
                        </a:spcBef>
                        <a:buSzPct val="120000"/>
                        <a:defRPr sz="2000">
                          <a:solidFill>
                            <a:srgbClr val="00446A"/>
                          </a:solidFill>
                          <a:latin typeface="Arial" pitchFamily="34" charset="0"/>
                          <a:cs typeface="Arial" pitchFamily="34" charset="0"/>
                        </a:defRPr>
                      </a:lvl1pPr>
                      <a:lvl2pPr marL="742950" indent="-285750" eaLnBrk="0" hangingPunct="0">
                        <a:spcBef>
                          <a:spcPct val="20000"/>
                        </a:spcBef>
                        <a:buFont typeface="Arial" pitchFamily="34" charset="0"/>
                        <a:defRPr>
                          <a:solidFill>
                            <a:srgbClr val="00446A"/>
                          </a:solidFill>
                          <a:latin typeface="Arial" pitchFamily="34" charset="0"/>
                          <a:cs typeface="Arial" pitchFamily="34" charset="0"/>
                        </a:defRPr>
                      </a:lvl2pPr>
                      <a:lvl3pPr marL="1143000" indent="-228600" eaLnBrk="0" hangingPunct="0">
                        <a:spcBef>
                          <a:spcPct val="20000"/>
                        </a:spcBef>
                        <a:buFont typeface="Arial" pitchFamily="34" charset="0"/>
                        <a:defRPr sz="1600">
                          <a:solidFill>
                            <a:srgbClr val="00446A"/>
                          </a:solidFill>
                          <a:latin typeface="Arial" pitchFamily="34" charset="0"/>
                          <a:cs typeface="Arial" pitchFamily="34" charset="0"/>
                        </a:defRPr>
                      </a:lvl3pPr>
                      <a:lvl4pPr marL="1600200" indent="-228600" eaLnBrk="0" hangingPunct="0">
                        <a:spcBef>
                          <a:spcPct val="20000"/>
                        </a:spcBef>
                        <a:buFont typeface="Arial" pitchFamily="34" charset="0"/>
                        <a:defRPr sz="1400">
                          <a:solidFill>
                            <a:srgbClr val="00446A"/>
                          </a:solidFill>
                          <a:latin typeface="Arial" pitchFamily="34" charset="0"/>
                          <a:cs typeface="Arial" pitchFamily="34" charset="0"/>
                        </a:defRPr>
                      </a:lvl4pPr>
                      <a:lvl5pPr marL="2057400" indent="-228600" eaLnBrk="0" hangingPunct="0">
                        <a:spcBef>
                          <a:spcPct val="20000"/>
                        </a:spcBef>
                        <a:buFont typeface="Arial" pitchFamily="34" charset="0"/>
                        <a:defRPr sz="1400">
                          <a:solidFill>
                            <a:srgbClr val="00446A"/>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es-ES" sz="1400" b="0" i="0" u="none" strike="noStrike" cap="none" normalizeH="0" baseline="0" smtClean="0">
                        <a:ln>
                          <a:noFill/>
                        </a:ln>
                        <a:solidFill>
                          <a:srgbClr val="000000"/>
                        </a:solidFill>
                        <a:effectLst/>
                        <a:latin typeface="Arial" pitchFamily="34" charset="0"/>
                      </a:endParaRPr>
                    </a:p>
                  </a:txBody>
                  <a:tcPr marL="91441" marR="91441" marT="45728" marB="45728"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chemeClr val="bg2"/>
                    </a:solidFill>
                  </a:tcPr>
                </a:tc>
                <a:tc>
                  <a:txBody>
                    <a:bodyPr/>
                    <a:lstStyle>
                      <a:lvl1pPr eaLnBrk="0" hangingPunct="0">
                        <a:spcBef>
                          <a:spcPct val="20000"/>
                        </a:spcBef>
                        <a:buSzPct val="120000"/>
                        <a:defRPr sz="2000">
                          <a:solidFill>
                            <a:srgbClr val="00446A"/>
                          </a:solidFill>
                          <a:latin typeface="Arial" pitchFamily="34" charset="0"/>
                          <a:cs typeface="Arial" pitchFamily="34" charset="0"/>
                        </a:defRPr>
                      </a:lvl1pPr>
                      <a:lvl2pPr marL="742950" indent="-285750" eaLnBrk="0" hangingPunct="0">
                        <a:spcBef>
                          <a:spcPct val="20000"/>
                        </a:spcBef>
                        <a:buFont typeface="Arial" pitchFamily="34" charset="0"/>
                        <a:defRPr>
                          <a:solidFill>
                            <a:srgbClr val="00446A"/>
                          </a:solidFill>
                          <a:latin typeface="Arial" pitchFamily="34" charset="0"/>
                          <a:cs typeface="Arial" pitchFamily="34" charset="0"/>
                        </a:defRPr>
                      </a:lvl2pPr>
                      <a:lvl3pPr marL="1143000" indent="-228600" eaLnBrk="0" hangingPunct="0">
                        <a:spcBef>
                          <a:spcPct val="20000"/>
                        </a:spcBef>
                        <a:buFont typeface="Arial" pitchFamily="34" charset="0"/>
                        <a:defRPr sz="1600">
                          <a:solidFill>
                            <a:srgbClr val="00446A"/>
                          </a:solidFill>
                          <a:latin typeface="Arial" pitchFamily="34" charset="0"/>
                          <a:cs typeface="Arial" pitchFamily="34" charset="0"/>
                        </a:defRPr>
                      </a:lvl3pPr>
                      <a:lvl4pPr marL="1600200" indent="-228600" eaLnBrk="0" hangingPunct="0">
                        <a:spcBef>
                          <a:spcPct val="20000"/>
                        </a:spcBef>
                        <a:buFont typeface="Arial" pitchFamily="34" charset="0"/>
                        <a:defRPr sz="1400">
                          <a:solidFill>
                            <a:srgbClr val="00446A"/>
                          </a:solidFill>
                          <a:latin typeface="Arial" pitchFamily="34" charset="0"/>
                          <a:cs typeface="Arial" pitchFamily="34" charset="0"/>
                        </a:defRPr>
                      </a:lvl4pPr>
                      <a:lvl5pPr marL="2057400" indent="-228600" eaLnBrk="0" hangingPunct="0">
                        <a:spcBef>
                          <a:spcPct val="20000"/>
                        </a:spcBef>
                        <a:buFont typeface="Arial" pitchFamily="34" charset="0"/>
                        <a:defRPr sz="1400">
                          <a:solidFill>
                            <a:srgbClr val="00446A"/>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es-ES" sz="1400" b="0" i="0" u="none" strike="noStrike" cap="none" normalizeH="0" baseline="0" smtClean="0">
                        <a:ln>
                          <a:noFill/>
                        </a:ln>
                        <a:solidFill>
                          <a:srgbClr val="000000"/>
                        </a:solidFill>
                        <a:effectLst/>
                        <a:latin typeface="Arial" pitchFamily="34" charset="0"/>
                      </a:endParaRPr>
                    </a:p>
                  </a:txBody>
                  <a:tcPr marL="91441" marR="91441" marT="45728" marB="45728"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chemeClr val="bg2"/>
                    </a:solidFill>
                  </a:tcPr>
                </a:tc>
                <a:tc>
                  <a:txBody>
                    <a:bodyPr/>
                    <a:lstStyle>
                      <a:lvl1pPr eaLnBrk="0" hangingPunct="0">
                        <a:spcBef>
                          <a:spcPct val="20000"/>
                        </a:spcBef>
                        <a:buSzPct val="120000"/>
                        <a:defRPr sz="2000">
                          <a:solidFill>
                            <a:srgbClr val="00446A"/>
                          </a:solidFill>
                          <a:latin typeface="Arial" pitchFamily="34" charset="0"/>
                          <a:cs typeface="Arial" pitchFamily="34" charset="0"/>
                        </a:defRPr>
                      </a:lvl1pPr>
                      <a:lvl2pPr marL="742950" indent="-285750" eaLnBrk="0" hangingPunct="0">
                        <a:spcBef>
                          <a:spcPct val="20000"/>
                        </a:spcBef>
                        <a:buFont typeface="Arial" pitchFamily="34" charset="0"/>
                        <a:defRPr>
                          <a:solidFill>
                            <a:srgbClr val="00446A"/>
                          </a:solidFill>
                          <a:latin typeface="Arial" pitchFamily="34" charset="0"/>
                          <a:cs typeface="Arial" pitchFamily="34" charset="0"/>
                        </a:defRPr>
                      </a:lvl2pPr>
                      <a:lvl3pPr marL="1143000" indent="-228600" eaLnBrk="0" hangingPunct="0">
                        <a:spcBef>
                          <a:spcPct val="20000"/>
                        </a:spcBef>
                        <a:buFont typeface="Arial" pitchFamily="34" charset="0"/>
                        <a:defRPr sz="1600">
                          <a:solidFill>
                            <a:srgbClr val="00446A"/>
                          </a:solidFill>
                          <a:latin typeface="Arial" pitchFamily="34" charset="0"/>
                          <a:cs typeface="Arial" pitchFamily="34" charset="0"/>
                        </a:defRPr>
                      </a:lvl3pPr>
                      <a:lvl4pPr marL="1600200" indent="-228600" eaLnBrk="0" hangingPunct="0">
                        <a:spcBef>
                          <a:spcPct val="20000"/>
                        </a:spcBef>
                        <a:buFont typeface="Arial" pitchFamily="34" charset="0"/>
                        <a:defRPr sz="1400">
                          <a:solidFill>
                            <a:srgbClr val="00446A"/>
                          </a:solidFill>
                          <a:latin typeface="Arial" pitchFamily="34" charset="0"/>
                          <a:cs typeface="Arial" pitchFamily="34" charset="0"/>
                        </a:defRPr>
                      </a:lvl4pPr>
                      <a:lvl5pPr marL="2057400" indent="-228600" eaLnBrk="0" hangingPunct="0">
                        <a:spcBef>
                          <a:spcPct val="20000"/>
                        </a:spcBef>
                        <a:buFont typeface="Arial" pitchFamily="34" charset="0"/>
                        <a:defRPr sz="1400">
                          <a:solidFill>
                            <a:srgbClr val="00446A"/>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es-ES" sz="1400" b="0" i="0" u="none" strike="noStrike" cap="none" normalizeH="0" baseline="30000" smtClean="0">
                        <a:ln>
                          <a:noFill/>
                        </a:ln>
                        <a:solidFill>
                          <a:srgbClr val="000000"/>
                        </a:solidFill>
                        <a:effectLst/>
                        <a:latin typeface="Arial" pitchFamily="34" charset="0"/>
                      </a:endParaRPr>
                    </a:p>
                  </a:txBody>
                  <a:tcPr marL="91441" marR="91441" marT="45728" marB="45728"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chemeClr val="bg2"/>
                    </a:solidFill>
                  </a:tcPr>
                </a:tc>
                <a:tc>
                  <a:txBody>
                    <a:bodyPr/>
                    <a:lstStyle>
                      <a:lvl1pPr eaLnBrk="0" hangingPunct="0">
                        <a:spcBef>
                          <a:spcPct val="20000"/>
                        </a:spcBef>
                        <a:buSzPct val="120000"/>
                        <a:defRPr sz="2000">
                          <a:solidFill>
                            <a:srgbClr val="00446A"/>
                          </a:solidFill>
                          <a:latin typeface="Arial" pitchFamily="34" charset="0"/>
                          <a:cs typeface="Arial" pitchFamily="34" charset="0"/>
                        </a:defRPr>
                      </a:lvl1pPr>
                      <a:lvl2pPr marL="742950" indent="-285750" eaLnBrk="0" hangingPunct="0">
                        <a:spcBef>
                          <a:spcPct val="20000"/>
                        </a:spcBef>
                        <a:buFont typeface="Arial" pitchFamily="34" charset="0"/>
                        <a:defRPr>
                          <a:solidFill>
                            <a:srgbClr val="00446A"/>
                          </a:solidFill>
                          <a:latin typeface="Arial" pitchFamily="34" charset="0"/>
                          <a:cs typeface="Arial" pitchFamily="34" charset="0"/>
                        </a:defRPr>
                      </a:lvl2pPr>
                      <a:lvl3pPr marL="1143000" indent="-228600" eaLnBrk="0" hangingPunct="0">
                        <a:spcBef>
                          <a:spcPct val="20000"/>
                        </a:spcBef>
                        <a:buFont typeface="Arial" pitchFamily="34" charset="0"/>
                        <a:defRPr sz="1600">
                          <a:solidFill>
                            <a:srgbClr val="00446A"/>
                          </a:solidFill>
                          <a:latin typeface="Arial" pitchFamily="34" charset="0"/>
                          <a:cs typeface="Arial" pitchFamily="34" charset="0"/>
                        </a:defRPr>
                      </a:lvl3pPr>
                      <a:lvl4pPr marL="1600200" indent="-228600" eaLnBrk="0" hangingPunct="0">
                        <a:spcBef>
                          <a:spcPct val="20000"/>
                        </a:spcBef>
                        <a:buFont typeface="Arial" pitchFamily="34" charset="0"/>
                        <a:defRPr sz="1400">
                          <a:solidFill>
                            <a:srgbClr val="00446A"/>
                          </a:solidFill>
                          <a:latin typeface="Arial" pitchFamily="34" charset="0"/>
                          <a:cs typeface="Arial" pitchFamily="34" charset="0"/>
                        </a:defRPr>
                      </a:lvl4pPr>
                      <a:lvl5pPr marL="2057400" indent="-228600" eaLnBrk="0" hangingPunct="0">
                        <a:spcBef>
                          <a:spcPct val="20000"/>
                        </a:spcBef>
                        <a:buFont typeface="Arial" pitchFamily="34" charset="0"/>
                        <a:defRPr sz="1400">
                          <a:solidFill>
                            <a:srgbClr val="00446A"/>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es-ES" sz="1400" b="0" i="0" u="none" strike="noStrike" cap="none" normalizeH="0" baseline="30000" smtClean="0">
                        <a:ln>
                          <a:noFill/>
                        </a:ln>
                        <a:solidFill>
                          <a:srgbClr val="000000"/>
                        </a:solidFill>
                        <a:effectLst/>
                        <a:latin typeface="Arial" pitchFamily="34" charset="0"/>
                      </a:endParaRPr>
                    </a:p>
                  </a:txBody>
                  <a:tcPr marL="91441" marR="91441" marT="45728" marB="45728"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chemeClr val="bg2"/>
                    </a:solidFill>
                  </a:tcPr>
                </a:tc>
                <a:tc>
                  <a:txBody>
                    <a:bodyPr/>
                    <a:lstStyle>
                      <a:lvl1pPr eaLnBrk="0" hangingPunct="0">
                        <a:spcBef>
                          <a:spcPct val="20000"/>
                        </a:spcBef>
                        <a:buSzPct val="120000"/>
                        <a:defRPr sz="2000">
                          <a:solidFill>
                            <a:srgbClr val="00446A"/>
                          </a:solidFill>
                          <a:latin typeface="Arial" pitchFamily="34" charset="0"/>
                          <a:cs typeface="Arial" pitchFamily="34" charset="0"/>
                        </a:defRPr>
                      </a:lvl1pPr>
                      <a:lvl2pPr marL="742950" indent="-285750" eaLnBrk="0" hangingPunct="0">
                        <a:spcBef>
                          <a:spcPct val="20000"/>
                        </a:spcBef>
                        <a:buFont typeface="Arial" pitchFamily="34" charset="0"/>
                        <a:defRPr>
                          <a:solidFill>
                            <a:srgbClr val="00446A"/>
                          </a:solidFill>
                          <a:latin typeface="Arial" pitchFamily="34" charset="0"/>
                          <a:cs typeface="Arial" pitchFamily="34" charset="0"/>
                        </a:defRPr>
                      </a:lvl2pPr>
                      <a:lvl3pPr marL="1143000" indent="-228600" eaLnBrk="0" hangingPunct="0">
                        <a:spcBef>
                          <a:spcPct val="20000"/>
                        </a:spcBef>
                        <a:buFont typeface="Arial" pitchFamily="34" charset="0"/>
                        <a:defRPr sz="1600">
                          <a:solidFill>
                            <a:srgbClr val="00446A"/>
                          </a:solidFill>
                          <a:latin typeface="Arial" pitchFamily="34" charset="0"/>
                          <a:cs typeface="Arial" pitchFamily="34" charset="0"/>
                        </a:defRPr>
                      </a:lvl3pPr>
                      <a:lvl4pPr marL="1600200" indent="-228600" eaLnBrk="0" hangingPunct="0">
                        <a:spcBef>
                          <a:spcPct val="20000"/>
                        </a:spcBef>
                        <a:buFont typeface="Arial" pitchFamily="34" charset="0"/>
                        <a:defRPr sz="1400">
                          <a:solidFill>
                            <a:srgbClr val="00446A"/>
                          </a:solidFill>
                          <a:latin typeface="Arial" pitchFamily="34" charset="0"/>
                          <a:cs typeface="Arial" pitchFamily="34" charset="0"/>
                        </a:defRPr>
                      </a:lvl4pPr>
                      <a:lvl5pPr marL="2057400" indent="-228600" eaLnBrk="0" hangingPunct="0">
                        <a:spcBef>
                          <a:spcPct val="20000"/>
                        </a:spcBef>
                        <a:buFont typeface="Arial" pitchFamily="34" charset="0"/>
                        <a:defRPr sz="1400">
                          <a:solidFill>
                            <a:srgbClr val="00446A"/>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es-ES" sz="1400" b="0" i="0" u="none" strike="noStrike" cap="none" normalizeH="0" baseline="30000" smtClean="0">
                        <a:ln>
                          <a:noFill/>
                        </a:ln>
                        <a:solidFill>
                          <a:srgbClr val="000000"/>
                        </a:solidFill>
                        <a:effectLst/>
                        <a:latin typeface="Arial" pitchFamily="34" charset="0"/>
                      </a:endParaRPr>
                    </a:p>
                  </a:txBody>
                  <a:tcPr marL="91441" marR="91441" marT="45728" marB="45728" horzOverflow="overflow">
                    <a:lnL w="12700" cap="flat" cmpd="sng" algn="ctr">
                      <a:solidFill>
                        <a:srgbClr val="002060"/>
                      </a:solidFill>
                      <a:prstDash val="solid"/>
                      <a:round/>
                      <a:headEnd type="none" w="med" len="med"/>
                      <a:tailEnd type="none" w="med" len="med"/>
                    </a:lnL>
                    <a:lnR w="12700" cap="flat" cmpd="sng" algn="ctr">
                      <a:solidFill>
                        <a:srgbClr val="003C64"/>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chemeClr val="bg2"/>
                    </a:solidFill>
                  </a:tcPr>
                </a:tc>
              </a:tr>
              <a:tr h="518236">
                <a:tc>
                  <a:txBody>
                    <a:bodyPr/>
                    <a:lstStyle>
                      <a:lvl1pPr eaLnBrk="0" hangingPunct="0">
                        <a:spcBef>
                          <a:spcPct val="20000"/>
                        </a:spcBef>
                        <a:buSzPct val="120000"/>
                        <a:defRPr sz="2000">
                          <a:solidFill>
                            <a:srgbClr val="00446A"/>
                          </a:solidFill>
                          <a:latin typeface="Arial" pitchFamily="34" charset="0"/>
                          <a:cs typeface="Arial" pitchFamily="34" charset="0"/>
                        </a:defRPr>
                      </a:lvl1pPr>
                      <a:lvl2pPr marL="742950" indent="-285750" eaLnBrk="0" hangingPunct="0">
                        <a:spcBef>
                          <a:spcPct val="20000"/>
                        </a:spcBef>
                        <a:buFont typeface="Arial" pitchFamily="34" charset="0"/>
                        <a:defRPr>
                          <a:solidFill>
                            <a:srgbClr val="00446A"/>
                          </a:solidFill>
                          <a:latin typeface="Arial" pitchFamily="34" charset="0"/>
                          <a:cs typeface="Arial" pitchFamily="34" charset="0"/>
                        </a:defRPr>
                      </a:lvl2pPr>
                      <a:lvl3pPr marL="1143000" indent="-228600" eaLnBrk="0" hangingPunct="0">
                        <a:spcBef>
                          <a:spcPct val="20000"/>
                        </a:spcBef>
                        <a:buFont typeface="Arial" pitchFamily="34" charset="0"/>
                        <a:defRPr sz="1600">
                          <a:solidFill>
                            <a:srgbClr val="00446A"/>
                          </a:solidFill>
                          <a:latin typeface="Arial" pitchFamily="34" charset="0"/>
                          <a:cs typeface="Arial" pitchFamily="34" charset="0"/>
                        </a:defRPr>
                      </a:lvl3pPr>
                      <a:lvl4pPr marL="1600200" indent="-228600" eaLnBrk="0" hangingPunct="0">
                        <a:spcBef>
                          <a:spcPct val="20000"/>
                        </a:spcBef>
                        <a:buFont typeface="Arial" pitchFamily="34" charset="0"/>
                        <a:defRPr sz="1400">
                          <a:solidFill>
                            <a:srgbClr val="00446A"/>
                          </a:solidFill>
                          <a:latin typeface="Arial" pitchFamily="34" charset="0"/>
                          <a:cs typeface="Arial" pitchFamily="34" charset="0"/>
                        </a:defRPr>
                      </a:lvl4pPr>
                      <a:lvl5pPr marL="2057400" indent="-228600" eaLnBrk="0" hangingPunct="0">
                        <a:spcBef>
                          <a:spcPct val="20000"/>
                        </a:spcBef>
                        <a:buFont typeface="Arial" pitchFamily="34" charset="0"/>
                        <a:defRPr sz="1400">
                          <a:solidFill>
                            <a:srgbClr val="00446A"/>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s-ES" sz="1400" b="0" i="0" u="none" strike="noStrike" cap="none" normalizeH="0" baseline="0" smtClean="0">
                          <a:ln>
                            <a:noFill/>
                          </a:ln>
                          <a:solidFill>
                            <a:schemeClr val="bg1"/>
                          </a:solidFill>
                          <a:effectLst/>
                          <a:latin typeface="Arial" pitchFamily="34" charset="0"/>
                        </a:rPr>
                        <a:t>Pamidronate (IV)</a:t>
                      </a:r>
                      <a:r>
                        <a:rPr kumimoji="0" lang="en-GB" altLang="es-ES" sz="1400" b="0" i="0" u="none" strike="noStrike" cap="none" normalizeH="0" baseline="30000" smtClean="0">
                          <a:ln>
                            <a:noFill/>
                          </a:ln>
                          <a:solidFill>
                            <a:schemeClr val="bg1"/>
                          </a:solidFill>
                          <a:effectLst/>
                          <a:latin typeface="Arial" pitchFamily="34" charset="0"/>
                        </a:rPr>
                        <a:t>2</a:t>
                      </a:r>
                    </a:p>
                  </a:txBody>
                  <a:tcPr marL="91441" marR="91441" marT="45728" marB="45728" horzOverflow="overflow">
                    <a:lnL w="12700" cap="flat" cmpd="sng" algn="ctr">
                      <a:solidFill>
                        <a:srgbClr val="003C64"/>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3C64"/>
                    </a:solidFill>
                  </a:tcPr>
                </a:tc>
                <a:tc>
                  <a:txBody>
                    <a:bodyPr/>
                    <a:lstStyle>
                      <a:lvl1pPr eaLnBrk="0" hangingPunct="0">
                        <a:spcBef>
                          <a:spcPct val="20000"/>
                        </a:spcBef>
                        <a:buSzPct val="120000"/>
                        <a:defRPr sz="2000">
                          <a:solidFill>
                            <a:srgbClr val="00446A"/>
                          </a:solidFill>
                          <a:latin typeface="Arial" pitchFamily="34" charset="0"/>
                          <a:cs typeface="Arial" pitchFamily="34" charset="0"/>
                        </a:defRPr>
                      </a:lvl1pPr>
                      <a:lvl2pPr marL="742950" indent="-285750" eaLnBrk="0" hangingPunct="0">
                        <a:spcBef>
                          <a:spcPct val="20000"/>
                        </a:spcBef>
                        <a:buFont typeface="Arial" pitchFamily="34" charset="0"/>
                        <a:defRPr>
                          <a:solidFill>
                            <a:srgbClr val="00446A"/>
                          </a:solidFill>
                          <a:latin typeface="Arial" pitchFamily="34" charset="0"/>
                          <a:cs typeface="Arial" pitchFamily="34" charset="0"/>
                        </a:defRPr>
                      </a:lvl2pPr>
                      <a:lvl3pPr marL="1143000" indent="-228600" eaLnBrk="0" hangingPunct="0">
                        <a:spcBef>
                          <a:spcPct val="20000"/>
                        </a:spcBef>
                        <a:buFont typeface="Arial" pitchFamily="34" charset="0"/>
                        <a:defRPr sz="1600">
                          <a:solidFill>
                            <a:srgbClr val="00446A"/>
                          </a:solidFill>
                          <a:latin typeface="Arial" pitchFamily="34" charset="0"/>
                          <a:cs typeface="Arial" pitchFamily="34" charset="0"/>
                        </a:defRPr>
                      </a:lvl3pPr>
                      <a:lvl4pPr marL="1600200" indent="-228600" eaLnBrk="0" hangingPunct="0">
                        <a:spcBef>
                          <a:spcPct val="20000"/>
                        </a:spcBef>
                        <a:buFont typeface="Arial" pitchFamily="34" charset="0"/>
                        <a:defRPr sz="1400">
                          <a:solidFill>
                            <a:srgbClr val="00446A"/>
                          </a:solidFill>
                          <a:latin typeface="Arial" pitchFamily="34" charset="0"/>
                          <a:cs typeface="Arial" pitchFamily="34" charset="0"/>
                        </a:defRPr>
                      </a:lvl4pPr>
                      <a:lvl5pPr marL="2057400" indent="-228600" eaLnBrk="0" hangingPunct="0">
                        <a:spcBef>
                          <a:spcPct val="20000"/>
                        </a:spcBef>
                        <a:buFont typeface="Arial" pitchFamily="34" charset="0"/>
                        <a:defRPr sz="1400">
                          <a:solidFill>
                            <a:srgbClr val="00446A"/>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es-ES" sz="1400" b="0" i="0" u="none" strike="noStrike" cap="none" normalizeH="0" baseline="0" smtClean="0">
                        <a:ln>
                          <a:noFill/>
                        </a:ln>
                        <a:solidFill>
                          <a:srgbClr val="000000"/>
                        </a:solidFill>
                        <a:effectLst/>
                        <a:latin typeface="Arial" pitchFamily="34" charset="0"/>
                      </a:endParaRPr>
                    </a:p>
                  </a:txBody>
                  <a:tcPr marL="91441" marR="91441" marT="45728" marB="45728"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120000"/>
                        <a:defRPr sz="2000">
                          <a:solidFill>
                            <a:srgbClr val="00446A"/>
                          </a:solidFill>
                          <a:latin typeface="Arial" pitchFamily="34" charset="0"/>
                          <a:cs typeface="Arial" pitchFamily="34" charset="0"/>
                        </a:defRPr>
                      </a:lvl1pPr>
                      <a:lvl2pPr marL="742950" indent="-285750" eaLnBrk="0" hangingPunct="0">
                        <a:spcBef>
                          <a:spcPct val="20000"/>
                        </a:spcBef>
                        <a:buFont typeface="Arial" pitchFamily="34" charset="0"/>
                        <a:defRPr>
                          <a:solidFill>
                            <a:srgbClr val="00446A"/>
                          </a:solidFill>
                          <a:latin typeface="Arial" pitchFamily="34" charset="0"/>
                          <a:cs typeface="Arial" pitchFamily="34" charset="0"/>
                        </a:defRPr>
                      </a:lvl2pPr>
                      <a:lvl3pPr marL="1143000" indent="-228600" eaLnBrk="0" hangingPunct="0">
                        <a:spcBef>
                          <a:spcPct val="20000"/>
                        </a:spcBef>
                        <a:buFont typeface="Arial" pitchFamily="34" charset="0"/>
                        <a:defRPr sz="1600">
                          <a:solidFill>
                            <a:srgbClr val="00446A"/>
                          </a:solidFill>
                          <a:latin typeface="Arial" pitchFamily="34" charset="0"/>
                          <a:cs typeface="Arial" pitchFamily="34" charset="0"/>
                        </a:defRPr>
                      </a:lvl3pPr>
                      <a:lvl4pPr marL="1600200" indent="-228600" eaLnBrk="0" hangingPunct="0">
                        <a:spcBef>
                          <a:spcPct val="20000"/>
                        </a:spcBef>
                        <a:buFont typeface="Arial" pitchFamily="34" charset="0"/>
                        <a:defRPr sz="1400">
                          <a:solidFill>
                            <a:srgbClr val="00446A"/>
                          </a:solidFill>
                          <a:latin typeface="Arial" pitchFamily="34" charset="0"/>
                          <a:cs typeface="Arial" pitchFamily="34" charset="0"/>
                        </a:defRPr>
                      </a:lvl4pPr>
                      <a:lvl5pPr marL="2057400" indent="-228600" eaLnBrk="0" hangingPunct="0">
                        <a:spcBef>
                          <a:spcPct val="20000"/>
                        </a:spcBef>
                        <a:buFont typeface="Arial" pitchFamily="34" charset="0"/>
                        <a:defRPr sz="1400">
                          <a:solidFill>
                            <a:srgbClr val="00446A"/>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es-ES" sz="1400" b="0" i="0" u="none" strike="noStrike" cap="none" normalizeH="0" baseline="0" smtClean="0">
                        <a:ln>
                          <a:noFill/>
                        </a:ln>
                        <a:solidFill>
                          <a:srgbClr val="000000"/>
                        </a:solidFill>
                        <a:effectLst/>
                        <a:latin typeface="Arial" pitchFamily="34" charset="0"/>
                      </a:endParaRPr>
                    </a:p>
                  </a:txBody>
                  <a:tcPr marL="91441" marR="91441" marT="45728" marB="45728"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120000"/>
                        <a:defRPr sz="2000">
                          <a:solidFill>
                            <a:srgbClr val="00446A"/>
                          </a:solidFill>
                          <a:latin typeface="Arial" pitchFamily="34" charset="0"/>
                          <a:cs typeface="Arial" pitchFamily="34" charset="0"/>
                        </a:defRPr>
                      </a:lvl1pPr>
                      <a:lvl2pPr marL="742950" indent="-285750" eaLnBrk="0" hangingPunct="0">
                        <a:spcBef>
                          <a:spcPct val="20000"/>
                        </a:spcBef>
                        <a:buFont typeface="Arial" pitchFamily="34" charset="0"/>
                        <a:defRPr>
                          <a:solidFill>
                            <a:srgbClr val="00446A"/>
                          </a:solidFill>
                          <a:latin typeface="Arial" pitchFamily="34" charset="0"/>
                          <a:cs typeface="Arial" pitchFamily="34" charset="0"/>
                        </a:defRPr>
                      </a:lvl2pPr>
                      <a:lvl3pPr marL="1143000" indent="-228600" eaLnBrk="0" hangingPunct="0">
                        <a:spcBef>
                          <a:spcPct val="20000"/>
                        </a:spcBef>
                        <a:buFont typeface="Arial" pitchFamily="34" charset="0"/>
                        <a:defRPr sz="1600">
                          <a:solidFill>
                            <a:srgbClr val="00446A"/>
                          </a:solidFill>
                          <a:latin typeface="Arial" pitchFamily="34" charset="0"/>
                          <a:cs typeface="Arial" pitchFamily="34" charset="0"/>
                        </a:defRPr>
                      </a:lvl3pPr>
                      <a:lvl4pPr marL="1600200" indent="-228600" eaLnBrk="0" hangingPunct="0">
                        <a:spcBef>
                          <a:spcPct val="20000"/>
                        </a:spcBef>
                        <a:buFont typeface="Arial" pitchFamily="34" charset="0"/>
                        <a:defRPr sz="1400">
                          <a:solidFill>
                            <a:srgbClr val="00446A"/>
                          </a:solidFill>
                          <a:latin typeface="Arial" pitchFamily="34" charset="0"/>
                          <a:cs typeface="Arial" pitchFamily="34" charset="0"/>
                        </a:defRPr>
                      </a:lvl4pPr>
                      <a:lvl5pPr marL="2057400" indent="-228600" eaLnBrk="0" hangingPunct="0">
                        <a:spcBef>
                          <a:spcPct val="20000"/>
                        </a:spcBef>
                        <a:buFont typeface="Arial" pitchFamily="34" charset="0"/>
                        <a:defRPr sz="1400">
                          <a:solidFill>
                            <a:srgbClr val="00446A"/>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es-ES" sz="1400" b="0" i="0" u="none" strike="noStrike" cap="none" normalizeH="0" baseline="0" smtClean="0">
                        <a:ln>
                          <a:noFill/>
                        </a:ln>
                        <a:solidFill>
                          <a:srgbClr val="000000"/>
                        </a:solidFill>
                        <a:effectLst/>
                        <a:latin typeface="Arial" pitchFamily="34" charset="0"/>
                      </a:endParaRPr>
                    </a:p>
                  </a:txBody>
                  <a:tcPr marL="91441" marR="91441" marT="45728" marB="45728"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120000"/>
                        <a:defRPr sz="2000">
                          <a:solidFill>
                            <a:srgbClr val="00446A"/>
                          </a:solidFill>
                          <a:latin typeface="Arial" pitchFamily="34" charset="0"/>
                          <a:cs typeface="Arial" pitchFamily="34" charset="0"/>
                        </a:defRPr>
                      </a:lvl1pPr>
                      <a:lvl2pPr marL="742950" indent="-285750" eaLnBrk="0" hangingPunct="0">
                        <a:spcBef>
                          <a:spcPct val="20000"/>
                        </a:spcBef>
                        <a:buFont typeface="Arial" pitchFamily="34" charset="0"/>
                        <a:defRPr>
                          <a:solidFill>
                            <a:srgbClr val="00446A"/>
                          </a:solidFill>
                          <a:latin typeface="Arial" pitchFamily="34" charset="0"/>
                          <a:cs typeface="Arial" pitchFamily="34" charset="0"/>
                        </a:defRPr>
                      </a:lvl2pPr>
                      <a:lvl3pPr marL="1143000" indent="-228600" eaLnBrk="0" hangingPunct="0">
                        <a:spcBef>
                          <a:spcPct val="20000"/>
                        </a:spcBef>
                        <a:buFont typeface="Arial" pitchFamily="34" charset="0"/>
                        <a:defRPr sz="1600">
                          <a:solidFill>
                            <a:srgbClr val="00446A"/>
                          </a:solidFill>
                          <a:latin typeface="Arial" pitchFamily="34" charset="0"/>
                          <a:cs typeface="Arial" pitchFamily="34" charset="0"/>
                        </a:defRPr>
                      </a:lvl3pPr>
                      <a:lvl4pPr marL="1600200" indent="-228600" eaLnBrk="0" hangingPunct="0">
                        <a:spcBef>
                          <a:spcPct val="20000"/>
                        </a:spcBef>
                        <a:buFont typeface="Arial" pitchFamily="34" charset="0"/>
                        <a:defRPr sz="1400">
                          <a:solidFill>
                            <a:srgbClr val="00446A"/>
                          </a:solidFill>
                          <a:latin typeface="Arial" pitchFamily="34" charset="0"/>
                          <a:cs typeface="Arial" pitchFamily="34" charset="0"/>
                        </a:defRPr>
                      </a:lvl4pPr>
                      <a:lvl5pPr marL="2057400" indent="-228600" eaLnBrk="0" hangingPunct="0">
                        <a:spcBef>
                          <a:spcPct val="20000"/>
                        </a:spcBef>
                        <a:buFont typeface="Arial" pitchFamily="34" charset="0"/>
                        <a:defRPr sz="1400">
                          <a:solidFill>
                            <a:srgbClr val="00446A"/>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es-ES" sz="1400" b="0" i="0" u="none" strike="noStrike" cap="none" normalizeH="0" baseline="0" smtClean="0">
                        <a:ln>
                          <a:noFill/>
                        </a:ln>
                        <a:solidFill>
                          <a:srgbClr val="000000"/>
                        </a:solidFill>
                        <a:effectLst/>
                        <a:latin typeface="Arial" pitchFamily="34" charset="0"/>
                      </a:endParaRPr>
                    </a:p>
                  </a:txBody>
                  <a:tcPr marL="91441" marR="91441" marT="45728" marB="45728"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120000"/>
                        <a:defRPr sz="2000">
                          <a:solidFill>
                            <a:srgbClr val="00446A"/>
                          </a:solidFill>
                          <a:latin typeface="Arial" pitchFamily="34" charset="0"/>
                          <a:cs typeface="Arial" pitchFamily="34" charset="0"/>
                        </a:defRPr>
                      </a:lvl1pPr>
                      <a:lvl2pPr marL="742950" indent="-285750" eaLnBrk="0" hangingPunct="0">
                        <a:spcBef>
                          <a:spcPct val="20000"/>
                        </a:spcBef>
                        <a:buFont typeface="Arial" pitchFamily="34" charset="0"/>
                        <a:defRPr>
                          <a:solidFill>
                            <a:srgbClr val="00446A"/>
                          </a:solidFill>
                          <a:latin typeface="Arial" pitchFamily="34" charset="0"/>
                          <a:cs typeface="Arial" pitchFamily="34" charset="0"/>
                        </a:defRPr>
                      </a:lvl2pPr>
                      <a:lvl3pPr marL="1143000" indent="-228600" eaLnBrk="0" hangingPunct="0">
                        <a:spcBef>
                          <a:spcPct val="20000"/>
                        </a:spcBef>
                        <a:buFont typeface="Arial" pitchFamily="34" charset="0"/>
                        <a:defRPr sz="1600">
                          <a:solidFill>
                            <a:srgbClr val="00446A"/>
                          </a:solidFill>
                          <a:latin typeface="Arial" pitchFamily="34" charset="0"/>
                          <a:cs typeface="Arial" pitchFamily="34" charset="0"/>
                        </a:defRPr>
                      </a:lvl3pPr>
                      <a:lvl4pPr marL="1600200" indent="-228600" eaLnBrk="0" hangingPunct="0">
                        <a:spcBef>
                          <a:spcPct val="20000"/>
                        </a:spcBef>
                        <a:buFont typeface="Arial" pitchFamily="34" charset="0"/>
                        <a:defRPr sz="1400">
                          <a:solidFill>
                            <a:srgbClr val="00446A"/>
                          </a:solidFill>
                          <a:latin typeface="Arial" pitchFamily="34" charset="0"/>
                          <a:cs typeface="Arial" pitchFamily="34" charset="0"/>
                        </a:defRPr>
                      </a:lvl4pPr>
                      <a:lvl5pPr marL="2057400" indent="-228600" eaLnBrk="0" hangingPunct="0">
                        <a:spcBef>
                          <a:spcPct val="20000"/>
                        </a:spcBef>
                        <a:buFont typeface="Arial" pitchFamily="34" charset="0"/>
                        <a:defRPr sz="1400">
                          <a:solidFill>
                            <a:srgbClr val="00446A"/>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es-ES" sz="1400" b="0" i="0" u="none" strike="noStrike" cap="none" normalizeH="0" baseline="0" smtClean="0">
                        <a:ln>
                          <a:noFill/>
                        </a:ln>
                        <a:solidFill>
                          <a:srgbClr val="000000"/>
                        </a:solidFill>
                        <a:effectLst/>
                        <a:latin typeface="Arial" pitchFamily="34" charset="0"/>
                      </a:endParaRPr>
                    </a:p>
                  </a:txBody>
                  <a:tcPr marL="91441" marR="91441" marT="45728" marB="45728"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120000"/>
                        <a:defRPr sz="2000">
                          <a:solidFill>
                            <a:srgbClr val="00446A"/>
                          </a:solidFill>
                          <a:latin typeface="Arial" pitchFamily="34" charset="0"/>
                          <a:cs typeface="Arial" pitchFamily="34" charset="0"/>
                        </a:defRPr>
                      </a:lvl1pPr>
                      <a:lvl2pPr marL="742950" indent="-285750" eaLnBrk="0" hangingPunct="0">
                        <a:spcBef>
                          <a:spcPct val="20000"/>
                        </a:spcBef>
                        <a:buFont typeface="Arial" pitchFamily="34" charset="0"/>
                        <a:defRPr>
                          <a:solidFill>
                            <a:srgbClr val="00446A"/>
                          </a:solidFill>
                          <a:latin typeface="Arial" pitchFamily="34" charset="0"/>
                          <a:cs typeface="Arial" pitchFamily="34" charset="0"/>
                        </a:defRPr>
                      </a:lvl2pPr>
                      <a:lvl3pPr marL="1143000" indent="-228600" eaLnBrk="0" hangingPunct="0">
                        <a:spcBef>
                          <a:spcPct val="20000"/>
                        </a:spcBef>
                        <a:buFont typeface="Arial" pitchFamily="34" charset="0"/>
                        <a:defRPr sz="1600">
                          <a:solidFill>
                            <a:srgbClr val="00446A"/>
                          </a:solidFill>
                          <a:latin typeface="Arial" pitchFamily="34" charset="0"/>
                          <a:cs typeface="Arial" pitchFamily="34" charset="0"/>
                        </a:defRPr>
                      </a:lvl3pPr>
                      <a:lvl4pPr marL="1600200" indent="-228600" eaLnBrk="0" hangingPunct="0">
                        <a:spcBef>
                          <a:spcPct val="20000"/>
                        </a:spcBef>
                        <a:buFont typeface="Arial" pitchFamily="34" charset="0"/>
                        <a:defRPr sz="1400">
                          <a:solidFill>
                            <a:srgbClr val="00446A"/>
                          </a:solidFill>
                          <a:latin typeface="Arial" pitchFamily="34" charset="0"/>
                          <a:cs typeface="Arial" pitchFamily="34" charset="0"/>
                        </a:defRPr>
                      </a:lvl4pPr>
                      <a:lvl5pPr marL="2057400" indent="-228600" eaLnBrk="0" hangingPunct="0">
                        <a:spcBef>
                          <a:spcPct val="20000"/>
                        </a:spcBef>
                        <a:buFont typeface="Arial" pitchFamily="34" charset="0"/>
                        <a:defRPr sz="1400">
                          <a:solidFill>
                            <a:srgbClr val="00446A"/>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es-ES" sz="1400" b="0" i="0" u="none" strike="noStrike" cap="none" normalizeH="0" baseline="0" smtClean="0">
                        <a:ln>
                          <a:noFill/>
                        </a:ln>
                        <a:solidFill>
                          <a:srgbClr val="000000"/>
                        </a:solidFill>
                        <a:effectLst/>
                        <a:latin typeface="Arial" pitchFamily="34" charset="0"/>
                      </a:endParaRPr>
                    </a:p>
                  </a:txBody>
                  <a:tcPr marL="91441" marR="91441" marT="45728" marB="45728"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120000"/>
                        <a:defRPr sz="2000">
                          <a:solidFill>
                            <a:srgbClr val="00446A"/>
                          </a:solidFill>
                          <a:latin typeface="Arial" pitchFamily="34" charset="0"/>
                          <a:cs typeface="Arial" pitchFamily="34" charset="0"/>
                        </a:defRPr>
                      </a:lvl1pPr>
                      <a:lvl2pPr marL="742950" indent="-285750" eaLnBrk="0" hangingPunct="0">
                        <a:spcBef>
                          <a:spcPct val="20000"/>
                        </a:spcBef>
                        <a:buFont typeface="Arial" pitchFamily="34" charset="0"/>
                        <a:defRPr>
                          <a:solidFill>
                            <a:srgbClr val="00446A"/>
                          </a:solidFill>
                          <a:latin typeface="Arial" pitchFamily="34" charset="0"/>
                          <a:cs typeface="Arial" pitchFamily="34" charset="0"/>
                        </a:defRPr>
                      </a:lvl2pPr>
                      <a:lvl3pPr marL="1143000" indent="-228600" eaLnBrk="0" hangingPunct="0">
                        <a:spcBef>
                          <a:spcPct val="20000"/>
                        </a:spcBef>
                        <a:buFont typeface="Arial" pitchFamily="34" charset="0"/>
                        <a:defRPr sz="1600">
                          <a:solidFill>
                            <a:srgbClr val="00446A"/>
                          </a:solidFill>
                          <a:latin typeface="Arial" pitchFamily="34" charset="0"/>
                          <a:cs typeface="Arial" pitchFamily="34" charset="0"/>
                        </a:defRPr>
                      </a:lvl3pPr>
                      <a:lvl4pPr marL="1600200" indent="-228600" eaLnBrk="0" hangingPunct="0">
                        <a:spcBef>
                          <a:spcPct val="20000"/>
                        </a:spcBef>
                        <a:buFont typeface="Arial" pitchFamily="34" charset="0"/>
                        <a:defRPr sz="1400">
                          <a:solidFill>
                            <a:srgbClr val="00446A"/>
                          </a:solidFill>
                          <a:latin typeface="Arial" pitchFamily="34" charset="0"/>
                          <a:cs typeface="Arial" pitchFamily="34" charset="0"/>
                        </a:defRPr>
                      </a:lvl4pPr>
                      <a:lvl5pPr marL="2057400" indent="-228600" eaLnBrk="0" hangingPunct="0">
                        <a:spcBef>
                          <a:spcPct val="20000"/>
                        </a:spcBef>
                        <a:buFont typeface="Arial" pitchFamily="34" charset="0"/>
                        <a:defRPr sz="1400">
                          <a:solidFill>
                            <a:srgbClr val="00446A"/>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es-ES" sz="1400" b="0" i="0" u="none" strike="noStrike" cap="none" normalizeH="0" baseline="0" smtClean="0">
                        <a:ln>
                          <a:noFill/>
                        </a:ln>
                        <a:solidFill>
                          <a:srgbClr val="000000"/>
                        </a:solidFill>
                        <a:effectLst/>
                        <a:latin typeface="Arial" pitchFamily="34" charset="0"/>
                      </a:endParaRPr>
                    </a:p>
                  </a:txBody>
                  <a:tcPr marL="91441" marR="91441" marT="45728" marB="45728" horzOverflow="overflow">
                    <a:lnL w="12700" cap="flat" cmpd="sng" algn="ctr">
                      <a:solidFill>
                        <a:srgbClr val="002060"/>
                      </a:solidFill>
                      <a:prstDash val="solid"/>
                      <a:round/>
                      <a:headEnd type="none" w="med" len="med"/>
                      <a:tailEnd type="none" w="med" len="med"/>
                    </a:lnL>
                    <a:lnR w="12700" cap="flat" cmpd="sng" algn="ctr">
                      <a:solidFill>
                        <a:srgbClr val="003C64"/>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chemeClr val="bg1"/>
                    </a:solidFill>
                  </a:tcPr>
                </a:tc>
              </a:tr>
              <a:tr h="518236">
                <a:tc>
                  <a:txBody>
                    <a:bodyPr/>
                    <a:lstStyle>
                      <a:lvl1pPr eaLnBrk="0" hangingPunct="0">
                        <a:spcBef>
                          <a:spcPct val="20000"/>
                        </a:spcBef>
                        <a:buSzPct val="120000"/>
                        <a:defRPr sz="2000">
                          <a:solidFill>
                            <a:srgbClr val="00446A"/>
                          </a:solidFill>
                          <a:latin typeface="Arial" pitchFamily="34" charset="0"/>
                          <a:cs typeface="Arial" pitchFamily="34" charset="0"/>
                        </a:defRPr>
                      </a:lvl1pPr>
                      <a:lvl2pPr marL="742950" indent="-285750" eaLnBrk="0" hangingPunct="0">
                        <a:spcBef>
                          <a:spcPct val="20000"/>
                        </a:spcBef>
                        <a:buFont typeface="Arial" pitchFamily="34" charset="0"/>
                        <a:defRPr>
                          <a:solidFill>
                            <a:srgbClr val="00446A"/>
                          </a:solidFill>
                          <a:latin typeface="Arial" pitchFamily="34" charset="0"/>
                          <a:cs typeface="Arial" pitchFamily="34" charset="0"/>
                        </a:defRPr>
                      </a:lvl2pPr>
                      <a:lvl3pPr marL="1143000" indent="-228600" eaLnBrk="0" hangingPunct="0">
                        <a:spcBef>
                          <a:spcPct val="20000"/>
                        </a:spcBef>
                        <a:buFont typeface="Arial" pitchFamily="34" charset="0"/>
                        <a:defRPr sz="1600">
                          <a:solidFill>
                            <a:srgbClr val="00446A"/>
                          </a:solidFill>
                          <a:latin typeface="Arial" pitchFamily="34" charset="0"/>
                          <a:cs typeface="Arial" pitchFamily="34" charset="0"/>
                        </a:defRPr>
                      </a:lvl3pPr>
                      <a:lvl4pPr marL="1600200" indent="-228600" eaLnBrk="0" hangingPunct="0">
                        <a:spcBef>
                          <a:spcPct val="20000"/>
                        </a:spcBef>
                        <a:buFont typeface="Arial" pitchFamily="34" charset="0"/>
                        <a:defRPr sz="1400">
                          <a:solidFill>
                            <a:srgbClr val="00446A"/>
                          </a:solidFill>
                          <a:latin typeface="Arial" pitchFamily="34" charset="0"/>
                          <a:cs typeface="Arial" pitchFamily="34" charset="0"/>
                        </a:defRPr>
                      </a:lvl4pPr>
                      <a:lvl5pPr marL="2057400" indent="-228600" eaLnBrk="0" hangingPunct="0">
                        <a:spcBef>
                          <a:spcPct val="20000"/>
                        </a:spcBef>
                        <a:buFont typeface="Arial" pitchFamily="34" charset="0"/>
                        <a:defRPr sz="1400">
                          <a:solidFill>
                            <a:srgbClr val="00446A"/>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s-ES" sz="1400" b="0" i="0" u="none" strike="noStrike" cap="none" normalizeH="0" baseline="0" smtClean="0">
                          <a:ln>
                            <a:noFill/>
                          </a:ln>
                          <a:solidFill>
                            <a:schemeClr val="bg1"/>
                          </a:solidFill>
                          <a:effectLst/>
                          <a:latin typeface="Arial" pitchFamily="34" charset="0"/>
                        </a:rPr>
                        <a:t>Ibandronate (IV)</a:t>
                      </a:r>
                      <a:r>
                        <a:rPr kumimoji="0" lang="en-GB" altLang="es-ES" sz="1400" b="0" i="0" u="none" strike="noStrike" cap="none" normalizeH="0" baseline="30000" smtClean="0">
                          <a:ln>
                            <a:noFill/>
                          </a:ln>
                          <a:solidFill>
                            <a:schemeClr val="bg1"/>
                          </a:solidFill>
                          <a:effectLst/>
                          <a:latin typeface="Arial" pitchFamily="34" charset="0"/>
                        </a:rPr>
                        <a:t>3</a:t>
                      </a:r>
                    </a:p>
                  </a:txBody>
                  <a:tcPr marL="91441" marR="91441" marT="45728" marB="45728" horzOverflow="overflow">
                    <a:lnL w="12700" cap="flat" cmpd="sng" algn="ctr">
                      <a:solidFill>
                        <a:srgbClr val="003C64"/>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3C64"/>
                    </a:solidFill>
                  </a:tcPr>
                </a:tc>
                <a:tc>
                  <a:txBody>
                    <a:bodyPr/>
                    <a:lstStyle>
                      <a:lvl1pPr eaLnBrk="0" hangingPunct="0">
                        <a:spcBef>
                          <a:spcPct val="20000"/>
                        </a:spcBef>
                        <a:buSzPct val="120000"/>
                        <a:defRPr sz="2000">
                          <a:solidFill>
                            <a:srgbClr val="00446A"/>
                          </a:solidFill>
                          <a:latin typeface="Arial" pitchFamily="34" charset="0"/>
                          <a:cs typeface="Arial" pitchFamily="34" charset="0"/>
                        </a:defRPr>
                      </a:lvl1pPr>
                      <a:lvl2pPr marL="742950" indent="-285750" eaLnBrk="0" hangingPunct="0">
                        <a:spcBef>
                          <a:spcPct val="20000"/>
                        </a:spcBef>
                        <a:buFont typeface="Arial" pitchFamily="34" charset="0"/>
                        <a:defRPr>
                          <a:solidFill>
                            <a:srgbClr val="00446A"/>
                          </a:solidFill>
                          <a:latin typeface="Arial" pitchFamily="34" charset="0"/>
                          <a:cs typeface="Arial" pitchFamily="34" charset="0"/>
                        </a:defRPr>
                      </a:lvl2pPr>
                      <a:lvl3pPr marL="1143000" indent="-228600" eaLnBrk="0" hangingPunct="0">
                        <a:spcBef>
                          <a:spcPct val="20000"/>
                        </a:spcBef>
                        <a:buFont typeface="Arial" pitchFamily="34" charset="0"/>
                        <a:defRPr sz="1600">
                          <a:solidFill>
                            <a:srgbClr val="00446A"/>
                          </a:solidFill>
                          <a:latin typeface="Arial" pitchFamily="34" charset="0"/>
                          <a:cs typeface="Arial" pitchFamily="34" charset="0"/>
                        </a:defRPr>
                      </a:lvl3pPr>
                      <a:lvl4pPr marL="1600200" indent="-228600" eaLnBrk="0" hangingPunct="0">
                        <a:spcBef>
                          <a:spcPct val="20000"/>
                        </a:spcBef>
                        <a:buFont typeface="Arial" pitchFamily="34" charset="0"/>
                        <a:defRPr sz="1400">
                          <a:solidFill>
                            <a:srgbClr val="00446A"/>
                          </a:solidFill>
                          <a:latin typeface="Arial" pitchFamily="34" charset="0"/>
                          <a:cs typeface="Arial" pitchFamily="34" charset="0"/>
                        </a:defRPr>
                      </a:lvl4pPr>
                      <a:lvl5pPr marL="2057400" indent="-228600" eaLnBrk="0" hangingPunct="0">
                        <a:spcBef>
                          <a:spcPct val="20000"/>
                        </a:spcBef>
                        <a:buFont typeface="Arial" pitchFamily="34" charset="0"/>
                        <a:defRPr sz="1400">
                          <a:solidFill>
                            <a:srgbClr val="00446A"/>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es-ES" sz="1400" b="0" i="0" u="none" strike="noStrike" cap="none" normalizeH="0" baseline="0" smtClean="0">
                        <a:ln>
                          <a:noFill/>
                        </a:ln>
                        <a:solidFill>
                          <a:srgbClr val="000000"/>
                        </a:solidFill>
                        <a:effectLst/>
                        <a:latin typeface="Arial" pitchFamily="34" charset="0"/>
                      </a:endParaRPr>
                    </a:p>
                  </a:txBody>
                  <a:tcPr marL="91441" marR="91441" marT="45728" marB="45728"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chemeClr val="bg2"/>
                    </a:solidFill>
                  </a:tcPr>
                </a:tc>
                <a:tc>
                  <a:txBody>
                    <a:bodyPr/>
                    <a:lstStyle>
                      <a:lvl1pPr eaLnBrk="0" hangingPunct="0">
                        <a:spcBef>
                          <a:spcPct val="20000"/>
                        </a:spcBef>
                        <a:buSzPct val="120000"/>
                        <a:defRPr sz="2000">
                          <a:solidFill>
                            <a:srgbClr val="00446A"/>
                          </a:solidFill>
                          <a:latin typeface="Arial" pitchFamily="34" charset="0"/>
                          <a:cs typeface="Arial" pitchFamily="34" charset="0"/>
                        </a:defRPr>
                      </a:lvl1pPr>
                      <a:lvl2pPr marL="742950" indent="-285750" eaLnBrk="0" hangingPunct="0">
                        <a:spcBef>
                          <a:spcPct val="20000"/>
                        </a:spcBef>
                        <a:buFont typeface="Arial" pitchFamily="34" charset="0"/>
                        <a:defRPr>
                          <a:solidFill>
                            <a:srgbClr val="00446A"/>
                          </a:solidFill>
                          <a:latin typeface="Arial" pitchFamily="34" charset="0"/>
                          <a:cs typeface="Arial" pitchFamily="34" charset="0"/>
                        </a:defRPr>
                      </a:lvl2pPr>
                      <a:lvl3pPr marL="1143000" indent="-228600" eaLnBrk="0" hangingPunct="0">
                        <a:spcBef>
                          <a:spcPct val="20000"/>
                        </a:spcBef>
                        <a:buFont typeface="Arial" pitchFamily="34" charset="0"/>
                        <a:defRPr sz="1600">
                          <a:solidFill>
                            <a:srgbClr val="00446A"/>
                          </a:solidFill>
                          <a:latin typeface="Arial" pitchFamily="34" charset="0"/>
                          <a:cs typeface="Arial" pitchFamily="34" charset="0"/>
                        </a:defRPr>
                      </a:lvl3pPr>
                      <a:lvl4pPr marL="1600200" indent="-228600" eaLnBrk="0" hangingPunct="0">
                        <a:spcBef>
                          <a:spcPct val="20000"/>
                        </a:spcBef>
                        <a:buFont typeface="Arial" pitchFamily="34" charset="0"/>
                        <a:defRPr sz="1400">
                          <a:solidFill>
                            <a:srgbClr val="00446A"/>
                          </a:solidFill>
                          <a:latin typeface="Arial" pitchFamily="34" charset="0"/>
                          <a:cs typeface="Arial" pitchFamily="34" charset="0"/>
                        </a:defRPr>
                      </a:lvl4pPr>
                      <a:lvl5pPr marL="2057400" indent="-228600" eaLnBrk="0" hangingPunct="0">
                        <a:spcBef>
                          <a:spcPct val="20000"/>
                        </a:spcBef>
                        <a:buFont typeface="Arial" pitchFamily="34" charset="0"/>
                        <a:defRPr sz="1400">
                          <a:solidFill>
                            <a:srgbClr val="00446A"/>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es-ES" sz="1400" b="0" i="0" u="none" strike="noStrike" cap="none" normalizeH="0" baseline="0" smtClean="0">
                        <a:ln>
                          <a:noFill/>
                        </a:ln>
                        <a:solidFill>
                          <a:srgbClr val="000000"/>
                        </a:solidFill>
                        <a:effectLst/>
                        <a:latin typeface="Arial" pitchFamily="34" charset="0"/>
                      </a:endParaRPr>
                    </a:p>
                  </a:txBody>
                  <a:tcPr marL="91441" marR="91441" marT="45728" marB="45728"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chemeClr val="bg2"/>
                    </a:solidFill>
                  </a:tcPr>
                </a:tc>
                <a:tc>
                  <a:txBody>
                    <a:bodyPr/>
                    <a:lstStyle>
                      <a:lvl1pPr eaLnBrk="0" hangingPunct="0">
                        <a:spcBef>
                          <a:spcPct val="20000"/>
                        </a:spcBef>
                        <a:buSzPct val="120000"/>
                        <a:defRPr sz="2000">
                          <a:solidFill>
                            <a:srgbClr val="00446A"/>
                          </a:solidFill>
                          <a:latin typeface="Arial" pitchFamily="34" charset="0"/>
                          <a:cs typeface="Arial" pitchFamily="34" charset="0"/>
                        </a:defRPr>
                      </a:lvl1pPr>
                      <a:lvl2pPr marL="742950" indent="-285750" eaLnBrk="0" hangingPunct="0">
                        <a:spcBef>
                          <a:spcPct val="20000"/>
                        </a:spcBef>
                        <a:buFont typeface="Arial" pitchFamily="34" charset="0"/>
                        <a:defRPr>
                          <a:solidFill>
                            <a:srgbClr val="00446A"/>
                          </a:solidFill>
                          <a:latin typeface="Arial" pitchFamily="34" charset="0"/>
                          <a:cs typeface="Arial" pitchFamily="34" charset="0"/>
                        </a:defRPr>
                      </a:lvl2pPr>
                      <a:lvl3pPr marL="1143000" indent="-228600" eaLnBrk="0" hangingPunct="0">
                        <a:spcBef>
                          <a:spcPct val="20000"/>
                        </a:spcBef>
                        <a:buFont typeface="Arial" pitchFamily="34" charset="0"/>
                        <a:defRPr sz="1600">
                          <a:solidFill>
                            <a:srgbClr val="00446A"/>
                          </a:solidFill>
                          <a:latin typeface="Arial" pitchFamily="34" charset="0"/>
                          <a:cs typeface="Arial" pitchFamily="34" charset="0"/>
                        </a:defRPr>
                      </a:lvl3pPr>
                      <a:lvl4pPr marL="1600200" indent="-228600" eaLnBrk="0" hangingPunct="0">
                        <a:spcBef>
                          <a:spcPct val="20000"/>
                        </a:spcBef>
                        <a:buFont typeface="Arial" pitchFamily="34" charset="0"/>
                        <a:defRPr sz="1400">
                          <a:solidFill>
                            <a:srgbClr val="00446A"/>
                          </a:solidFill>
                          <a:latin typeface="Arial" pitchFamily="34" charset="0"/>
                          <a:cs typeface="Arial" pitchFamily="34" charset="0"/>
                        </a:defRPr>
                      </a:lvl4pPr>
                      <a:lvl5pPr marL="2057400" indent="-228600" eaLnBrk="0" hangingPunct="0">
                        <a:spcBef>
                          <a:spcPct val="20000"/>
                        </a:spcBef>
                        <a:buFont typeface="Arial" pitchFamily="34" charset="0"/>
                        <a:defRPr sz="1400">
                          <a:solidFill>
                            <a:srgbClr val="00446A"/>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es-ES" sz="1400" b="0" i="0" u="none" strike="noStrike" cap="none" normalizeH="0" baseline="0" smtClean="0">
                        <a:ln>
                          <a:noFill/>
                        </a:ln>
                        <a:solidFill>
                          <a:srgbClr val="000000"/>
                        </a:solidFill>
                        <a:effectLst/>
                        <a:latin typeface="Arial" pitchFamily="34" charset="0"/>
                      </a:endParaRPr>
                    </a:p>
                  </a:txBody>
                  <a:tcPr marL="91441" marR="91441" marT="45728" marB="45728"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chemeClr val="bg2"/>
                    </a:solidFill>
                  </a:tcPr>
                </a:tc>
                <a:tc>
                  <a:txBody>
                    <a:bodyPr/>
                    <a:lstStyle>
                      <a:lvl1pPr eaLnBrk="0" hangingPunct="0">
                        <a:spcBef>
                          <a:spcPct val="20000"/>
                        </a:spcBef>
                        <a:buSzPct val="120000"/>
                        <a:defRPr sz="2000">
                          <a:solidFill>
                            <a:srgbClr val="00446A"/>
                          </a:solidFill>
                          <a:latin typeface="Arial" pitchFamily="34" charset="0"/>
                          <a:cs typeface="Arial" pitchFamily="34" charset="0"/>
                        </a:defRPr>
                      </a:lvl1pPr>
                      <a:lvl2pPr marL="742950" indent="-285750" eaLnBrk="0" hangingPunct="0">
                        <a:spcBef>
                          <a:spcPct val="20000"/>
                        </a:spcBef>
                        <a:buFont typeface="Arial" pitchFamily="34" charset="0"/>
                        <a:defRPr>
                          <a:solidFill>
                            <a:srgbClr val="00446A"/>
                          </a:solidFill>
                          <a:latin typeface="Arial" pitchFamily="34" charset="0"/>
                          <a:cs typeface="Arial" pitchFamily="34" charset="0"/>
                        </a:defRPr>
                      </a:lvl2pPr>
                      <a:lvl3pPr marL="1143000" indent="-228600" eaLnBrk="0" hangingPunct="0">
                        <a:spcBef>
                          <a:spcPct val="20000"/>
                        </a:spcBef>
                        <a:buFont typeface="Arial" pitchFamily="34" charset="0"/>
                        <a:defRPr sz="1600">
                          <a:solidFill>
                            <a:srgbClr val="00446A"/>
                          </a:solidFill>
                          <a:latin typeface="Arial" pitchFamily="34" charset="0"/>
                          <a:cs typeface="Arial" pitchFamily="34" charset="0"/>
                        </a:defRPr>
                      </a:lvl3pPr>
                      <a:lvl4pPr marL="1600200" indent="-228600" eaLnBrk="0" hangingPunct="0">
                        <a:spcBef>
                          <a:spcPct val="20000"/>
                        </a:spcBef>
                        <a:buFont typeface="Arial" pitchFamily="34" charset="0"/>
                        <a:defRPr sz="1400">
                          <a:solidFill>
                            <a:srgbClr val="00446A"/>
                          </a:solidFill>
                          <a:latin typeface="Arial" pitchFamily="34" charset="0"/>
                          <a:cs typeface="Arial" pitchFamily="34" charset="0"/>
                        </a:defRPr>
                      </a:lvl4pPr>
                      <a:lvl5pPr marL="2057400" indent="-228600" eaLnBrk="0" hangingPunct="0">
                        <a:spcBef>
                          <a:spcPct val="20000"/>
                        </a:spcBef>
                        <a:buFont typeface="Arial" pitchFamily="34" charset="0"/>
                        <a:defRPr sz="1400">
                          <a:solidFill>
                            <a:srgbClr val="00446A"/>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es-ES" sz="1400" b="0" i="0" u="none" strike="noStrike" cap="none" normalizeH="0" baseline="0" smtClean="0">
                        <a:ln>
                          <a:noFill/>
                        </a:ln>
                        <a:solidFill>
                          <a:srgbClr val="000000"/>
                        </a:solidFill>
                        <a:effectLst/>
                        <a:latin typeface="Arial" pitchFamily="34" charset="0"/>
                      </a:endParaRPr>
                    </a:p>
                  </a:txBody>
                  <a:tcPr marL="91441" marR="91441" marT="45728" marB="45728"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chemeClr val="bg2"/>
                    </a:solidFill>
                  </a:tcPr>
                </a:tc>
                <a:tc>
                  <a:txBody>
                    <a:bodyPr/>
                    <a:lstStyle>
                      <a:lvl1pPr eaLnBrk="0" hangingPunct="0">
                        <a:spcBef>
                          <a:spcPct val="20000"/>
                        </a:spcBef>
                        <a:buSzPct val="120000"/>
                        <a:defRPr sz="2000">
                          <a:solidFill>
                            <a:srgbClr val="00446A"/>
                          </a:solidFill>
                          <a:latin typeface="Arial" pitchFamily="34" charset="0"/>
                          <a:cs typeface="Arial" pitchFamily="34" charset="0"/>
                        </a:defRPr>
                      </a:lvl1pPr>
                      <a:lvl2pPr marL="742950" indent="-285750" eaLnBrk="0" hangingPunct="0">
                        <a:spcBef>
                          <a:spcPct val="20000"/>
                        </a:spcBef>
                        <a:buFont typeface="Arial" pitchFamily="34" charset="0"/>
                        <a:defRPr>
                          <a:solidFill>
                            <a:srgbClr val="00446A"/>
                          </a:solidFill>
                          <a:latin typeface="Arial" pitchFamily="34" charset="0"/>
                          <a:cs typeface="Arial" pitchFamily="34" charset="0"/>
                        </a:defRPr>
                      </a:lvl2pPr>
                      <a:lvl3pPr marL="1143000" indent="-228600" eaLnBrk="0" hangingPunct="0">
                        <a:spcBef>
                          <a:spcPct val="20000"/>
                        </a:spcBef>
                        <a:buFont typeface="Arial" pitchFamily="34" charset="0"/>
                        <a:defRPr sz="1600">
                          <a:solidFill>
                            <a:srgbClr val="00446A"/>
                          </a:solidFill>
                          <a:latin typeface="Arial" pitchFamily="34" charset="0"/>
                          <a:cs typeface="Arial" pitchFamily="34" charset="0"/>
                        </a:defRPr>
                      </a:lvl3pPr>
                      <a:lvl4pPr marL="1600200" indent="-228600" eaLnBrk="0" hangingPunct="0">
                        <a:spcBef>
                          <a:spcPct val="20000"/>
                        </a:spcBef>
                        <a:buFont typeface="Arial" pitchFamily="34" charset="0"/>
                        <a:defRPr sz="1400">
                          <a:solidFill>
                            <a:srgbClr val="00446A"/>
                          </a:solidFill>
                          <a:latin typeface="Arial" pitchFamily="34" charset="0"/>
                          <a:cs typeface="Arial" pitchFamily="34" charset="0"/>
                        </a:defRPr>
                      </a:lvl4pPr>
                      <a:lvl5pPr marL="2057400" indent="-228600" eaLnBrk="0" hangingPunct="0">
                        <a:spcBef>
                          <a:spcPct val="20000"/>
                        </a:spcBef>
                        <a:buFont typeface="Arial" pitchFamily="34" charset="0"/>
                        <a:defRPr sz="1400">
                          <a:solidFill>
                            <a:srgbClr val="00446A"/>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es-ES" sz="1400" b="0" i="0" u="none" strike="noStrike" cap="none" normalizeH="0" baseline="0" smtClean="0">
                        <a:ln>
                          <a:noFill/>
                        </a:ln>
                        <a:solidFill>
                          <a:srgbClr val="000000"/>
                        </a:solidFill>
                        <a:effectLst/>
                        <a:latin typeface="Arial" pitchFamily="34" charset="0"/>
                      </a:endParaRPr>
                    </a:p>
                  </a:txBody>
                  <a:tcPr marL="91441" marR="91441" marT="45728" marB="45728"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chemeClr val="bg2"/>
                    </a:solidFill>
                  </a:tcPr>
                </a:tc>
                <a:tc>
                  <a:txBody>
                    <a:bodyPr/>
                    <a:lstStyle>
                      <a:lvl1pPr eaLnBrk="0" hangingPunct="0">
                        <a:spcBef>
                          <a:spcPct val="20000"/>
                        </a:spcBef>
                        <a:buSzPct val="120000"/>
                        <a:defRPr sz="2000">
                          <a:solidFill>
                            <a:srgbClr val="00446A"/>
                          </a:solidFill>
                          <a:latin typeface="Arial" pitchFamily="34" charset="0"/>
                          <a:cs typeface="Arial" pitchFamily="34" charset="0"/>
                        </a:defRPr>
                      </a:lvl1pPr>
                      <a:lvl2pPr marL="742950" indent="-285750" eaLnBrk="0" hangingPunct="0">
                        <a:spcBef>
                          <a:spcPct val="20000"/>
                        </a:spcBef>
                        <a:buFont typeface="Arial" pitchFamily="34" charset="0"/>
                        <a:defRPr>
                          <a:solidFill>
                            <a:srgbClr val="00446A"/>
                          </a:solidFill>
                          <a:latin typeface="Arial" pitchFamily="34" charset="0"/>
                          <a:cs typeface="Arial" pitchFamily="34" charset="0"/>
                        </a:defRPr>
                      </a:lvl2pPr>
                      <a:lvl3pPr marL="1143000" indent="-228600" eaLnBrk="0" hangingPunct="0">
                        <a:spcBef>
                          <a:spcPct val="20000"/>
                        </a:spcBef>
                        <a:buFont typeface="Arial" pitchFamily="34" charset="0"/>
                        <a:defRPr sz="1600">
                          <a:solidFill>
                            <a:srgbClr val="00446A"/>
                          </a:solidFill>
                          <a:latin typeface="Arial" pitchFamily="34" charset="0"/>
                          <a:cs typeface="Arial" pitchFamily="34" charset="0"/>
                        </a:defRPr>
                      </a:lvl3pPr>
                      <a:lvl4pPr marL="1600200" indent="-228600" eaLnBrk="0" hangingPunct="0">
                        <a:spcBef>
                          <a:spcPct val="20000"/>
                        </a:spcBef>
                        <a:buFont typeface="Arial" pitchFamily="34" charset="0"/>
                        <a:defRPr sz="1400">
                          <a:solidFill>
                            <a:srgbClr val="00446A"/>
                          </a:solidFill>
                          <a:latin typeface="Arial" pitchFamily="34" charset="0"/>
                          <a:cs typeface="Arial" pitchFamily="34" charset="0"/>
                        </a:defRPr>
                      </a:lvl4pPr>
                      <a:lvl5pPr marL="2057400" indent="-228600" eaLnBrk="0" hangingPunct="0">
                        <a:spcBef>
                          <a:spcPct val="20000"/>
                        </a:spcBef>
                        <a:buFont typeface="Arial" pitchFamily="34" charset="0"/>
                        <a:defRPr sz="1400">
                          <a:solidFill>
                            <a:srgbClr val="00446A"/>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es-ES" sz="1400" b="0" i="0" u="none" strike="noStrike" cap="none" normalizeH="0" baseline="0" smtClean="0">
                        <a:ln>
                          <a:noFill/>
                        </a:ln>
                        <a:solidFill>
                          <a:srgbClr val="000000"/>
                        </a:solidFill>
                        <a:effectLst/>
                        <a:latin typeface="Arial" pitchFamily="34" charset="0"/>
                      </a:endParaRPr>
                    </a:p>
                  </a:txBody>
                  <a:tcPr marL="91441" marR="91441" marT="45728" marB="45728"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chemeClr val="bg2"/>
                    </a:solidFill>
                  </a:tcPr>
                </a:tc>
                <a:tc>
                  <a:txBody>
                    <a:bodyPr/>
                    <a:lstStyle>
                      <a:lvl1pPr eaLnBrk="0" hangingPunct="0">
                        <a:spcBef>
                          <a:spcPct val="20000"/>
                        </a:spcBef>
                        <a:buSzPct val="120000"/>
                        <a:defRPr sz="2000">
                          <a:solidFill>
                            <a:srgbClr val="00446A"/>
                          </a:solidFill>
                          <a:latin typeface="Arial" pitchFamily="34" charset="0"/>
                          <a:cs typeface="Arial" pitchFamily="34" charset="0"/>
                        </a:defRPr>
                      </a:lvl1pPr>
                      <a:lvl2pPr marL="742950" indent="-285750" eaLnBrk="0" hangingPunct="0">
                        <a:spcBef>
                          <a:spcPct val="20000"/>
                        </a:spcBef>
                        <a:buFont typeface="Arial" pitchFamily="34" charset="0"/>
                        <a:defRPr>
                          <a:solidFill>
                            <a:srgbClr val="00446A"/>
                          </a:solidFill>
                          <a:latin typeface="Arial" pitchFamily="34" charset="0"/>
                          <a:cs typeface="Arial" pitchFamily="34" charset="0"/>
                        </a:defRPr>
                      </a:lvl2pPr>
                      <a:lvl3pPr marL="1143000" indent="-228600" eaLnBrk="0" hangingPunct="0">
                        <a:spcBef>
                          <a:spcPct val="20000"/>
                        </a:spcBef>
                        <a:buFont typeface="Arial" pitchFamily="34" charset="0"/>
                        <a:defRPr sz="1600">
                          <a:solidFill>
                            <a:srgbClr val="00446A"/>
                          </a:solidFill>
                          <a:latin typeface="Arial" pitchFamily="34" charset="0"/>
                          <a:cs typeface="Arial" pitchFamily="34" charset="0"/>
                        </a:defRPr>
                      </a:lvl3pPr>
                      <a:lvl4pPr marL="1600200" indent="-228600" eaLnBrk="0" hangingPunct="0">
                        <a:spcBef>
                          <a:spcPct val="20000"/>
                        </a:spcBef>
                        <a:buFont typeface="Arial" pitchFamily="34" charset="0"/>
                        <a:defRPr sz="1400">
                          <a:solidFill>
                            <a:srgbClr val="00446A"/>
                          </a:solidFill>
                          <a:latin typeface="Arial" pitchFamily="34" charset="0"/>
                          <a:cs typeface="Arial" pitchFamily="34" charset="0"/>
                        </a:defRPr>
                      </a:lvl4pPr>
                      <a:lvl5pPr marL="2057400" indent="-228600" eaLnBrk="0" hangingPunct="0">
                        <a:spcBef>
                          <a:spcPct val="20000"/>
                        </a:spcBef>
                        <a:buFont typeface="Arial" pitchFamily="34" charset="0"/>
                        <a:defRPr sz="1400">
                          <a:solidFill>
                            <a:srgbClr val="00446A"/>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es-ES" sz="1400" b="0" i="0" u="none" strike="noStrike" cap="none" normalizeH="0" baseline="0" smtClean="0">
                        <a:ln>
                          <a:noFill/>
                        </a:ln>
                        <a:solidFill>
                          <a:srgbClr val="000000"/>
                        </a:solidFill>
                        <a:effectLst/>
                        <a:latin typeface="Arial" pitchFamily="34" charset="0"/>
                      </a:endParaRPr>
                    </a:p>
                  </a:txBody>
                  <a:tcPr marL="91441" marR="91441" marT="45728" marB="45728" horzOverflow="overflow">
                    <a:lnL w="12700" cap="flat" cmpd="sng" algn="ctr">
                      <a:solidFill>
                        <a:srgbClr val="002060"/>
                      </a:solidFill>
                      <a:prstDash val="solid"/>
                      <a:round/>
                      <a:headEnd type="none" w="med" len="med"/>
                      <a:tailEnd type="none" w="med" len="med"/>
                    </a:lnL>
                    <a:lnR w="12700" cap="flat" cmpd="sng" algn="ctr">
                      <a:solidFill>
                        <a:srgbClr val="003C64"/>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chemeClr val="bg2"/>
                    </a:solidFill>
                  </a:tcPr>
                </a:tc>
              </a:tr>
              <a:tr h="518236">
                <a:tc>
                  <a:txBody>
                    <a:bodyPr/>
                    <a:lstStyle>
                      <a:lvl1pPr eaLnBrk="0" hangingPunct="0">
                        <a:spcBef>
                          <a:spcPct val="20000"/>
                        </a:spcBef>
                        <a:buSzPct val="120000"/>
                        <a:defRPr sz="2000">
                          <a:solidFill>
                            <a:srgbClr val="00446A"/>
                          </a:solidFill>
                          <a:latin typeface="Arial" pitchFamily="34" charset="0"/>
                          <a:cs typeface="Arial" pitchFamily="34" charset="0"/>
                        </a:defRPr>
                      </a:lvl1pPr>
                      <a:lvl2pPr marL="742950" indent="-285750" eaLnBrk="0" hangingPunct="0">
                        <a:spcBef>
                          <a:spcPct val="20000"/>
                        </a:spcBef>
                        <a:buFont typeface="Arial" pitchFamily="34" charset="0"/>
                        <a:defRPr>
                          <a:solidFill>
                            <a:srgbClr val="00446A"/>
                          </a:solidFill>
                          <a:latin typeface="Arial" pitchFamily="34" charset="0"/>
                          <a:cs typeface="Arial" pitchFamily="34" charset="0"/>
                        </a:defRPr>
                      </a:lvl2pPr>
                      <a:lvl3pPr marL="1143000" indent="-228600" eaLnBrk="0" hangingPunct="0">
                        <a:spcBef>
                          <a:spcPct val="20000"/>
                        </a:spcBef>
                        <a:buFont typeface="Arial" pitchFamily="34" charset="0"/>
                        <a:defRPr sz="1600">
                          <a:solidFill>
                            <a:srgbClr val="00446A"/>
                          </a:solidFill>
                          <a:latin typeface="Arial" pitchFamily="34" charset="0"/>
                          <a:cs typeface="Arial" pitchFamily="34" charset="0"/>
                        </a:defRPr>
                      </a:lvl3pPr>
                      <a:lvl4pPr marL="1600200" indent="-228600" eaLnBrk="0" hangingPunct="0">
                        <a:spcBef>
                          <a:spcPct val="20000"/>
                        </a:spcBef>
                        <a:buFont typeface="Arial" pitchFamily="34" charset="0"/>
                        <a:defRPr sz="1400">
                          <a:solidFill>
                            <a:srgbClr val="00446A"/>
                          </a:solidFill>
                          <a:latin typeface="Arial" pitchFamily="34" charset="0"/>
                          <a:cs typeface="Arial" pitchFamily="34" charset="0"/>
                        </a:defRPr>
                      </a:lvl4pPr>
                      <a:lvl5pPr marL="2057400" indent="-228600" eaLnBrk="0" hangingPunct="0">
                        <a:spcBef>
                          <a:spcPct val="20000"/>
                        </a:spcBef>
                        <a:buFont typeface="Arial" pitchFamily="34" charset="0"/>
                        <a:defRPr sz="1400">
                          <a:solidFill>
                            <a:srgbClr val="00446A"/>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s-ES" sz="1400" b="0" i="0" u="none" strike="noStrike" cap="none" normalizeH="0" baseline="0" smtClean="0">
                          <a:ln>
                            <a:noFill/>
                          </a:ln>
                          <a:solidFill>
                            <a:schemeClr val="bg1"/>
                          </a:solidFill>
                          <a:effectLst/>
                          <a:latin typeface="Arial" pitchFamily="34" charset="0"/>
                        </a:rPr>
                        <a:t>Zoledronic acid (IV)</a:t>
                      </a:r>
                      <a:r>
                        <a:rPr kumimoji="0" lang="en-GB" altLang="es-ES" sz="1400" b="0" i="0" u="none" strike="noStrike" cap="none" normalizeH="0" baseline="30000" smtClean="0">
                          <a:ln>
                            <a:noFill/>
                          </a:ln>
                          <a:solidFill>
                            <a:schemeClr val="bg1"/>
                          </a:solidFill>
                          <a:effectLst/>
                          <a:latin typeface="Arial" pitchFamily="34" charset="0"/>
                        </a:rPr>
                        <a:t>4</a:t>
                      </a:r>
                    </a:p>
                  </a:txBody>
                  <a:tcPr marL="91441" marR="91441" marT="45728" marB="45728" horzOverflow="overflow">
                    <a:lnL w="12700" cap="flat" cmpd="sng" algn="ctr">
                      <a:solidFill>
                        <a:srgbClr val="003C64"/>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3C64"/>
                    </a:solidFill>
                  </a:tcPr>
                </a:tc>
                <a:tc>
                  <a:txBody>
                    <a:bodyPr/>
                    <a:lstStyle>
                      <a:lvl1pPr eaLnBrk="0" hangingPunct="0">
                        <a:spcBef>
                          <a:spcPct val="20000"/>
                        </a:spcBef>
                        <a:buSzPct val="120000"/>
                        <a:defRPr sz="2000">
                          <a:solidFill>
                            <a:srgbClr val="00446A"/>
                          </a:solidFill>
                          <a:latin typeface="Arial" pitchFamily="34" charset="0"/>
                          <a:cs typeface="Arial" pitchFamily="34" charset="0"/>
                        </a:defRPr>
                      </a:lvl1pPr>
                      <a:lvl2pPr marL="742950" indent="-285750" eaLnBrk="0" hangingPunct="0">
                        <a:spcBef>
                          <a:spcPct val="20000"/>
                        </a:spcBef>
                        <a:buFont typeface="Arial" pitchFamily="34" charset="0"/>
                        <a:defRPr>
                          <a:solidFill>
                            <a:srgbClr val="00446A"/>
                          </a:solidFill>
                          <a:latin typeface="Arial" pitchFamily="34" charset="0"/>
                          <a:cs typeface="Arial" pitchFamily="34" charset="0"/>
                        </a:defRPr>
                      </a:lvl2pPr>
                      <a:lvl3pPr marL="1143000" indent="-228600" eaLnBrk="0" hangingPunct="0">
                        <a:spcBef>
                          <a:spcPct val="20000"/>
                        </a:spcBef>
                        <a:buFont typeface="Arial" pitchFamily="34" charset="0"/>
                        <a:defRPr sz="1600">
                          <a:solidFill>
                            <a:srgbClr val="00446A"/>
                          </a:solidFill>
                          <a:latin typeface="Arial" pitchFamily="34" charset="0"/>
                          <a:cs typeface="Arial" pitchFamily="34" charset="0"/>
                        </a:defRPr>
                      </a:lvl3pPr>
                      <a:lvl4pPr marL="1600200" indent="-228600" eaLnBrk="0" hangingPunct="0">
                        <a:spcBef>
                          <a:spcPct val="20000"/>
                        </a:spcBef>
                        <a:buFont typeface="Arial" pitchFamily="34" charset="0"/>
                        <a:defRPr sz="1400">
                          <a:solidFill>
                            <a:srgbClr val="00446A"/>
                          </a:solidFill>
                          <a:latin typeface="Arial" pitchFamily="34" charset="0"/>
                          <a:cs typeface="Arial" pitchFamily="34" charset="0"/>
                        </a:defRPr>
                      </a:lvl4pPr>
                      <a:lvl5pPr marL="2057400" indent="-228600" eaLnBrk="0" hangingPunct="0">
                        <a:spcBef>
                          <a:spcPct val="20000"/>
                        </a:spcBef>
                        <a:buFont typeface="Arial" pitchFamily="34" charset="0"/>
                        <a:defRPr sz="1400">
                          <a:solidFill>
                            <a:srgbClr val="00446A"/>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es-ES" sz="1400" b="0" i="0" u="none" strike="noStrike" cap="none" normalizeH="0" baseline="0" smtClean="0">
                        <a:ln>
                          <a:noFill/>
                        </a:ln>
                        <a:solidFill>
                          <a:srgbClr val="000000"/>
                        </a:solidFill>
                        <a:effectLst/>
                        <a:latin typeface="Arial" pitchFamily="34" charset="0"/>
                      </a:endParaRPr>
                    </a:p>
                  </a:txBody>
                  <a:tcPr marL="91441" marR="91441" marT="45728" marB="45728"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120000"/>
                        <a:defRPr sz="2000">
                          <a:solidFill>
                            <a:srgbClr val="00446A"/>
                          </a:solidFill>
                          <a:latin typeface="Arial" pitchFamily="34" charset="0"/>
                          <a:cs typeface="Arial" pitchFamily="34" charset="0"/>
                        </a:defRPr>
                      </a:lvl1pPr>
                      <a:lvl2pPr marL="742950" indent="-285750" eaLnBrk="0" hangingPunct="0">
                        <a:spcBef>
                          <a:spcPct val="20000"/>
                        </a:spcBef>
                        <a:buFont typeface="Arial" pitchFamily="34" charset="0"/>
                        <a:defRPr>
                          <a:solidFill>
                            <a:srgbClr val="00446A"/>
                          </a:solidFill>
                          <a:latin typeface="Arial" pitchFamily="34" charset="0"/>
                          <a:cs typeface="Arial" pitchFamily="34" charset="0"/>
                        </a:defRPr>
                      </a:lvl2pPr>
                      <a:lvl3pPr marL="1143000" indent="-228600" eaLnBrk="0" hangingPunct="0">
                        <a:spcBef>
                          <a:spcPct val="20000"/>
                        </a:spcBef>
                        <a:buFont typeface="Arial" pitchFamily="34" charset="0"/>
                        <a:defRPr sz="1600">
                          <a:solidFill>
                            <a:srgbClr val="00446A"/>
                          </a:solidFill>
                          <a:latin typeface="Arial" pitchFamily="34" charset="0"/>
                          <a:cs typeface="Arial" pitchFamily="34" charset="0"/>
                        </a:defRPr>
                      </a:lvl3pPr>
                      <a:lvl4pPr marL="1600200" indent="-228600" eaLnBrk="0" hangingPunct="0">
                        <a:spcBef>
                          <a:spcPct val="20000"/>
                        </a:spcBef>
                        <a:buFont typeface="Arial" pitchFamily="34" charset="0"/>
                        <a:defRPr sz="1400">
                          <a:solidFill>
                            <a:srgbClr val="00446A"/>
                          </a:solidFill>
                          <a:latin typeface="Arial" pitchFamily="34" charset="0"/>
                          <a:cs typeface="Arial" pitchFamily="34" charset="0"/>
                        </a:defRPr>
                      </a:lvl4pPr>
                      <a:lvl5pPr marL="2057400" indent="-228600" eaLnBrk="0" hangingPunct="0">
                        <a:spcBef>
                          <a:spcPct val="20000"/>
                        </a:spcBef>
                        <a:buFont typeface="Arial" pitchFamily="34" charset="0"/>
                        <a:defRPr sz="1400">
                          <a:solidFill>
                            <a:srgbClr val="00446A"/>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es-ES" sz="1400" b="0" i="0" u="none" strike="noStrike" cap="none" normalizeH="0" baseline="0" smtClean="0">
                        <a:ln>
                          <a:noFill/>
                        </a:ln>
                        <a:solidFill>
                          <a:srgbClr val="000000"/>
                        </a:solidFill>
                        <a:effectLst/>
                        <a:latin typeface="Arial" pitchFamily="34" charset="0"/>
                      </a:endParaRPr>
                    </a:p>
                  </a:txBody>
                  <a:tcPr marL="91441" marR="91441" marT="45728" marB="45728"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120000"/>
                        <a:defRPr sz="2000">
                          <a:solidFill>
                            <a:srgbClr val="00446A"/>
                          </a:solidFill>
                          <a:latin typeface="Arial" pitchFamily="34" charset="0"/>
                          <a:cs typeface="Arial" pitchFamily="34" charset="0"/>
                        </a:defRPr>
                      </a:lvl1pPr>
                      <a:lvl2pPr marL="742950" indent="-285750" eaLnBrk="0" hangingPunct="0">
                        <a:spcBef>
                          <a:spcPct val="20000"/>
                        </a:spcBef>
                        <a:buFont typeface="Arial" pitchFamily="34" charset="0"/>
                        <a:defRPr>
                          <a:solidFill>
                            <a:srgbClr val="00446A"/>
                          </a:solidFill>
                          <a:latin typeface="Arial" pitchFamily="34" charset="0"/>
                          <a:cs typeface="Arial" pitchFamily="34" charset="0"/>
                        </a:defRPr>
                      </a:lvl2pPr>
                      <a:lvl3pPr marL="1143000" indent="-228600" eaLnBrk="0" hangingPunct="0">
                        <a:spcBef>
                          <a:spcPct val="20000"/>
                        </a:spcBef>
                        <a:buFont typeface="Arial" pitchFamily="34" charset="0"/>
                        <a:defRPr sz="1600">
                          <a:solidFill>
                            <a:srgbClr val="00446A"/>
                          </a:solidFill>
                          <a:latin typeface="Arial" pitchFamily="34" charset="0"/>
                          <a:cs typeface="Arial" pitchFamily="34" charset="0"/>
                        </a:defRPr>
                      </a:lvl3pPr>
                      <a:lvl4pPr marL="1600200" indent="-228600" eaLnBrk="0" hangingPunct="0">
                        <a:spcBef>
                          <a:spcPct val="20000"/>
                        </a:spcBef>
                        <a:buFont typeface="Arial" pitchFamily="34" charset="0"/>
                        <a:defRPr sz="1400">
                          <a:solidFill>
                            <a:srgbClr val="00446A"/>
                          </a:solidFill>
                          <a:latin typeface="Arial" pitchFamily="34" charset="0"/>
                          <a:cs typeface="Arial" pitchFamily="34" charset="0"/>
                        </a:defRPr>
                      </a:lvl4pPr>
                      <a:lvl5pPr marL="2057400" indent="-228600" eaLnBrk="0" hangingPunct="0">
                        <a:spcBef>
                          <a:spcPct val="20000"/>
                        </a:spcBef>
                        <a:buFont typeface="Arial" pitchFamily="34" charset="0"/>
                        <a:defRPr sz="1400">
                          <a:solidFill>
                            <a:srgbClr val="00446A"/>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es-ES" sz="1400" b="0" i="0" u="none" strike="noStrike" cap="none" normalizeH="0" baseline="0" smtClean="0">
                        <a:ln>
                          <a:noFill/>
                        </a:ln>
                        <a:solidFill>
                          <a:srgbClr val="000000"/>
                        </a:solidFill>
                        <a:effectLst/>
                        <a:latin typeface="Arial" pitchFamily="34" charset="0"/>
                      </a:endParaRPr>
                    </a:p>
                  </a:txBody>
                  <a:tcPr marL="91441" marR="91441" marT="45728" marB="45728"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120000"/>
                        <a:defRPr sz="2000">
                          <a:solidFill>
                            <a:srgbClr val="00446A"/>
                          </a:solidFill>
                          <a:latin typeface="Arial" pitchFamily="34" charset="0"/>
                          <a:cs typeface="Arial" pitchFamily="34" charset="0"/>
                        </a:defRPr>
                      </a:lvl1pPr>
                      <a:lvl2pPr marL="742950" indent="-285750" eaLnBrk="0" hangingPunct="0">
                        <a:spcBef>
                          <a:spcPct val="20000"/>
                        </a:spcBef>
                        <a:buFont typeface="Arial" pitchFamily="34" charset="0"/>
                        <a:defRPr>
                          <a:solidFill>
                            <a:srgbClr val="00446A"/>
                          </a:solidFill>
                          <a:latin typeface="Arial" pitchFamily="34" charset="0"/>
                          <a:cs typeface="Arial" pitchFamily="34" charset="0"/>
                        </a:defRPr>
                      </a:lvl2pPr>
                      <a:lvl3pPr marL="1143000" indent="-228600" eaLnBrk="0" hangingPunct="0">
                        <a:spcBef>
                          <a:spcPct val="20000"/>
                        </a:spcBef>
                        <a:buFont typeface="Arial" pitchFamily="34" charset="0"/>
                        <a:defRPr sz="1600">
                          <a:solidFill>
                            <a:srgbClr val="00446A"/>
                          </a:solidFill>
                          <a:latin typeface="Arial" pitchFamily="34" charset="0"/>
                          <a:cs typeface="Arial" pitchFamily="34" charset="0"/>
                        </a:defRPr>
                      </a:lvl3pPr>
                      <a:lvl4pPr marL="1600200" indent="-228600" eaLnBrk="0" hangingPunct="0">
                        <a:spcBef>
                          <a:spcPct val="20000"/>
                        </a:spcBef>
                        <a:buFont typeface="Arial" pitchFamily="34" charset="0"/>
                        <a:defRPr sz="1400">
                          <a:solidFill>
                            <a:srgbClr val="00446A"/>
                          </a:solidFill>
                          <a:latin typeface="Arial" pitchFamily="34" charset="0"/>
                          <a:cs typeface="Arial" pitchFamily="34" charset="0"/>
                        </a:defRPr>
                      </a:lvl4pPr>
                      <a:lvl5pPr marL="2057400" indent="-228600" eaLnBrk="0" hangingPunct="0">
                        <a:spcBef>
                          <a:spcPct val="20000"/>
                        </a:spcBef>
                        <a:buFont typeface="Arial" pitchFamily="34" charset="0"/>
                        <a:defRPr sz="1400">
                          <a:solidFill>
                            <a:srgbClr val="00446A"/>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es-ES" sz="1400" b="0" i="0" u="none" strike="noStrike" cap="none" normalizeH="0" baseline="0" smtClean="0">
                        <a:ln>
                          <a:noFill/>
                        </a:ln>
                        <a:solidFill>
                          <a:srgbClr val="000000"/>
                        </a:solidFill>
                        <a:effectLst/>
                        <a:latin typeface="Arial" pitchFamily="34" charset="0"/>
                      </a:endParaRPr>
                    </a:p>
                  </a:txBody>
                  <a:tcPr marL="91441" marR="91441" marT="45728" marB="45728"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120000"/>
                        <a:defRPr sz="2000">
                          <a:solidFill>
                            <a:srgbClr val="00446A"/>
                          </a:solidFill>
                          <a:latin typeface="Arial" pitchFamily="34" charset="0"/>
                          <a:cs typeface="Arial" pitchFamily="34" charset="0"/>
                        </a:defRPr>
                      </a:lvl1pPr>
                      <a:lvl2pPr marL="742950" indent="-285750" eaLnBrk="0" hangingPunct="0">
                        <a:spcBef>
                          <a:spcPct val="20000"/>
                        </a:spcBef>
                        <a:buFont typeface="Arial" pitchFamily="34" charset="0"/>
                        <a:defRPr>
                          <a:solidFill>
                            <a:srgbClr val="00446A"/>
                          </a:solidFill>
                          <a:latin typeface="Arial" pitchFamily="34" charset="0"/>
                          <a:cs typeface="Arial" pitchFamily="34" charset="0"/>
                        </a:defRPr>
                      </a:lvl2pPr>
                      <a:lvl3pPr marL="1143000" indent="-228600" eaLnBrk="0" hangingPunct="0">
                        <a:spcBef>
                          <a:spcPct val="20000"/>
                        </a:spcBef>
                        <a:buFont typeface="Arial" pitchFamily="34" charset="0"/>
                        <a:defRPr sz="1600">
                          <a:solidFill>
                            <a:srgbClr val="00446A"/>
                          </a:solidFill>
                          <a:latin typeface="Arial" pitchFamily="34" charset="0"/>
                          <a:cs typeface="Arial" pitchFamily="34" charset="0"/>
                        </a:defRPr>
                      </a:lvl3pPr>
                      <a:lvl4pPr marL="1600200" indent="-228600" eaLnBrk="0" hangingPunct="0">
                        <a:spcBef>
                          <a:spcPct val="20000"/>
                        </a:spcBef>
                        <a:buFont typeface="Arial" pitchFamily="34" charset="0"/>
                        <a:defRPr sz="1400">
                          <a:solidFill>
                            <a:srgbClr val="00446A"/>
                          </a:solidFill>
                          <a:latin typeface="Arial" pitchFamily="34" charset="0"/>
                          <a:cs typeface="Arial" pitchFamily="34" charset="0"/>
                        </a:defRPr>
                      </a:lvl4pPr>
                      <a:lvl5pPr marL="2057400" indent="-228600" eaLnBrk="0" hangingPunct="0">
                        <a:spcBef>
                          <a:spcPct val="20000"/>
                        </a:spcBef>
                        <a:buFont typeface="Arial" pitchFamily="34" charset="0"/>
                        <a:defRPr sz="1400">
                          <a:solidFill>
                            <a:srgbClr val="00446A"/>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es-ES" sz="1400" b="0" i="0" u="none" strike="noStrike" cap="none" normalizeH="0" baseline="0" smtClean="0">
                        <a:ln>
                          <a:noFill/>
                        </a:ln>
                        <a:solidFill>
                          <a:srgbClr val="000000"/>
                        </a:solidFill>
                        <a:effectLst/>
                        <a:latin typeface="Arial" pitchFamily="34" charset="0"/>
                      </a:endParaRPr>
                    </a:p>
                  </a:txBody>
                  <a:tcPr marL="91441" marR="91441" marT="45728" marB="45728"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120000"/>
                        <a:defRPr sz="2000">
                          <a:solidFill>
                            <a:srgbClr val="00446A"/>
                          </a:solidFill>
                          <a:latin typeface="Arial" pitchFamily="34" charset="0"/>
                          <a:cs typeface="Arial" pitchFamily="34" charset="0"/>
                        </a:defRPr>
                      </a:lvl1pPr>
                      <a:lvl2pPr marL="742950" indent="-285750" eaLnBrk="0" hangingPunct="0">
                        <a:spcBef>
                          <a:spcPct val="20000"/>
                        </a:spcBef>
                        <a:buFont typeface="Arial" pitchFamily="34" charset="0"/>
                        <a:defRPr>
                          <a:solidFill>
                            <a:srgbClr val="00446A"/>
                          </a:solidFill>
                          <a:latin typeface="Arial" pitchFamily="34" charset="0"/>
                          <a:cs typeface="Arial" pitchFamily="34" charset="0"/>
                        </a:defRPr>
                      </a:lvl2pPr>
                      <a:lvl3pPr marL="1143000" indent="-228600" eaLnBrk="0" hangingPunct="0">
                        <a:spcBef>
                          <a:spcPct val="20000"/>
                        </a:spcBef>
                        <a:buFont typeface="Arial" pitchFamily="34" charset="0"/>
                        <a:defRPr sz="1600">
                          <a:solidFill>
                            <a:srgbClr val="00446A"/>
                          </a:solidFill>
                          <a:latin typeface="Arial" pitchFamily="34" charset="0"/>
                          <a:cs typeface="Arial" pitchFamily="34" charset="0"/>
                        </a:defRPr>
                      </a:lvl3pPr>
                      <a:lvl4pPr marL="1600200" indent="-228600" eaLnBrk="0" hangingPunct="0">
                        <a:spcBef>
                          <a:spcPct val="20000"/>
                        </a:spcBef>
                        <a:buFont typeface="Arial" pitchFamily="34" charset="0"/>
                        <a:defRPr sz="1400">
                          <a:solidFill>
                            <a:srgbClr val="00446A"/>
                          </a:solidFill>
                          <a:latin typeface="Arial" pitchFamily="34" charset="0"/>
                          <a:cs typeface="Arial" pitchFamily="34" charset="0"/>
                        </a:defRPr>
                      </a:lvl4pPr>
                      <a:lvl5pPr marL="2057400" indent="-228600" eaLnBrk="0" hangingPunct="0">
                        <a:spcBef>
                          <a:spcPct val="20000"/>
                        </a:spcBef>
                        <a:buFont typeface="Arial" pitchFamily="34" charset="0"/>
                        <a:defRPr sz="1400">
                          <a:solidFill>
                            <a:srgbClr val="00446A"/>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es-ES" sz="1400" b="0" i="0" u="none" strike="noStrike" cap="none" normalizeH="0" baseline="0" smtClean="0">
                        <a:ln>
                          <a:noFill/>
                        </a:ln>
                        <a:solidFill>
                          <a:srgbClr val="000000"/>
                        </a:solidFill>
                        <a:effectLst/>
                        <a:latin typeface="Arial" pitchFamily="34" charset="0"/>
                      </a:endParaRPr>
                    </a:p>
                  </a:txBody>
                  <a:tcPr marL="91441" marR="91441" marT="45728" marB="45728"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120000"/>
                        <a:defRPr sz="2000">
                          <a:solidFill>
                            <a:srgbClr val="00446A"/>
                          </a:solidFill>
                          <a:latin typeface="Arial" pitchFamily="34" charset="0"/>
                          <a:cs typeface="Arial" pitchFamily="34" charset="0"/>
                        </a:defRPr>
                      </a:lvl1pPr>
                      <a:lvl2pPr marL="742950" indent="-285750" eaLnBrk="0" hangingPunct="0">
                        <a:spcBef>
                          <a:spcPct val="20000"/>
                        </a:spcBef>
                        <a:buFont typeface="Arial" pitchFamily="34" charset="0"/>
                        <a:defRPr>
                          <a:solidFill>
                            <a:srgbClr val="00446A"/>
                          </a:solidFill>
                          <a:latin typeface="Arial" pitchFamily="34" charset="0"/>
                          <a:cs typeface="Arial" pitchFamily="34" charset="0"/>
                        </a:defRPr>
                      </a:lvl2pPr>
                      <a:lvl3pPr marL="1143000" indent="-228600" eaLnBrk="0" hangingPunct="0">
                        <a:spcBef>
                          <a:spcPct val="20000"/>
                        </a:spcBef>
                        <a:buFont typeface="Arial" pitchFamily="34" charset="0"/>
                        <a:defRPr sz="1600">
                          <a:solidFill>
                            <a:srgbClr val="00446A"/>
                          </a:solidFill>
                          <a:latin typeface="Arial" pitchFamily="34" charset="0"/>
                          <a:cs typeface="Arial" pitchFamily="34" charset="0"/>
                        </a:defRPr>
                      </a:lvl3pPr>
                      <a:lvl4pPr marL="1600200" indent="-228600" eaLnBrk="0" hangingPunct="0">
                        <a:spcBef>
                          <a:spcPct val="20000"/>
                        </a:spcBef>
                        <a:buFont typeface="Arial" pitchFamily="34" charset="0"/>
                        <a:defRPr sz="1400">
                          <a:solidFill>
                            <a:srgbClr val="00446A"/>
                          </a:solidFill>
                          <a:latin typeface="Arial" pitchFamily="34" charset="0"/>
                          <a:cs typeface="Arial" pitchFamily="34" charset="0"/>
                        </a:defRPr>
                      </a:lvl4pPr>
                      <a:lvl5pPr marL="2057400" indent="-228600" eaLnBrk="0" hangingPunct="0">
                        <a:spcBef>
                          <a:spcPct val="20000"/>
                        </a:spcBef>
                        <a:buFont typeface="Arial" pitchFamily="34" charset="0"/>
                        <a:defRPr sz="1400">
                          <a:solidFill>
                            <a:srgbClr val="00446A"/>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es-ES" sz="1400" b="0" i="0" u="none" strike="noStrike" cap="none" normalizeH="0" baseline="0" smtClean="0">
                        <a:ln>
                          <a:noFill/>
                        </a:ln>
                        <a:solidFill>
                          <a:srgbClr val="000000"/>
                        </a:solidFill>
                        <a:effectLst/>
                        <a:latin typeface="Arial" pitchFamily="34" charset="0"/>
                      </a:endParaRPr>
                    </a:p>
                  </a:txBody>
                  <a:tcPr marL="91441" marR="91441" marT="45728" marB="45728" horzOverflow="overflow">
                    <a:lnL w="12700" cap="flat" cmpd="sng" algn="ctr">
                      <a:solidFill>
                        <a:srgbClr val="002060"/>
                      </a:solidFill>
                      <a:prstDash val="solid"/>
                      <a:round/>
                      <a:headEnd type="none" w="med" len="med"/>
                      <a:tailEnd type="none" w="med" len="med"/>
                    </a:lnL>
                    <a:lnR w="12700" cap="flat" cmpd="sng" algn="ctr">
                      <a:solidFill>
                        <a:srgbClr val="003C64"/>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chemeClr val="bg1"/>
                    </a:solidFill>
                  </a:tcPr>
                </a:tc>
              </a:tr>
              <a:tr h="518236">
                <a:tc>
                  <a:txBody>
                    <a:bodyPr/>
                    <a:lstStyle>
                      <a:lvl1pPr eaLnBrk="0" hangingPunct="0">
                        <a:spcBef>
                          <a:spcPct val="20000"/>
                        </a:spcBef>
                        <a:buSzPct val="120000"/>
                        <a:defRPr sz="2000">
                          <a:solidFill>
                            <a:srgbClr val="00446A"/>
                          </a:solidFill>
                          <a:latin typeface="Arial" pitchFamily="34" charset="0"/>
                          <a:cs typeface="Arial" pitchFamily="34" charset="0"/>
                        </a:defRPr>
                      </a:lvl1pPr>
                      <a:lvl2pPr marL="742950" indent="-285750" eaLnBrk="0" hangingPunct="0">
                        <a:spcBef>
                          <a:spcPct val="20000"/>
                        </a:spcBef>
                        <a:buFont typeface="Arial" pitchFamily="34" charset="0"/>
                        <a:defRPr>
                          <a:solidFill>
                            <a:srgbClr val="00446A"/>
                          </a:solidFill>
                          <a:latin typeface="Arial" pitchFamily="34" charset="0"/>
                          <a:cs typeface="Arial" pitchFamily="34" charset="0"/>
                        </a:defRPr>
                      </a:lvl2pPr>
                      <a:lvl3pPr marL="1143000" indent="-228600" eaLnBrk="0" hangingPunct="0">
                        <a:spcBef>
                          <a:spcPct val="20000"/>
                        </a:spcBef>
                        <a:buFont typeface="Arial" pitchFamily="34" charset="0"/>
                        <a:defRPr sz="1600">
                          <a:solidFill>
                            <a:srgbClr val="00446A"/>
                          </a:solidFill>
                          <a:latin typeface="Arial" pitchFamily="34" charset="0"/>
                          <a:cs typeface="Arial" pitchFamily="34" charset="0"/>
                        </a:defRPr>
                      </a:lvl3pPr>
                      <a:lvl4pPr marL="1600200" indent="-228600" eaLnBrk="0" hangingPunct="0">
                        <a:spcBef>
                          <a:spcPct val="20000"/>
                        </a:spcBef>
                        <a:buFont typeface="Arial" pitchFamily="34" charset="0"/>
                        <a:defRPr sz="1400">
                          <a:solidFill>
                            <a:srgbClr val="00446A"/>
                          </a:solidFill>
                          <a:latin typeface="Arial" pitchFamily="34" charset="0"/>
                          <a:cs typeface="Arial" pitchFamily="34" charset="0"/>
                        </a:defRPr>
                      </a:lvl4pPr>
                      <a:lvl5pPr marL="2057400" indent="-228600" eaLnBrk="0" hangingPunct="0">
                        <a:spcBef>
                          <a:spcPct val="20000"/>
                        </a:spcBef>
                        <a:buFont typeface="Arial" pitchFamily="34" charset="0"/>
                        <a:defRPr sz="1400">
                          <a:solidFill>
                            <a:srgbClr val="00446A"/>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s-ES" sz="1400" b="0" i="0" u="none" strike="noStrike" cap="none" normalizeH="0" baseline="0" smtClean="0">
                          <a:ln>
                            <a:noFill/>
                          </a:ln>
                          <a:solidFill>
                            <a:schemeClr val="bg1"/>
                          </a:solidFill>
                          <a:effectLst/>
                          <a:latin typeface="Arial" pitchFamily="34" charset="0"/>
                        </a:rPr>
                        <a:t>Denosumab (SC)</a:t>
                      </a:r>
                      <a:r>
                        <a:rPr kumimoji="0" lang="en-GB" altLang="es-ES" sz="1400" b="0" i="0" u="none" strike="noStrike" cap="none" normalizeH="0" baseline="30000" smtClean="0">
                          <a:ln>
                            <a:noFill/>
                          </a:ln>
                          <a:solidFill>
                            <a:schemeClr val="bg1"/>
                          </a:solidFill>
                          <a:effectLst/>
                          <a:latin typeface="Arial" pitchFamily="34" charset="0"/>
                        </a:rPr>
                        <a:t>5,6</a:t>
                      </a:r>
                    </a:p>
                  </a:txBody>
                  <a:tcPr marL="91441" marR="91441" marT="45728" marB="45728" horzOverflow="overflow">
                    <a:lnL w="12700" cap="flat" cmpd="sng" algn="ctr">
                      <a:solidFill>
                        <a:srgbClr val="003C64"/>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3C64"/>
                    </a:solidFill>
                  </a:tcPr>
                </a:tc>
                <a:tc>
                  <a:txBody>
                    <a:bodyPr/>
                    <a:lstStyle>
                      <a:lvl1pPr eaLnBrk="0" hangingPunct="0">
                        <a:spcBef>
                          <a:spcPct val="20000"/>
                        </a:spcBef>
                        <a:buSzPct val="120000"/>
                        <a:defRPr sz="2000">
                          <a:solidFill>
                            <a:srgbClr val="00446A"/>
                          </a:solidFill>
                          <a:latin typeface="Arial" pitchFamily="34" charset="0"/>
                          <a:cs typeface="Arial" pitchFamily="34" charset="0"/>
                        </a:defRPr>
                      </a:lvl1pPr>
                      <a:lvl2pPr marL="742950" indent="-285750" eaLnBrk="0" hangingPunct="0">
                        <a:spcBef>
                          <a:spcPct val="20000"/>
                        </a:spcBef>
                        <a:buFont typeface="Arial" pitchFamily="34" charset="0"/>
                        <a:defRPr>
                          <a:solidFill>
                            <a:srgbClr val="00446A"/>
                          </a:solidFill>
                          <a:latin typeface="Arial" pitchFamily="34" charset="0"/>
                          <a:cs typeface="Arial" pitchFamily="34" charset="0"/>
                        </a:defRPr>
                      </a:lvl2pPr>
                      <a:lvl3pPr marL="1143000" indent="-228600" eaLnBrk="0" hangingPunct="0">
                        <a:spcBef>
                          <a:spcPct val="20000"/>
                        </a:spcBef>
                        <a:buFont typeface="Arial" pitchFamily="34" charset="0"/>
                        <a:defRPr sz="1600">
                          <a:solidFill>
                            <a:srgbClr val="00446A"/>
                          </a:solidFill>
                          <a:latin typeface="Arial" pitchFamily="34" charset="0"/>
                          <a:cs typeface="Arial" pitchFamily="34" charset="0"/>
                        </a:defRPr>
                      </a:lvl3pPr>
                      <a:lvl4pPr marL="1600200" indent="-228600" eaLnBrk="0" hangingPunct="0">
                        <a:spcBef>
                          <a:spcPct val="20000"/>
                        </a:spcBef>
                        <a:buFont typeface="Arial" pitchFamily="34" charset="0"/>
                        <a:defRPr sz="1400">
                          <a:solidFill>
                            <a:srgbClr val="00446A"/>
                          </a:solidFill>
                          <a:latin typeface="Arial" pitchFamily="34" charset="0"/>
                          <a:cs typeface="Arial" pitchFamily="34" charset="0"/>
                        </a:defRPr>
                      </a:lvl4pPr>
                      <a:lvl5pPr marL="2057400" indent="-228600" eaLnBrk="0" hangingPunct="0">
                        <a:spcBef>
                          <a:spcPct val="20000"/>
                        </a:spcBef>
                        <a:buFont typeface="Arial" pitchFamily="34" charset="0"/>
                        <a:defRPr sz="1400">
                          <a:solidFill>
                            <a:srgbClr val="00446A"/>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es-ES" sz="1400" b="0" i="0" u="none" strike="noStrike" cap="none" normalizeH="0" baseline="0" smtClean="0">
                        <a:ln>
                          <a:noFill/>
                        </a:ln>
                        <a:solidFill>
                          <a:srgbClr val="000000"/>
                        </a:solidFill>
                        <a:effectLst/>
                        <a:latin typeface="Arial" pitchFamily="34" charset="0"/>
                      </a:endParaRPr>
                    </a:p>
                  </a:txBody>
                  <a:tcPr marL="91441" marR="91441" marT="45728" marB="45728"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chemeClr val="bg2"/>
                    </a:solidFill>
                  </a:tcPr>
                </a:tc>
                <a:tc>
                  <a:txBody>
                    <a:bodyPr/>
                    <a:lstStyle>
                      <a:lvl1pPr eaLnBrk="0" hangingPunct="0">
                        <a:spcBef>
                          <a:spcPct val="20000"/>
                        </a:spcBef>
                        <a:buSzPct val="120000"/>
                        <a:defRPr sz="2000">
                          <a:solidFill>
                            <a:srgbClr val="00446A"/>
                          </a:solidFill>
                          <a:latin typeface="Arial" pitchFamily="34" charset="0"/>
                          <a:cs typeface="Arial" pitchFamily="34" charset="0"/>
                        </a:defRPr>
                      </a:lvl1pPr>
                      <a:lvl2pPr marL="742950" indent="-285750" eaLnBrk="0" hangingPunct="0">
                        <a:spcBef>
                          <a:spcPct val="20000"/>
                        </a:spcBef>
                        <a:buFont typeface="Arial" pitchFamily="34" charset="0"/>
                        <a:defRPr>
                          <a:solidFill>
                            <a:srgbClr val="00446A"/>
                          </a:solidFill>
                          <a:latin typeface="Arial" pitchFamily="34" charset="0"/>
                          <a:cs typeface="Arial" pitchFamily="34" charset="0"/>
                        </a:defRPr>
                      </a:lvl2pPr>
                      <a:lvl3pPr marL="1143000" indent="-228600" eaLnBrk="0" hangingPunct="0">
                        <a:spcBef>
                          <a:spcPct val="20000"/>
                        </a:spcBef>
                        <a:buFont typeface="Arial" pitchFamily="34" charset="0"/>
                        <a:defRPr sz="1600">
                          <a:solidFill>
                            <a:srgbClr val="00446A"/>
                          </a:solidFill>
                          <a:latin typeface="Arial" pitchFamily="34" charset="0"/>
                          <a:cs typeface="Arial" pitchFamily="34" charset="0"/>
                        </a:defRPr>
                      </a:lvl3pPr>
                      <a:lvl4pPr marL="1600200" indent="-228600" eaLnBrk="0" hangingPunct="0">
                        <a:spcBef>
                          <a:spcPct val="20000"/>
                        </a:spcBef>
                        <a:buFont typeface="Arial" pitchFamily="34" charset="0"/>
                        <a:defRPr sz="1400">
                          <a:solidFill>
                            <a:srgbClr val="00446A"/>
                          </a:solidFill>
                          <a:latin typeface="Arial" pitchFamily="34" charset="0"/>
                          <a:cs typeface="Arial" pitchFamily="34" charset="0"/>
                        </a:defRPr>
                      </a:lvl4pPr>
                      <a:lvl5pPr marL="2057400" indent="-228600" eaLnBrk="0" hangingPunct="0">
                        <a:spcBef>
                          <a:spcPct val="20000"/>
                        </a:spcBef>
                        <a:buFont typeface="Arial" pitchFamily="34" charset="0"/>
                        <a:defRPr sz="1400">
                          <a:solidFill>
                            <a:srgbClr val="00446A"/>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es-ES" sz="1400" b="0" i="0" u="none" strike="noStrike" cap="none" normalizeH="0" baseline="0" smtClean="0">
                        <a:ln>
                          <a:noFill/>
                        </a:ln>
                        <a:solidFill>
                          <a:srgbClr val="000000"/>
                        </a:solidFill>
                        <a:effectLst/>
                        <a:latin typeface="Arial" pitchFamily="34" charset="0"/>
                      </a:endParaRPr>
                    </a:p>
                  </a:txBody>
                  <a:tcPr marL="91441" marR="91441" marT="45728" marB="45728"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chemeClr val="bg2"/>
                    </a:solidFill>
                  </a:tcPr>
                </a:tc>
                <a:tc>
                  <a:txBody>
                    <a:bodyPr/>
                    <a:lstStyle>
                      <a:lvl1pPr eaLnBrk="0" hangingPunct="0">
                        <a:spcBef>
                          <a:spcPct val="20000"/>
                        </a:spcBef>
                        <a:buSzPct val="120000"/>
                        <a:defRPr sz="2000">
                          <a:solidFill>
                            <a:srgbClr val="00446A"/>
                          </a:solidFill>
                          <a:latin typeface="Arial" pitchFamily="34" charset="0"/>
                          <a:cs typeface="Arial" pitchFamily="34" charset="0"/>
                        </a:defRPr>
                      </a:lvl1pPr>
                      <a:lvl2pPr marL="742950" indent="-285750" eaLnBrk="0" hangingPunct="0">
                        <a:spcBef>
                          <a:spcPct val="20000"/>
                        </a:spcBef>
                        <a:buFont typeface="Arial" pitchFamily="34" charset="0"/>
                        <a:defRPr>
                          <a:solidFill>
                            <a:srgbClr val="00446A"/>
                          </a:solidFill>
                          <a:latin typeface="Arial" pitchFamily="34" charset="0"/>
                          <a:cs typeface="Arial" pitchFamily="34" charset="0"/>
                        </a:defRPr>
                      </a:lvl2pPr>
                      <a:lvl3pPr marL="1143000" indent="-228600" eaLnBrk="0" hangingPunct="0">
                        <a:spcBef>
                          <a:spcPct val="20000"/>
                        </a:spcBef>
                        <a:buFont typeface="Arial" pitchFamily="34" charset="0"/>
                        <a:defRPr sz="1600">
                          <a:solidFill>
                            <a:srgbClr val="00446A"/>
                          </a:solidFill>
                          <a:latin typeface="Arial" pitchFamily="34" charset="0"/>
                          <a:cs typeface="Arial" pitchFamily="34" charset="0"/>
                        </a:defRPr>
                      </a:lvl3pPr>
                      <a:lvl4pPr marL="1600200" indent="-228600" eaLnBrk="0" hangingPunct="0">
                        <a:spcBef>
                          <a:spcPct val="20000"/>
                        </a:spcBef>
                        <a:buFont typeface="Arial" pitchFamily="34" charset="0"/>
                        <a:defRPr sz="1400">
                          <a:solidFill>
                            <a:srgbClr val="00446A"/>
                          </a:solidFill>
                          <a:latin typeface="Arial" pitchFamily="34" charset="0"/>
                          <a:cs typeface="Arial" pitchFamily="34" charset="0"/>
                        </a:defRPr>
                      </a:lvl4pPr>
                      <a:lvl5pPr marL="2057400" indent="-228600" eaLnBrk="0" hangingPunct="0">
                        <a:spcBef>
                          <a:spcPct val="20000"/>
                        </a:spcBef>
                        <a:buFont typeface="Arial" pitchFamily="34" charset="0"/>
                        <a:defRPr sz="1400">
                          <a:solidFill>
                            <a:srgbClr val="00446A"/>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es-ES" sz="1400" b="0" i="0" u="none" strike="noStrike" cap="none" normalizeH="0" baseline="0" smtClean="0">
                        <a:ln>
                          <a:noFill/>
                        </a:ln>
                        <a:solidFill>
                          <a:srgbClr val="000000"/>
                        </a:solidFill>
                        <a:effectLst/>
                        <a:latin typeface="Arial" pitchFamily="34" charset="0"/>
                      </a:endParaRPr>
                    </a:p>
                  </a:txBody>
                  <a:tcPr marL="91441" marR="91441" marT="45728" marB="45728"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chemeClr val="bg2"/>
                    </a:solidFill>
                  </a:tcPr>
                </a:tc>
                <a:tc>
                  <a:txBody>
                    <a:bodyPr/>
                    <a:lstStyle>
                      <a:lvl1pPr eaLnBrk="0" hangingPunct="0">
                        <a:spcBef>
                          <a:spcPct val="20000"/>
                        </a:spcBef>
                        <a:buSzPct val="120000"/>
                        <a:defRPr sz="2000">
                          <a:solidFill>
                            <a:srgbClr val="00446A"/>
                          </a:solidFill>
                          <a:latin typeface="Arial" pitchFamily="34" charset="0"/>
                          <a:cs typeface="Arial" pitchFamily="34" charset="0"/>
                        </a:defRPr>
                      </a:lvl1pPr>
                      <a:lvl2pPr marL="742950" indent="-285750" eaLnBrk="0" hangingPunct="0">
                        <a:spcBef>
                          <a:spcPct val="20000"/>
                        </a:spcBef>
                        <a:buFont typeface="Arial" pitchFamily="34" charset="0"/>
                        <a:defRPr>
                          <a:solidFill>
                            <a:srgbClr val="00446A"/>
                          </a:solidFill>
                          <a:latin typeface="Arial" pitchFamily="34" charset="0"/>
                          <a:cs typeface="Arial" pitchFamily="34" charset="0"/>
                        </a:defRPr>
                      </a:lvl2pPr>
                      <a:lvl3pPr marL="1143000" indent="-228600" eaLnBrk="0" hangingPunct="0">
                        <a:spcBef>
                          <a:spcPct val="20000"/>
                        </a:spcBef>
                        <a:buFont typeface="Arial" pitchFamily="34" charset="0"/>
                        <a:defRPr sz="1600">
                          <a:solidFill>
                            <a:srgbClr val="00446A"/>
                          </a:solidFill>
                          <a:latin typeface="Arial" pitchFamily="34" charset="0"/>
                          <a:cs typeface="Arial" pitchFamily="34" charset="0"/>
                        </a:defRPr>
                      </a:lvl3pPr>
                      <a:lvl4pPr marL="1600200" indent="-228600" eaLnBrk="0" hangingPunct="0">
                        <a:spcBef>
                          <a:spcPct val="20000"/>
                        </a:spcBef>
                        <a:buFont typeface="Arial" pitchFamily="34" charset="0"/>
                        <a:defRPr sz="1400">
                          <a:solidFill>
                            <a:srgbClr val="00446A"/>
                          </a:solidFill>
                          <a:latin typeface="Arial" pitchFamily="34" charset="0"/>
                          <a:cs typeface="Arial" pitchFamily="34" charset="0"/>
                        </a:defRPr>
                      </a:lvl4pPr>
                      <a:lvl5pPr marL="2057400" indent="-228600" eaLnBrk="0" hangingPunct="0">
                        <a:spcBef>
                          <a:spcPct val="20000"/>
                        </a:spcBef>
                        <a:buFont typeface="Arial" pitchFamily="34" charset="0"/>
                        <a:defRPr sz="1400">
                          <a:solidFill>
                            <a:srgbClr val="00446A"/>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es-ES" sz="1400" b="0" i="0" u="none" strike="noStrike" cap="none" normalizeH="0" baseline="0" smtClean="0">
                        <a:ln>
                          <a:noFill/>
                        </a:ln>
                        <a:solidFill>
                          <a:srgbClr val="000000"/>
                        </a:solidFill>
                        <a:effectLst/>
                        <a:latin typeface="Arial" pitchFamily="34" charset="0"/>
                      </a:endParaRPr>
                    </a:p>
                  </a:txBody>
                  <a:tcPr marL="91441" marR="91441" marT="45728" marB="45728"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chemeClr val="bg2"/>
                    </a:solidFill>
                  </a:tcPr>
                </a:tc>
                <a:tc>
                  <a:txBody>
                    <a:bodyPr/>
                    <a:lstStyle>
                      <a:lvl1pPr eaLnBrk="0" hangingPunct="0">
                        <a:spcBef>
                          <a:spcPct val="20000"/>
                        </a:spcBef>
                        <a:buSzPct val="120000"/>
                        <a:defRPr sz="2000">
                          <a:solidFill>
                            <a:srgbClr val="00446A"/>
                          </a:solidFill>
                          <a:latin typeface="Arial" pitchFamily="34" charset="0"/>
                          <a:cs typeface="Arial" pitchFamily="34" charset="0"/>
                        </a:defRPr>
                      </a:lvl1pPr>
                      <a:lvl2pPr marL="742950" indent="-285750" eaLnBrk="0" hangingPunct="0">
                        <a:spcBef>
                          <a:spcPct val="20000"/>
                        </a:spcBef>
                        <a:buFont typeface="Arial" pitchFamily="34" charset="0"/>
                        <a:defRPr>
                          <a:solidFill>
                            <a:srgbClr val="00446A"/>
                          </a:solidFill>
                          <a:latin typeface="Arial" pitchFamily="34" charset="0"/>
                          <a:cs typeface="Arial" pitchFamily="34" charset="0"/>
                        </a:defRPr>
                      </a:lvl2pPr>
                      <a:lvl3pPr marL="1143000" indent="-228600" eaLnBrk="0" hangingPunct="0">
                        <a:spcBef>
                          <a:spcPct val="20000"/>
                        </a:spcBef>
                        <a:buFont typeface="Arial" pitchFamily="34" charset="0"/>
                        <a:defRPr sz="1600">
                          <a:solidFill>
                            <a:srgbClr val="00446A"/>
                          </a:solidFill>
                          <a:latin typeface="Arial" pitchFamily="34" charset="0"/>
                          <a:cs typeface="Arial" pitchFamily="34" charset="0"/>
                        </a:defRPr>
                      </a:lvl3pPr>
                      <a:lvl4pPr marL="1600200" indent="-228600" eaLnBrk="0" hangingPunct="0">
                        <a:spcBef>
                          <a:spcPct val="20000"/>
                        </a:spcBef>
                        <a:buFont typeface="Arial" pitchFamily="34" charset="0"/>
                        <a:defRPr sz="1400">
                          <a:solidFill>
                            <a:srgbClr val="00446A"/>
                          </a:solidFill>
                          <a:latin typeface="Arial" pitchFamily="34" charset="0"/>
                          <a:cs typeface="Arial" pitchFamily="34" charset="0"/>
                        </a:defRPr>
                      </a:lvl4pPr>
                      <a:lvl5pPr marL="2057400" indent="-228600" eaLnBrk="0" hangingPunct="0">
                        <a:spcBef>
                          <a:spcPct val="20000"/>
                        </a:spcBef>
                        <a:buFont typeface="Arial" pitchFamily="34" charset="0"/>
                        <a:defRPr sz="1400">
                          <a:solidFill>
                            <a:srgbClr val="00446A"/>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es-ES" sz="1400" b="0" i="0" u="none" strike="noStrike" cap="none" normalizeH="0" baseline="0" smtClean="0">
                        <a:ln>
                          <a:noFill/>
                        </a:ln>
                        <a:solidFill>
                          <a:srgbClr val="000000"/>
                        </a:solidFill>
                        <a:effectLst/>
                        <a:latin typeface="Arial" pitchFamily="34" charset="0"/>
                      </a:endParaRPr>
                    </a:p>
                  </a:txBody>
                  <a:tcPr marL="91441" marR="91441" marT="45728" marB="45728"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chemeClr val="bg2"/>
                    </a:solidFill>
                  </a:tcPr>
                </a:tc>
                <a:tc>
                  <a:txBody>
                    <a:bodyPr/>
                    <a:lstStyle>
                      <a:lvl1pPr eaLnBrk="0" hangingPunct="0">
                        <a:spcBef>
                          <a:spcPct val="20000"/>
                        </a:spcBef>
                        <a:buSzPct val="120000"/>
                        <a:defRPr sz="2000">
                          <a:solidFill>
                            <a:srgbClr val="00446A"/>
                          </a:solidFill>
                          <a:latin typeface="Arial" pitchFamily="34" charset="0"/>
                          <a:cs typeface="Arial" pitchFamily="34" charset="0"/>
                        </a:defRPr>
                      </a:lvl1pPr>
                      <a:lvl2pPr marL="742950" indent="-285750" eaLnBrk="0" hangingPunct="0">
                        <a:spcBef>
                          <a:spcPct val="20000"/>
                        </a:spcBef>
                        <a:buFont typeface="Arial" pitchFamily="34" charset="0"/>
                        <a:defRPr>
                          <a:solidFill>
                            <a:srgbClr val="00446A"/>
                          </a:solidFill>
                          <a:latin typeface="Arial" pitchFamily="34" charset="0"/>
                          <a:cs typeface="Arial" pitchFamily="34" charset="0"/>
                        </a:defRPr>
                      </a:lvl2pPr>
                      <a:lvl3pPr marL="1143000" indent="-228600" eaLnBrk="0" hangingPunct="0">
                        <a:spcBef>
                          <a:spcPct val="20000"/>
                        </a:spcBef>
                        <a:buFont typeface="Arial" pitchFamily="34" charset="0"/>
                        <a:defRPr sz="1600">
                          <a:solidFill>
                            <a:srgbClr val="00446A"/>
                          </a:solidFill>
                          <a:latin typeface="Arial" pitchFamily="34" charset="0"/>
                          <a:cs typeface="Arial" pitchFamily="34" charset="0"/>
                        </a:defRPr>
                      </a:lvl3pPr>
                      <a:lvl4pPr marL="1600200" indent="-228600" eaLnBrk="0" hangingPunct="0">
                        <a:spcBef>
                          <a:spcPct val="20000"/>
                        </a:spcBef>
                        <a:buFont typeface="Arial" pitchFamily="34" charset="0"/>
                        <a:defRPr sz="1400">
                          <a:solidFill>
                            <a:srgbClr val="00446A"/>
                          </a:solidFill>
                          <a:latin typeface="Arial" pitchFamily="34" charset="0"/>
                          <a:cs typeface="Arial" pitchFamily="34" charset="0"/>
                        </a:defRPr>
                      </a:lvl4pPr>
                      <a:lvl5pPr marL="2057400" indent="-228600" eaLnBrk="0" hangingPunct="0">
                        <a:spcBef>
                          <a:spcPct val="20000"/>
                        </a:spcBef>
                        <a:buFont typeface="Arial" pitchFamily="34" charset="0"/>
                        <a:defRPr sz="1400">
                          <a:solidFill>
                            <a:srgbClr val="00446A"/>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es-ES" sz="1400" b="0" i="0" u="none" strike="noStrike" cap="none" normalizeH="0" baseline="0" smtClean="0">
                        <a:ln>
                          <a:noFill/>
                        </a:ln>
                        <a:solidFill>
                          <a:srgbClr val="000000"/>
                        </a:solidFill>
                        <a:effectLst/>
                        <a:latin typeface="Arial" pitchFamily="34" charset="0"/>
                      </a:endParaRPr>
                    </a:p>
                  </a:txBody>
                  <a:tcPr marL="91441" marR="91441" marT="45728" marB="45728"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chemeClr val="bg2"/>
                    </a:solidFill>
                  </a:tcPr>
                </a:tc>
                <a:tc>
                  <a:txBody>
                    <a:bodyPr/>
                    <a:lstStyle>
                      <a:lvl1pPr eaLnBrk="0" hangingPunct="0">
                        <a:spcBef>
                          <a:spcPct val="20000"/>
                        </a:spcBef>
                        <a:buSzPct val="120000"/>
                        <a:defRPr sz="2000">
                          <a:solidFill>
                            <a:srgbClr val="00446A"/>
                          </a:solidFill>
                          <a:latin typeface="Arial" pitchFamily="34" charset="0"/>
                          <a:cs typeface="Arial" pitchFamily="34" charset="0"/>
                        </a:defRPr>
                      </a:lvl1pPr>
                      <a:lvl2pPr marL="742950" indent="-285750" eaLnBrk="0" hangingPunct="0">
                        <a:spcBef>
                          <a:spcPct val="20000"/>
                        </a:spcBef>
                        <a:buFont typeface="Arial" pitchFamily="34" charset="0"/>
                        <a:defRPr>
                          <a:solidFill>
                            <a:srgbClr val="00446A"/>
                          </a:solidFill>
                          <a:latin typeface="Arial" pitchFamily="34" charset="0"/>
                          <a:cs typeface="Arial" pitchFamily="34" charset="0"/>
                        </a:defRPr>
                      </a:lvl2pPr>
                      <a:lvl3pPr marL="1143000" indent="-228600" eaLnBrk="0" hangingPunct="0">
                        <a:spcBef>
                          <a:spcPct val="20000"/>
                        </a:spcBef>
                        <a:buFont typeface="Arial" pitchFamily="34" charset="0"/>
                        <a:defRPr sz="1600">
                          <a:solidFill>
                            <a:srgbClr val="00446A"/>
                          </a:solidFill>
                          <a:latin typeface="Arial" pitchFamily="34" charset="0"/>
                          <a:cs typeface="Arial" pitchFamily="34" charset="0"/>
                        </a:defRPr>
                      </a:lvl3pPr>
                      <a:lvl4pPr marL="1600200" indent="-228600" eaLnBrk="0" hangingPunct="0">
                        <a:spcBef>
                          <a:spcPct val="20000"/>
                        </a:spcBef>
                        <a:buFont typeface="Arial" pitchFamily="34" charset="0"/>
                        <a:defRPr sz="1400">
                          <a:solidFill>
                            <a:srgbClr val="00446A"/>
                          </a:solidFill>
                          <a:latin typeface="Arial" pitchFamily="34" charset="0"/>
                          <a:cs typeface="Arial" pitchFamily="34" charset="0"/>
                        </a:defRPr>
                      </a:lvl4pPr>
                      <a:lvl5pPr marL="2057400" indent="-228600" eaLnBrk="0" hangingPunct="0">
                        <a:spcBef>
                          <a:spcPct val="20000"/>
                        </a:spcBef>
                        <a:buFont typeface="Arial" pitchFamily="34" charset="0"/>
                        <a:defRPr sz="1400">
                          <a:solidFill>
                            <a:srgbClr val="00446A"/>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es-ES" sz="1400" b="0" i="0" u="none" strike="noStrike" cap="none" normalizeH="0" baseline="0" smtClean="0">
                        <a:ln>
                          <a:noFill/>
                        </a:ln>
                        <a:solidFill>
                          <a:srgbClr val="000000"/>
                        </a:solidFill>
                        <a:effectLst/>
                        <a:latin typeface="Arial" pitchFamily="34" charset="0"/>
                      </a:endParaRPr>
                    </a:p>
                  </a:txBody>
                  <a:tcPr marL="91441" marR="91441" marT="45728" marB="45728" horzOverflow="overflow">
                    <a:lnL w="12700" cap="flat" cmpd="sng" algn="ctr">
                      <a:solidFill>
                        <a:srgbClr val="002060"/>
                      </a:solidFill>
                      <a:prstDash val="solid"/>
                      <a:round/>
                      <a:headEnd type="none" w="med" len="med"/>
                      <a:tailEnd type="none" w="med" len="med"/>
                    </a:lnL>
                    <a:lnR w="12700" cap="flat" cmpd="sng" algn="ctr">
                      <a:solidFill>
                        <a:srgbClr val="003C64"/>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chemeClr val="bg2"/>
                    </a:solidFill>
                  </a:tcPr>
                </a:tc>
              </a:tr>
              <a:tr h="518236">
                <a:tc>
                  <a:txBody>
                    <a:bodyPr/>
                    <a:lstStyle>
                      <a:lvl1pPr eaLnBrk="0" hangingPunct="0">
                        <a:spcBef>
                          <a:spcPct val="20000"/>
                        </a:spcBef>
                        <a:buSzPct val="120000"/>
                        <a:defRPr sz="2000">
                          <a:solidFill>
                            <a:srgbClr val="00446A"/>
                          </a:solidFill>
                          <a:latin typeface="Arial" pitchFamily="34" charset="0"/>
                          <a:cs typeface="Arial" pitchFamily="34" charset="0"/>
                        </a:defRPr>
                      </a:lvl1pPr>
                      <a:lvl2pPr marL="742950" indent="-285750" eaLnBrk="0" hangingPunct="0">
                        <a:spcBef>
                          <a:spcPct val="20000"/>
                        </a:spcBef>
                        <a:buFont typeface="Arial" pitchFamily="34" charset="0"/>
                        <a:defRPr>
                          <a:solidFill>
                            <a:srgbClr val="00446A"/>
                          </a:solidFill>
                          <a:latin typeface="Arial" pitchFamily="34" charset="0"/>
                          <a:cs typeface="Arial" pitchFamily="34" charset="0"/>
                        </a:defRPr>
                      </a:lvl2pPr>
                      <a:lvl3pPr marL="1143000" indent="-228600" eaLnBrk="0" hangingPunct="0">
                        <a:spcBef>
                          <a:spcPct val="20000"/>
                        </a:spcBef>
                        <a:buFont typeface="Arial" pitchFamily="34" charset="0"/>
                        <a:defRPr sz="1600">
                          <a:solidFill>
                            <a:srgbClr val="00446A"/>
                          </a:solidFill>
                          <a:latin typeface="Arial" pitchFamily="34" charset="0"/>
                          <a:cs typeface="Arial" pitchFamily="34" charset="0"/>
                        </a:defRPr>
                      </a:lvl3pPr>
                      <a:lvl4pPr marL="1600200" indent="-228600" eaLnBrk="0" hangingPunct="0">
                        <a:spcBef>
                          <a:spcPct val="20000"/>
                        </a:spcBef>
                        <a:buFont typeface="Arial" pitchFamily="34" charset="0"/>
                        <a:defRPr sz="1400">
                          <a:solidFill>
                            <a:srgbClr val="00446A"/>
                          </a:solidFill>
                          <a:latin typeface="Arial" pitchFamily="34" charset="0"/>
                          <a:cs typeface="Arial" pitchFamily="34" charset="0"/>
                        </a:defRPr>
                      </a:lvl4pPr>
                      <a:lvl5pPr marL="2057400" indent="-228600" eaLnBrk="0" hangingPunct="0">
                        <a:spcBef>
                          <a:spcPct val="20000"/>
                        </a:spcBef>
                        <a:buFont typeface="Arial" pitchFamily="34" charset="0"/>
                        <a:defRPr sz="1400">
                          <a:solidFill>
                            <a:srgbClr val="00446A"/>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s-ES" sz="1400" b="0" i="0" u="none" strike="noStrike" cap="none" normalizeH="0" baseline="0" smtClean="0">
                          <a:ln>
                            <a:noFill/>
                          </a:ln>
                          <a:solidFill>
                            <a:schemeClr val="bg1"/>
                          </a:solidFill>
                          <a:effectLst/>
                          <a:latin typeface="Arial" pitchFamily="34" charset="0"/>
                        </a:rPr>
                        <a:t>Radium-223</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s-ES" sz="1400" b="0" i="0" u="none" strike="noStrike" cap="none" normalizeH="0" baseline="0" smtClean="0">
                          <a:ln>
                            <a:noFill/>
                          </a:ln>
                          <a:solidFill>
                            <a:schemeClr val="bg1"/>
                          </a:solidFill>
                          <a:effectLst/>
                          <a:latin typeface="Arial" pitchFamily="34" charset="0"/>
                        </a:rPr>
                        <a:t>(IV)</a:t>
                      </a:r>
                      <a:r>
                        <a:rPr kumimoji="0" lang="en-GB" altLang="es-ES" sz="1400" b="0" i="0" u="none" strike="noStrike" cap="none" normalizeH="0" baseline="30000" smtClean="0">
                          <a:ln>
                            <a:noFill/>
                          </a:ln>
                          <a:solidFill>
                            <a:schemeClr val="bg1"/>
                          </a:solidFill>
                          <a:effectLst/>
                          <a:latin typeface="Arial" pitchFamily="34" charset="0"/>
                        </a:rPr>
                        <a:t>7</a:t>
                      </a:r>
                    </a:p>
                  </a:txBody>
                  <a:tcPr marL="91441" marR="91441" marT="45728" marB="45728" horzOverflow="overflow">
                    <a:lnL w="12700" cap="flat" cmpd="sng" algn="ctr">
                      <a:solidFill>
                        <a:srgbClr val="003C64"/>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3C64"/>
                      </a:solidFill>
                      <a:prstDash val="solid"/>
                      <a:round/>
                      <a:headEnd type="none" w="med" len="med"/>
                      <a:tailEnd type="none" w="med" len="med"/>
                    </a:lnB>
                    <a:lnTlToBr>
                      <a:noFill/>
                    </a:lnTlToBr>
                    <a:lnBlToTr>
                      <a:noFill/>
                    </a:lnBlToTr>
                    <a:solidFill>
                      <a:srgbClr val="003C64"/>
                    </a:solidFill>
                  </a:tcPr>
                </a:tc>
                <a:tc>
                  <a:txBody>
                    <a:bodyPr/>
                    <a:lstStyle>
                      <a:lvl1pPr eaLnBrk="0" hangingPunct="0">
                        <a:spcBef>
                          <a:spcPct val="20000"/>
                        </a:spcBef>
                        <a:buSzPct val="120000"/>
                        <a:defRPr sz="2000">
                          <a:solidFill>
                            <a:srgbClr val="00446A"/>
                          </a:solidFill>
                          <a:latin typeface="Arial" pitchFamily="34" charset="0"/>
                          <a:cs typeface="Arial" pitchFamily="34" charset="0"/>
                        </a:defRPr>
                      </a:lvl1pPr>
                      <a:lvl2pPr marL="742950" indent="-285750" eaLnBrk="0" hangingPunct="0">
                        <a:spcBef>
                          <a:spcPct val="20000"/>
                        </a:spcBef>
                        <a:buFont typeface="Arial" pitchFamily="34" charset="0"/>
                        <a:defRPr>
                          <a:solidFill>
                            <a:srgbClr val="00446A"/>
                          </a:solidFill>
                          <a:latin typeface="Arial" pitchFamily="34" charset="0"/>
                          <a:cs typeface="Arial" pitchFamily="34" charset="0"/>
                        </a:defRPr>
                      </a:lvl2pPr>
                      <a:lvl3pPr marL="1143000" indent="-228600" eaLnBrk="0" hangingPunct="0">
                        <a:spcBef>
                          <a:spcPct val="20000"/>
                        </a:spcBef>
                        <a:buFont typeface="Arial" pitchFamily="34" charset="0"/>
                        <a:defRPr sz="1600">
                          <a:solidFill>
                            <a:srgbClr val="00446A"/>
                          </a:solidFill>
                          <a:latin typeface="Arial" pitchFamily="34" charset="0"/>
                          <a:cs typeface="Arial" pitchFamily="34" charset="0"/>
                        </a:defRPr>
                      </a:lvl3pPr>
                      <a:lvl4pPr marL="1600200" indent="-228600" eaLnBrk="0" hangingPunct="0">
                        <a:spcBef>
                          <a:spcPct val="20000"/>
                        </a:spcBef>
                        <a:buFont typeface="Arial" pitchFamily="34" charset="0"/>
                        <a:defRPr sz="1400">
                          <a:solidFill>
                            <a:srgbClr val="00446A"/>
                          </a:solidFill>
                          <a:latin typeface="Arial" pitchFamily="34" charset="0"/>
                          <a:cs typeface="Arial" pitchFamily="34" charset="0"/>
                        </a:defRPr>
                      </a:lvl4pPr>
                      <a:lvl5pPr marL="2057400" indent="-228600" eaLnBrk="0" hangingPunct="0">
                        <a:spcBef>
                          <a:spcPct val="20000"/>
                        </a:spcBef>
                        <a:buFont typeface="Arial" pitchFamily="34" charset="0"/>
                        <a:defRPr sz="1400">
                          <a:solidFill>
                            <a:srgbClr val="00446A"/>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es-ES" sz="1400" b="0" i="0" u="none" strike="noStrike" cap="none" normalizeH="0" baseline="0" dirty="0" smtClean="0">
                        <a:ln>
                          <a:noFill/>
                        </a:ln>
                        <a:solidFill>
                          <a:srgbClr val="000000"/>
                        </a:solidFill>
                        <a:effectLst/>
                        <a:latin typeface="Arial" pitchFamily="34" charset="0"/>
                      </a:endParaRPr>
                    </a:p>
                  </a:txBody>
                  <a:tcPr marL="91441" marR="91441" marT="45728" marB="45728"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3C64"/>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120000"/>
                        <a:defRPr sz="2000">
                          <a:solidFill>
                            <a:srgbClr val="00446A"/>
                          </a:solidFill>
                          <a:latin typeface="Arial" pitchFamily="34" charset="0"/>
                          <a:cs typeface="Arial" pitchFamily="34" charset="0"/>
                        </a:defRPr>
                      </a:lvl1pPr>
                      <a:lvl2pPr marL="742950" indent="-285750" eaLnBrk="0" hangingPunct="0">
                        <a:spcBef>
                          <a:spcPct val="20000"/>
                        </a:spcBef>
                        <a:buFont typeface="Arial" pitchFamily="34" charset="0"/>
                        <a:defRPr>
                          <a:solidFill>
                            <a:srgbClr val="00446A"/>
                          </a:solidFill>
                          <a:latin typeface="Arial" pitchFamily="34" charset="0"/>
                          <a:cs typeface="Arial" pitchFamily="34" charset="0"/>
                        </a:defRPr>
                      </a:lvl2pPr>
                      <a:lvl3pPr marL="1143000" indent="-228600" eaLnBrk="0" hangingPunct="0">
                        <a:spcBef>
                          <a:spcPct val="20000"/>
                        </a:spcBef>
                        <a:buFont typeface="Arial" pitchFamily="34" charset="0"/>
                        <a:defRPr sz="1600">
                          <a:solidFill>
                            <a:srgbClr val="00446A"/>
                          </a:solidFill>
                          <a:latin typeface="Arial" pitchFamily="34" charset="0"/>
                          <a:cs typeface="Arial" pitchFamily="34" charset="0"/>
                        </a:defRPr>
                      </a:lvl3pPr>
                      <a:lvl4pPr marL="1600200" indent="-228600" eaLnBrk="0" hangingPunct="0">
                        <a:spcBef>
                          <a:spcPct val="20000"/>
                        </a:spcBef>
                        <a:buFont typeface="Arial" pitchFamily="34" charset="0"/>
                        <a:defRPr sz="1400">
                          <a:solidFill>
                            <a:srgbClr val="00446A"/>
                          </a:solidFill>
                          <a:latin typeface="Arial" pitchFamily="34" charset="0"/>
                          <a:cs typeface="Arial" pitchFamily="34" charset="0"/>
                        </a:defRPr>
                      </a:lvl4pPr>
                      <a:lvl5pPr marL="2057400" indent="-228600" eaLnBrk="0" hangingPunct="0">
                        <a:spcBef>
                          <a:spcPct val="20000"/>
                        </a:spcBef>
                        <a:buFont typeface="Arial" pitchFamily="34" charset="0"/>
                        <a:defRPr sz="1400">
                          <a:solidFill>
                            <a:srgbClr val="00446A"/>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es-ES" sz="1400" b="0" i="0" u="none" strike="noStrike" cap="none" normalizeH="0" baseline="0" smtClean="0">
                        <a:ln>
                          <a:noFill/>
                        </a:ln>
                        <a:solidFill>
                          <a:srgbClr val="000000"/>
                        </a:solidFill>
                        <a:effectLst/>
                        <a:latin typeface="Arial" pitchFamily="34" charset="0"/>
                      </a:endParaRPr>
                    </a:p>
                  </a:txBody>
                  <a:tcPr marL="91441" marR="91441" marT="45728" marB="45728"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3C64"/>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120000"/>
                        <a:defRPr sz="2000">
                          <a:solidFill>
                            <a:srgbClr val="00446A"/>
                          </a:solidFill>
                          <a:latin typeface="Arial" pitchFamily="34" charset="0"/>
                          <a:cs typeface="Arial" pitchFamily="34" charset="0"/>
                        </a:defRPr>
                      </a:lvl1pPr>
                      <a:lvl2pPr marL="742950" indent="-285750" eaLnBrk="0" hangingPunct="0">
                        <a:spcBef>
                          <a:spcPct val="20000"/>
                        </a:spcBef>
                        <a:buFont typeface="Arial" pitchFamily="34" charset="0"/>
                        <a:defRPr>
                          <a:solidFill>
                            <a:srgbClr val="00446A"/>
                          </a:solidFill>
                          <a:latin typeface="Arial" pitchFamily="34" charset="0"/>
                          <a:cs typeface="Arial" pitchFamily="34" charset="0"/>
                        </a:defRPr>
                      </a:lvl2pPr>
                      <a:lvl3pPr marL="1143000" indent="-228600" eaLnBrk="0" hangingPunct="0">
                        <a:spcBef>
                          <a:spcPct val="20000"/>
                        </a:spcBef>
                        <a:buFont typeface="Arial" pitchFamily="34" charset="0"/>
                        <a:defRPr sz="1600">
                          <a:solidFill>
                            <a:srgbClr val="00446A"/>
                          </a:solidFill>
                          <a:latin typeface="Arial" pitchFamily="34" charset="0"/>
                          <a:cs typeface="Arial" pitchFamily="34" charset="0"/>
                        </a:defRPr>
                      </a:lvl3pPr>
                      <a:lvl4pPr marL="1600200" indent="-228600" eaLnBrk="0" hangingPunct="0">
                        <a:spcBef>
                          <a:spcPct val="20000"/>
                        </a:spcBef>
                        <a:buFont typeface="Arial" pitchFamily="34" charset="0"/>
                        <a:defRPr sz="1400">
                          <a:solidFill>
                            <a:srgbClr val="00446A"/>
                          </a:solidFill>
                          <a:latin typeface="Arial" pitchFamily="34" charset="0"/>
                          <a:cs typeface="Arial" pitchFamily="34" charset="0"/>
                        </a:defRPr>
                      </a:lvl4pPr>
                      <a:lvl5pPr marL="2057400" indent="-228600" eaLnBrk="0" hangingPunct="0">
                        <a:spcBef>
                          <a:spcPct val="20000"/>
                        </a:spcBef>
                        <a:buFont typeface="Arial" pitchFamily="34" charset="0"/>
                        <a:defRPr sz="1400">
                          <a:solidFill>
                            <a:srgbClr val="00446A"/>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es-ES" sz="1400" b="0" i="0" u="none" strike="noStrike" cap="none" normalizeH="0" baseline="0" smtClean="0">
                        <a:ln>
                          <a:noFill/>
                        </a:ln>
                        <a:solidFill>
                          <a:srgbClr val="000000"/>
                        </a:solidFill>
                        <a:effectLst/>
                        <a:latin typeface="Arial" pitchFamily="34" charset="0"/>
                      </a:endParaRPr>
                    </a:p>
                  </a:txBody>
                  <a:tcPr marL="91441" marR="91441" marT="45728" marB="45728"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3C64"/>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120000"/>
                        <a:defRPr sz="2000">
                          <a:solidFill>
                            <a:srgbClr val="00446A"/>
                          </a:solidFill>
                          <a:latin typeface="Arial" pitchFamily="34" charset="0"/>
                          <a:cs typeface="Arial" pitchFamily="34" charset="0"/>
                        </a:defRPr>
                      </a:lvl1pPr>
                      <a:lvl2pPr marL="742950" indent="-285750" eaLnBrk="0" hangingPunct="0">
                        <a:spcBef>
                          <a:spcPct val="20000"/>
                        </a:spcBef>
                        <a:buFont typeface="Arial" pitchFamily="34" charset="0"/>
                        <a:defRPr>
                          <a:solidFill>
                            <a:srgbClr val="00446A"/>
                          </a:solidFill>
                          <a:latin typeface="Arial" pitchFamily="34" charset="0"/>
                          <a:cs typeface="Arial" pitchFamily="34" charset="0"/>
                        </a:defRPr>
                      </a:lvl2pPr>
                      <a:lvl3pPr marL="1143000" indent="-228600" eaLnBrk="0" hangingPunct="0">
                        <a:spcBef>
                          <a:spcPct val="20000"/>
                        </a:spcBef>
                        <a:buFont typeface="Arial" pitchFamily="34" charset="0"/>
                        <a:defRPr sz="1600">
                          <a:solidFill>
                            <a:srgbClr val="00446A"/>
                          </a:solidFill>
                          <a:latin typeface="Arial" pitchFamily="34" charset="0"/>
                          <a:cs typeface="Arial" pitchFamily="34" charset="0"/>
                        </a:defRPr>
                      </a:lvl3pPr>
                      <a:lvl4pPr marL="1600200" indent="-228600" eaLnBrk="0" hangingPunct="0">
                        <a:spcBef>
                          <a:spcPct val="20000"/>
                        </a:spcBef>
                        <a:buFont typeface="Arial" pitchFamily="34" charset="0"/>
                        <a:defRPr sz="1400">
                          <a:solidFill>
                            <a:srgbClr val="00446A"/>
                          </a:solidFill>
                          <a:latin typeface="Arial" pitchFamily="34" charset="0"/>
                          <a:cs typeface="Arial" pitchFamily="34" charset="0"/>
                        </a:defRPr>
                      </a:lvl4pPr>
                      <a:lvl5pPr marL="2057400" indent="-228600" eaLnBrk="0" hangingPunct="0">
                        <a:spcBef>
                          <a:spcPct val="20000"/>
                        </a:spcBef>
                        <a:buFont typeface="Arial" pitchFamily="34" charset="0"/>
                        <a:defRPr sz="1400">
                          <a:solidFill>
                            <a:srgbClr val="00446A"/>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es-ES" sz="1400" b="0" i="0" u="none" strike="noStrike" cap="none" normalizeH="0" baseline="0" smtClean="0">
                        <a:ln>
                          <a:noFill/>
                        </a:ln>
                        <a:solidFill>
                          <a:srgbClr val="000000"/>
                        </a:solidFill>
                        <a:effectLst/>
                        <a:latin typeface="Arial" pitchFamily="34" charset="0"/>
                      </a:endParaRPr>
                    </a:p>
                  </a:txBody>
                  <a:tcPr marL="91441" marR="91441" marT="45728" marB="45728"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3C64"/>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120000"/>
                        <a:defRPr sz="2000">
                          <a:solidFill>
                            <a:srgbClr val="00446A"/>
                          </a:solidFill>
                          <a:latin typeface="Arial" pitchFamily="34" charset="0"/>
                          <a:cs typeface="Arial" pitchFamily="34" charset="0"/>
                        </a:defRPr>
                      </a:lvl1pPr>
                      <a:lvl2pPr marL="742950" indent="-285750" eaLnBrk="0" hangingPunct="0">
                        <a:spcBef>
                          <a:spcPct val="20000"/>
                        </a:spcBef>
                        <a:buFont typeface="Arial" pitchFamily="34" charset="0"/>
                        <a:defRPr>
                          <a:solidFill>
                            <a:srgbClr val="00446A"/>
                          </a:solidFill>
                          <a:latin typeface="Arial" pitchFamily="34" charset="0"/>
                          <a:cs typeface="Arial" pitchFamily="34" charset="0"/>
                        </a:defRPr>
                      </a:lvl2pPr>
                      <a:lvl3pPr marL="1143000" indent="-228600" eaLnBrk="0" hangingPunct="0">
                        <a:spcBef>
                          <a:spcPct val="20000"/>
                        </a:spcBef>
                        <a:buFont typeface="Arial" pitchFamily="34" charset="0"/>
                        <a:defRPr sz="1600">
                          <a:solidFill>
                            <a:srgbClr val="00446A"/>
                          </a:solidFill>
                          <a:latin typeface="Arial" pitchFamily="34" charset="0"/>
                          <a:cs typeface="Arial" pitchFamily="34" charset="0"/>
                        </a:defRPr>
                      </a:lvl3pPr>
                      <a:lvl4pPr marL="1600200" indent="-228600" eaLnBrk="0" hangingPunct="0">
                        <a:spcBef>
                          <a:spcPct val="20000"/>
                        </a:spcBef>
                        <a:buFont typeface="Arial" pitchFamily="34" charset="0"/>
                        <a:defRPr sz="1400">
                          <a:solidFill>
                            <a:srgbClr val="00446A"/>
                          </a:solidFill>
                          <a:latin typeface="Arial" pitchFamily="34" charset="0"/>
                          <a:cs typeface="Arial" pitchFamily="34" charset="0"/>
                        </a:defRPr>
                      </a:lvl4pPr>
                      <a:lvl5pPr marL="2057400" indent="-228600" eaLnBrk="0" hangingPunct="0">
                        <a:spcBef>
                          <a:spcPct val="20000"/>
                        </a:spcBef>
                        <a:buFont typeface="Arial" pitchFamily="34" charset="0"/>
                        <a:defRPr sz="1400">
                          <a:solidFill>
                            <a:srgbClr val="00446A"/>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es-ES" sz="1400" b="0" i="0" u="none" strike="noStrike" cap="none" normalizeH="0" baseline="0" smtClean="0">
                        <a:ln>
                          <a:noFill/>
                        </a:ln>
                        <a:solidFill>
                          <a:srgbClr val="000000"/>
                        </a:solidFill>
                        <a:effectLst/>
                        <a:latin typeface="Arial" pitchFamily="34" charset="0"/>
                      </a:endParaRPr>
                    </a:p>
                  </a:txBody>
                  <a:tcPr marL="91441" marR="91441" marT="45728" marB="45728"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3C64"/>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120000"/>
                        <a:defRPr sz="2000">
                          <a:solidFill>
                            <a:srgbClr val="00446A"/>
                          </a:solidFill>
                          <a:latin typeface="Arial" pitchFamily="34" charset="0"/>
                          <a:cs typeface="Arial" pitchFamily="34" charset="0"/>
                        </a:defRPr>
                      </a:lvl1pPr>
                      <a:lvl2pPr marL="742950" indent="-285750" eaLnBrk="0" hangingPunct="0">
                        <a:spcBef>
                          <a:spcPct val="20000"/>
                        </a:spcBef>
                        <a:buFont typeface="Arial" pitchFamily="34" charset="0"/>
                        <a:defRPr>
                          <a:solidFill>
                            <a:srgbClr val="00446A"/>
                          </a:solidFill>
                          <a:latin typeface="Arial" pitchFamily="34" charset="0"/>
                          <a:cs typeface="Arial" pitchFamily="34" charset="0"/>
                        </a:defRPr>
                      </a:lvl2pPr>
                      <a:lvl3pPr marL="1143000" indent="-228600" eaLnBrk="0" hangingPunct="0">
                        <a:spcBef>
                          <a:spcPct val="20000"/>
                        </a:spcBef>
                        <a:buFont typeface="Arial" pitchFamily="34" charset="0"/>
                        <a:defRPr sz="1600">
                          <a:solidFill>
                            <a:srgbClr val="00446A"/>
                          </a:solidFill>
                          <a:latin typeface="Arial" pitchFamily="34" charset="0"/>
                          <a:cs typeface="Arial" pitchFamily="34" charset="0"/>
                        </a:defRPr>
                      </a:lvl3pPr>
                      <a:lvl4pPr marL="1600200" indent="-228600" eaLnBrk="0" hangingPunct="0">
                        <a:spcBef>
                          <a:spcPct val="20000"/>
                        </a:spcBef>
                        <a:buFont typeface="Arial" pitchFamily="34" charset="0"/>
                        <a:defRPr sz="1400">
                          <a:solidFill>
                            <a:srgbClr val="00446A"/>
                          </a:solidFill>
                          <a:latin typeface="Arial" pitchFamily="34" charset="0"/>
                          <a:cs typeface="Arial" pitchFamily="34" charset="0"/>
                        </a:defRPr>
                      </a:lvl4pPr>
                      <a:lvl5pPr marL="2057400" indent="-228600" eaLnBrk="0" hangingPunct="0">
                        <a:spcBef>
                          <a:spcPct val="20000"/>
                        </a:spcBef>
                        <a:buFont typeface="Arial" pitchFamily="34" charset="0"/>
                        <a:defRPr sz="1400">
                          <a:solidFill>
                            <a:srgbClr val="00446A"/>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es-ES" sz="1400" b="0" i="0" u="none" strike="noStrike" cap="none" normalizeH="0" baseline="0" smtClean="0">
                        <a:ln>
                          <a:noFill/>
                        </a:ln>
                        <a:solidFill>
                          <a:srgbClr val="000000"/>
                        </a:solidFill>
                        <a:effectLst/>
                        <a:latin typeface="Arial" pitchFamily="34" charset="0"/>
                      </a:endParaRPr>
                    </a:p>
                  </a:txBody>
                  <a:tcPr marL="91441" marR="91441" marT="45728" marB="45728"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3C64"/>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120000"/>
                        <a:defRPr sz="2000">
                          <a:solidFill>
                            <a:srgbClr val="00446A"/>
                          </a:solidFill>
                          <a:latin typeface="Arial" pitchFamily="34" charset="0"/>
                          <a:cs typeface="Arial" pitchFamily="34" charset="0"/>
                        </a:defRPr>
                      </a:lvl1pPr>
                      <a:lvl2pPr marL="742950" indent="-285750" eaLnBrk="0" hangingPunct="0">
                        <a:spcBef>
                          <a:spcPct val="20000"/>
                        </a:spcBef>
                        <a:buFont typeface="Arial" pitchFamily="34" charset="0"/>
                        <a:defRPr>
                          <a:solidFill>
                            <a:srgbClr val="00446A"/>
                          </a:solidFill>
                          <a:latin typeface="Arial" pitchFamily="34" charset="0"/>
                          <a:cs typeface="Arial" pitchFamily="34" charset="0"/>
                        </a:defRPr>
                      </a:lvl2pPr>
                      <a:lvl3pPr marL="1143000" indent="-228600" eaLnBrk="0" hangingPunct="0">
                        <a:spcBef>
                          <a:spcPct val="20000"/>
                        </a:spcBef>
                        <a:buFont typeface="Arial" pitchFamily="34" charset="0"/>
                        <a:defRPr sz="1600">
                          <a:solidFill>
                            <a:srgbClr val="00446A"/>
                          </a:solidFill>
                          <a:latin typeface="Arial" pitchFamily="34" charset="0"/>
                          <a:cs typeface="Arial" pitchFamily="34" charset="0"/>
                        </a:defRPr>
                      </a:lvl3pPr>
                      <a:lvl4pPr marL="1600200" indent="-228600" eaLnBrk="0" hangingPunct="0">
                        <a:spcBef>
                          <a:spcPct val="20000"/>
                        </a:spcBef>
                        <a:buFont typeface="Arial" pitchFamily="34" charset="0"/>
                        <a:defRPr sz="1400">
                          <a:solidFill>
                            <a:srgbClr val="00446A"/>
                          </a:solidFill>
                          <a:latin typeface="Arial" pitchFamily="34" charset="0"/>
                          <a:cs typeface="Arial" pitchFamily="34" charset="0"/>
                        </a:defRPr>
                      </a:lvl4pPr>
                      <a:lvl5pPr marL="2057400" indent="-228600" eaLnBrk="0" hangingPunct="0">
                        <a:spcBef>
                          <a:spcPct val="20000"/>
                        </a:spcBef>
                        <a:buFont typeface="Arial" pitchFamily="34" charset="0"/>
                        <a:defRPr sz="1400">
                          <a:solidFill>
                            <a:srgbClr val="00446A"/>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defRPr sz="1400">
                          <a:solidFill>
                            <a:srgbClr val="00446A"/>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es-ES" sz="1400" b="0" i="0" u="none" strike="noStrike" cap="none" normalizeH="0" baseline="0" dirty="0" smtClean="0">
                        <a:ln>
                          <a:noFill/>
                        </a:ln>
                        <a:solidFill>
                          <a:srgbClr val="000000"/>
                        </a:solidFill>
                        <a:effectLst/>
                        <a:latin typeface="Arial" pitchFamily="34" charset="0"/>
                      </a:endParaRPr>
                    </a:p>
                  </a:txBody>
                  <a:tcPr marL="91441" marR="91441" marT="45728" marB="45728" horzOverflow="overflow">
                    <a:lnL w="12700" cap="flat" cmpd="sng" algn="ctr">
                      <a:solidFill>
                        <a:srgbClr val="002060"/>
                      </a:solidFill>
                      <a:prstDash val="solid"/>
                      <a:round/>
                      <a:headEnd type="none" w="med" len="med"/>
                      <a:tailEnd type="none" w="med" len="med"/>
                    </a:lnL>
                    <a:lnR w="12700" cap="flat" cmpd="sng" algn="ctr">
                      <a:solidFill>
                        <a:srgbClr val="003C64"/>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3C64"/>
                      </a:solidFill>
                      <a:prstDash val="solid"/>
                      <a:round/>
                      <a:headEnd type="none" w="med" len="med"/>
                      <a:tailEnd type="none" w="med" len="med"/>
                    </a:lnB>
                    <a:lnTlToBr>
                      <a:noFill/>
                    </a:lnTlToBr>
                    <a:lnBlToTr>
                      <a:noFill/>
                    </a:lnBlToTr>
                    <a:solidFill>
                      <a:schemeClr val="bg1"/>
                    </a:solidFill>
                  </a:tcPr>
                </a:tc>
              </a:tr>
            </a:tbl>
          </a:graphicData>
        </a:graphic>
      </p:graphicFrame>
      <p:sp>
        <p:nvSpPr>
          <p:cNvPr id="3" name="Oval 2"/>
          <p:cNvSpPr/>
          <p:nvPr/>
        </p:nvSpPr>
        <p:spPr>
          <a:xfrm>
            <a:off x="1828164" y="2614596"/>
            <a:ext cx="261937" cy="246062"/>
          </a:xfrm>
          <a:prstGeom prst="ellipse">
            <a:avLst/>
          </a:prstGeom>
          <a:solidFill>
            <a:srgbClr val="A82E9F"/>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n-GB" altLang="es-ES" smtClean="0">
              <a:solidFill>
                <a:srgbClr val="FFFFFF"/>
              </a:solidFill>
            </a:endParaRPr>
          </a:p>
        </p:txBody>
      </p:sp>
      <p:sp>
        <p:nvSpPr>
          <p:cNvPr id="21" name="Oval 20"/>
          <p:cNvSpPr/>
          <p:nvPr/>
        </p:nvSpPr>
        <p:spPr>
          <a:xfrm>
            <a:off x="1828164" y="3117833"/>
            <a:ext cx="261937" cy="246063"/>
          </a:xfrm>
          <a:prstGeom prst="ellipse">
            <a:avLst/>
          </a:prstGeom>
          <a:solidFill>
            <a:srgbClr val="A82E9F"/>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n-GB" altLang="es-ES" smtClean="0">
              <a:solidFill>
                <a:srgbClr val="FFFFFF"/>
              </a:solidFill>
            </a:endParaRPr>
          </a:p>
        </p:txBody>
      </p:sp>
      <p:sp>
        <p:nvSpPr>
          <p:cNvPr id="22" name="Oval 21"/>
          <p:cNvSpPr/>
          <p:nvPr/>
        </p:nvSpPr>
        <p:spPr>
          <a:xfrm>
            <a:off x="1828164" y="3625833"/>
            <a:ext cx="261937" cy="246063"/>
          </a:xfrm>
          <a:prstGeom prst="ellipse">
            <a:avLst/>
          </a:prstGeom>
          <a:solidFill>
            <a:srgbClr val="A82E9F"/>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n-GB" altLang="es-ES" smtClean="0">
              <a:solidFill>
                <a:srgbClr val="FFFFFF"/>
              </a:solidFill>
            </a:endParaRPr>
          </a:p>
        </p:txBody>
      </p:sp>
      <p:sp>
        <p:nvSpPr>
          <p:cNvPr id="23" name="Oval 22"/>
          <p:cNvSpPr/>
          <p:nvPr/>
        </p:nvSpPr>
        <p:spPr>
          <a:xfrm>
            <a:off x="1828164" y="4140183"/>
            <a:ext cx="261937" cy="247650"/>
          </a:xfrm>
          <a:prstGeom prst="ellipse">
            <a:avLst/>
          </a:prstGeom>
          <a:solidFill>
            <a:srgbClr val="A82E9F"/>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n-GB" altLang="es-ES" smtClean="0">
              <a:solidFill>
                <a:srgbClr val="FFFFFF"/>
              </a:solidFill>
            </a:endParaRPr>
          </a:p>
        </p:txBody>
      </p:sp>
      <p:sp>
        <p:nvSpPr>
          <p:cNvPr id="24" name="Oval 23"/>
          <p:cNvSpPr/>
          <p:nvPr/>
        </p:nvSpPr>
        <p:spPr>
          <a:xfrm>
            <a:off x="5974714" y="4168758"/>
            <a:ext cx="260350" cy="246063"/>
          </a:xfrm>
          <a:prstGeom prst="ellipse">
            <a:avLst/>
          </a:prstGeom>
          <a:solidFill>
            <a:srgbClr val="A82E9F"/>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n-GB" altLang="es-ES" smtClean="0">
              <a:solidFill>
                <a:srgbClr val="FFFFFF"/>
              </a:solidFill>
            </a:endParaRPr>
          </a:p>
        </p:txBody>
      </p:sp>
      <p:sp>
        <p:nvSpPr>
          <p:cNvPr id="26" name="Oval 25"/>
          <p:cNvSpPr/>
          <p:nvPr/>
        </p:nvSpPr>
        <p:spPr>
          <a:xfrm>
            <a:off x="3879214" y="4140183"/>
            <a:ext cx="260350" cy="247650"/>
          </a:xfrm>
          <a:prstGeom prst="ellipse">
            <a:avLst/>
          </a:prstGeom>
          <a:solidFill>
            <a:srgbClr val="A82E9F"/>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n-GB" altLang="es-ES" smtClean="0">
              <a:solidFill>
                <a:srgbClr val="FFFFFF"/>
              </a:solidFill>
            </a:endParaRPr>
          </a:p>
        </p:txBody>
      </p:sp>
      <p:sp>
        <p:nvSpPr>
          <p:cNvPr id="27" name="Oval 26"/>
          <p:cNvSpPr/>
          <p:nvPr/>
        </p:nvSpPr>
        <p:spPr>
          <a:xfrm>
            <a:off x="2814001" y="4140183"/>
            <a:ext cx="260350" cy="247650"/>
          </a:xfrm>
          <a:prstGeom prst="ellipse">
            <a:avLst/>
          </a:prstGeom>
          <a:solidFill>
            <a:srgbClr val="A82E9F"/>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n-GB" altLang="es-ES" smtClean="0">
              <a:solidFill>
                <a:srgbClr val="FFFFFF"/>
              </a:solidFill>
            </a:endParaRPr>
          </a:p>
        </p:txBody>
      </p:sp>
      <p:sp>
        <p:nvSpPr>
          <p:cNvPr id="28" name="Oval 27"/>
          <p:cNvSpPr/>
          <p:nvPr/>
        </p:nvSpPr>
        <p:spPr>
          <a:xfrm>
            <a:off x="4938076" y="2614596"/>
            <a:ext cx="260350" cy="246062"/>
          </a:xfrm>
          <a:prstGeom prst="ellipse">
            <a:avLst/>
          </a:prstGeom>
          <a:solidFill>
            <a:srgbClr val="A82E9F"/>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n-GB" altLang="es-ES" smtClean="0">
              <a:solidFill>
                <a:srgbClr val="FFFFFF"/>
              </a:solidFill>
            </a:endParaRPr>
          </a:p>
        </p:txBody>
      </p:sp>
      <p:sp>
        <p:nvSpPr>
          <p:cNvPr id="29" name="Oval 28"/>
          <p:cNvSpPr/>
          <p:nvPr/>
        </p:nvSpPr>
        <p:spPr>
          <a:xfrm>
            <a:off x="4938076" y="3136883"/>
            <a:ext cx="260350" cy="247650"/>
          </a:xfrm>
          <a:prstGeom prst="ellipse">
            <a:avLst/>
          </a:prstGeom>
          <a:solidFill>
            <a:srgbClr val="A82E9F"/>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n-GB" altLang="es-ES" smtClean="0">
              <a:solidFill>
                <a:srgbClr val="FFFFFF"/>
              </a:solidFill>
            </a:endParaRPr>
          </a:p>
        </p:txBody>
      </p:sp>
      <p:sp>
        <p:nvSpPr>
          <p:cNvPr id="30" name="Oval 29"/>
          <p:cNvSpPr/>
          <p:nvPr/>
        </p:nvSpPr>
        <p:spPr>
          <a:xfrm>
            <a:off x="5984239" y="2614596"/>
            <a:ext cx="260350" cy="246062"/>
          </a:xfrm>
          <a:prstGeom prst="ellipse">
            <a:avLst/>
          </a:prstGeom>
          <a:solidFill>
            <a:srgbClr val="A82E9F"/>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n-GB" altLang="es-ES" smtClean="0">
              <a:solidFill>
                <a:srgbClr val="FFFFFF"/>
              </a:solidFill>
            </a:endParaRPr>
          </a:p>
        </p:txBody>
      </p:sp>
      <p:sp>
        <p:nvSpPr>
          <p:cNvPr id="31" name="Oval 30"/>
          <p:cNvSpPr/>
          <p:nvPr/>
        </p:nvSpPr>
        <p:spPr>
          <a:xfrm>
            <a:off x="5984239" y="3140058"/>
            <a:ext cx="260350" cy="247650"/>
          </a:xfrm>
          <a:prstGeom prst="ellipse">
            <a:avLst/>
          </a:prstGeom>
          <a:solidFill>
            <a:srgbClr val="A82E9F"/>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n-GB" altLang="es-ES" smtClean="0">
              <a:solidFill>
                <a:srgbClr val="FFFFFF"/>
              </a:solidFill>
            </a:endParaRPr>
          </a:p>
        </p:txBody>
      </p:sp>
      <p:sp>
        <p:nvSpPr>
          <p:cNvPr id="32" name="Oval 31"/>
          <p:cNvSpPr/>
          <p:nvPr/>
        </p:nvSpPr>
        <p:spPr>
          <a:xfrm>
            <a:off x="5984239" y="3648058"/>
            <a:ext cx="260350" cy="247650"/>
          </a:xfrm>
          <a:prstGeom prst="ellipse">
            <a:avLst/>
          </a:prstGeom>
          <a:solidFill>
            <a:srgbClr val="A82E9F"/>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n-GB" altLang="es-ES" smtClean="0">
              <a:solidFill>
                <a:srgbClr val="FFFFFF"/>
              </a:solidFill>
            </a:endParaRPr>
          </a:p>
        </p:txBody>
      </p:sp>
      <p:sp>
        <p:nvSpPr>
          <p:cNvPr id="34" name="Oval 33"/>
          <p:cNvSpPr/>
          <p:nvPr/>
        </p:nvSpPr>
        <p:spPr>
          <a:xfrm>
            <a:off x="1831339" y="4670408"/>
            <a:ext cx="261937" cy="247650"/>
          </a:xfrm>
          <a:prstGeom prst="ellipse">
            <a:avLst/>
          </a:prstGeom>
          <a:solidFill>
            <a:srgbClr val="E2531C"/>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n-GB" altLang="es-ES" smtClean="0">
              <a:solidFill>
                <a:srgbClr val="FFFFFF"/>
              </a:solidFill>
            </a:endParaRPr>
          </a:p>
        </p:txBody>
      </p:sp>
      <p:sp>
        <p:nvSpPr>
          <p:cNvPr id="35" name="Oval 34"/>
          <p:cNvSpPr/>
          <p:nvPr/>
        </p:nvSpPr>
        <p:spPr>
          <a:xfrm>
            <a:off x="3882389" y="4670408"/>
            <a:ext cx="260350" cy="247650"/>
          </a:xfrm>
          <a:prstGeom prst="ellipse">
            <a:avLst/>
          </a:prstGeom>
          <a:solidFill>
            <a:srgbClr val="E2531C"/>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n-GB" altLang="es-ES" smtClean="0">
              <a:solidFill>
                <a:srgbClr val="FFFFFF"/>
              </a:solidFill>
            </a:endParaRPr>
          </a:p>
        </p:txBody>
      </p:sp>
      <p:sp>
        <p:nvSpPr>
          <p:cNvPr id="36" name="Oval 35"/>
          <p:cNvSpPr/>
          <p:nvPr/>
        </p:nvSpPr>
        <p:spPr>
          <a:xfrm>
            <a:off x="2815589" y="4670408"/>
            <a:ext cx="260350" cy="247650"/>
          </a:xfrm>
          <a:prstGeom prst="ellipse">
            <a:avLst/>
          </a:prstGeom>
          <a:solidFill>
            <a:srgbClr val="E2531C"/>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n-GB" altLang="es-ES" smtClean="0">
              <a:solidFill>
                <a:srgbClr val="FFFFFF"/>
              </a:solidFill>
            </a:endParaRPr>
          </a:p>
        </p:txBody>
      </p:sp>
      <p:sp>
        <p:nvSpPr>
          <p:cNvPr id="37" name="Oval 36"/>
          <p:cNvSpPr/>
          <p:nvPr/>
        </p:nvSpPr>
        <p:spPr>
          <a:xfrm>
            <a:off x="7022464" y="4659296"/>
            <a:ext cx="260350" cy="246062"/>
          </a:xfrm>
          <a:prstGeom prst="ellipse">
            <a:avLst/>
          </a:prstGeom>
          <a:solidFill>
            <a:srgbClr val="E2531C"/>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n-GB" altLang="es-ES" smtClean="0">
              <a:solidFill>
                <a:srgbClr val="FFFFFF"/>
              </a:solidFill>
            </a:endParaRPr>
          </a:p>
        </p:txBody>
      </p:sp>
      <p:sp>
        <p:nvSpPr>
          <p:cNvPr id="38" name="Oval 37"/>
          <p:cNvSpPr/>
          <p:nvPr/>
        </p:nvSpPr>
        <p:spPr>
          <a:xfrm>
            <a:off x="4988876" y="5657833"/>
            <a:ext cx="90488" cy="85725"/>
          </a:xfrm>
          <a:prstGeom prst="ellipse">
            <a:avLst/>
          </a:prstGeom>
          <a:solidFill>
            <a:srgbClr val="A82E9F"/>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n-GB" altLang="es-ES" smtClean="0">
              <a:solidFill>
                <a:srgbClr val="FFFFFF"/>
              </a:solidFill>
            </a:endParaRPr>
          </a:p>
        </p:txBody>
      </p:sp>
      <p:sp>
        <p:nvSpPr>
          <p:cNvPr id="39" name="Oval 38"/>
          <p:cNvSpPr/>
          <p:nvPr/>
        </p:nvSpPr>
        <p:spPr>
          <a:xfrm>
            <a:off x="6142989" y="5657833"/>
            <a:ext cx="92075" cy="85725"/>
          </a:xfrm>
          <a:prstGeom prst="ellipse">
            <a:avLst/>
          </a:prstGeom>
          <a:solidFill>
            <a:srgbClr val="E2531C"/>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n-GB" altLang="es-ES" smtClean="0">
              <a:solidFill>
                <a:srgbClr val="FFFFFF"/>
              </a:solidFill>
            </a:endParaRPr>
          </a:p>
        </p:txBody>
      </p:sp>
      <p:sp>
        <p:nvSpPr>
          <p:cNvPr id="41" name="Oval 40"/>
          <p:cNvSpPr/>
          <p:nvPr/>
        </p:nvSpPr>
        <p:spPr>
          <a:xfrm>
            <a:off x="7598726" y="5657833"/>
            <a:ext cx="92075" cy="85725"/>
          </a:xfrm>
          <a:prstGeom prst="ellipse">
            <a:avLst/>
          </a:prstGeom>
          <a:solidFill>
            <a:srgbClr val="4EE4DD"/>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n-GB" altLang="es-ES" smtClean="0">
              <a:solidFill>
                <a:srgbClr val="FFFFFF"/>
              </a:solidFill>
            </a:endParaRPr>
          </a:p>
        </p:txBody>
      </p:sp>
      <p:sp>
        <p:nvSpPr>
          <p:cNvPr id="42" name="Oval 41"/>
          <p:cNvSpPr/>
          <p:nvPr/>
        </p:nvSpPr>
        <p:spPr>
          <a:xfrm>
            <a:off x="2826701" y="5175233"/>
            <a:ext cx="260350" cy="247650"/>
          </a:xfrm>
          <a:prstGeom prst="ellipse">
            <a:avLst/>
          </a:prstGeom>
          <a:solidFill>
            <a:srgbClr val="4EE4DD"/>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n-GB" altLang="es-ES" smtClean="0">
              <a:solidFill>
                <a:srgbClr val="FFFFFF"/>
              </a:solidFill>
            </a:endParaRPr>
          </a:p>
        </p:txBody>
      </p:sp>
      <p:sp>
        <p:nvSpPr>
          <p:cNvPr id="40" name="Oval 39"/>
          <p:cNvSpPr/>
          <p:nvPr/>
        </p:nvSpPr>
        <p:spPr>
          <a:xfrm>
            <a:off x="4938076" y="4157646"/>
            <a:ext cx="260350" cy="246062"/>
          </a:xfrm>
          <a:prstGeom prst="ellipse">
            <a:avLst/>
          </a:prstGeom>
          <a:solidFill>
            <a:srgbClr val="A82E9F"/>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n-GB" altLang="es-ES" smtClean="0">
              <a:solidFill>
                <a:srgbClr val="FFFFFF"/>
              </a:solidFill>
            </a:endParaRPr>
          </a:p>
        </p:txBody>
      </p:sp>
      <p:sp>
        <p:nvSpPr>
          <p:cNvPr id="33" name="Oval 32"/>
          <p:cNvSpPr/>
          <p:nvPr/>
        </p:nvSpPr>
        <p:spPr>
          <a:xfrm>
            <a:off x="8108314" y="4678346"/>
            <a:ext cx="260350" cy="246062"/>
          </a:xfrm>
          <a:prstGeom prst="ellipse">
            <a:avLst/>
          </a:prstGeom>
          <a:solidFill>
            <a:srgbClr val="E2531C"/>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n-GB" altLang="es-ES" smtClean="0">
              <a:solidFill>
                <a:srgbClr val="FFFFFF"/>
              </a:solidFill>
            </a:endParaRPr>
          </a:p>
        </p:txBody>
      </p:sp>
      <p:sp>
        <p:nvSpPr>
          <p:cNvPr id="43" name="Title 4"/>
          <p:cNvSpPr>
            <a:spLocks noGrp="1"/>
          </p:cNvSpPr>
          <p:nvPr>
            <p:ph type="title"/>
          </p:nvPr>
        </p:nvSpPr>
        <p:spPr>
          <a:xfrm>
            <a:off x="457200" y="186294"/>
            <a:ext cx="8229600" cy="509449"/>
          </a:xfrm>
        </p:spPr>
        <p:txBody>
          <a:bodyPr/>
          <a:lstStyle/>
          <a:p>
            <a:r>
              <a:rPr lang="en-GB" sz="2400" dirty="0" err="1" smtClean="0">
                <a:solidFill>
                  <a:schemeClr val="accent2">
                    <a:lumMod val="75000"/>
                  </a:schemeClr>
                </a:solidFill>
              </a:rPr>
              <a:t>Resumen</a:t>
            </a:r>
            <a:r>
              <a:rPr lang="en-GB" sz="2400" dirty="0" smtClean="0">
                <a:solidFill>
                  <a:schemeClr val="accent2">
                    <a:lumMod val="75000"/>
                  </a:schemeClr>
                </a:solidFill>
              </a:rPr>
              <a:t> </a:t>
            </a:r>
            <a:r>
              <a:rPr lang="en-GB" sz="2400" dirty="0" err="1" smtClean="0">
                <a:solidFill>
                  <a:schemeClr val="accent2">
                    <a:lumMod val="75000"/>
                  </a:schemeClr>
                </a:solidFill>
              </a:rPr>
              <a:t>opciones</a:t>
            </a:r>
            <a:r>
              <a:rPr lang="en-GB" sz="2400" dirty="0" smtClean="0">
                <a:solidFill>
                  <a:schemeClr val="accent2">
                    <a:lumMod val="75000"/>
                  </a:schemeClr>
                </a:solidFill>
              </a:rPr>
              <a:t> </a:t>
            </a:r>
            <a:r>
              <a:rPr lang="en-GB" sz="2400" dirty="0" err="1" smtClean="0">
                <a:solidFill>
                  <a:schemeClr val="accent2">
                    <a:lumMod val="75000"/>
                  </a:schemeClr>
                </a:solidFill>
              </a:rPr>
              <a:t>terapéuticas</a:t>
            </a:r>
            <a:r>
              <a:rPr lang="en-GB" sz="2400" dirty="0" smtClean="0">
                <a:solidFill>
                  <a:schemeClr val="accent2">
                    <a:lumMod val="75000"/>
                  </a:schemeClr>
                </a:solidFill>
              </a:rPr>
              <a:t> </a:t>
            </a:r>
            <a:r>
              <a:rPr lang="en-GB" sz="2400" dirty="0" err="1" smtClean="0">
                <a:solidFill>
                  <a:schemeClr val="accent2">
                    <a:lumMod val="75000"/>
                  </a:schemeClr>
                </a:solidFill>
              </a:rPr>
              <a:t>para</a:t>
            </a:r>
            <a:r>
              <a:rPr lang="en-GB" sz="2400" dirty="0" smtClean="0">
                <a:solidFill>
                  <a:schemeClr val="accent2">
                    <a:lumMod val="75000"/>
                  </a:schemeClr>
                </a:solidFill>
              </a:rPr>
              <a:t> </a:t>
            </a:r>
            <a:r>
              <a:rPr lang="en-GB" sz="2400" dirty="0" err="1" smtClean="0">
                <a:solidFill>
                  <a:schemeClr val="accent2">
                    <a:lumMod val="75000"/>
                  </a:schemeClr>
                </a:solidFill>
              </a:rPr>
              <a:t>pacientes</a:t>
            </a:r>
            <a:r>
              <a:rPr lang="en-GB" sz="2400" dirty="0" smtClean="0">
                <a:solidFill>
                  <a:schemeClr val="accent2">
                    <a:lumMod val="75000"/>
                  </a:schemeClr>
                </a:solidFill>
              </a:rPr>
              <a:t> con </a:t>
            </a:r>
            <a:r>
              <a:rPr lang="en-GB" sz="2400" dirty="0" err="1" smtClean="0">
                <a:solidFill>
                  <a:schemeClr val="accent2">
                    <a:lumMod val="75000"/>
                  </a:schemeClr>
                </a:solidFill>
              </a:rPr>
              <a:t>Mtx</a:t>
            </a:r>
            <a:r>
              <a:rPr lang="en-GB" sz="2400" dirty="0" smtClean="0">
                <a:solidFill>
                  <a:schemeClr val="accent2">
                    <a:lumMod val="75000"/>
                  </a:schemeClr>
                </a:solidFill>
              </a:rPr>
              <a:t> </a:t>
            </a:r>
            <a:r>
              <a:rPr lang="en-GB" sz="2400" dirty="0" err="1" smtClean="0">
                <a:solidFill>
                  <a:schemeClr val="accent2">
                    <a:lumMod val="75000"/>
                  </a:schemeClr>
                </a:solidFill>
              </a:rPr>
              <a:t>óseas</a:t>
            </a:r>
            <a:r>
              <a:rPr lang="en-GB" sz="2400" dirty="0" smtClean="0">
                <a:solidFill>
                  <a:schemeClr val="accent2">
                    <a:lumMod val="75000"/>
                  </a:schemeClr>
                </a:solidFill>
              </a:rPr>
              <a:t> </a:t>
            </a:r>
            <a:r>
              <a:rPr lang="en-GB" sz="2400" dirty="0" err="1" smtClean="0">
                <a:solidFill>
                  <a:schemeClr val="accent2">
                    <a:lumMod val="75000"/>
                  </a:schemeClr>
                </a:solidFill>
              </a:rPr>
              <a:t>según</a:t>
            </a:r>
            <a:r>
              <a:rPr lang="en-GB" sz="2400" dirty="0" smtClean="0">
                <a:solidFill>
                  <a:schemeClr val="accent2">
                    <a:lumMod val="75000"/>
                  </a:schemeClr>
                </a:solidFill>
              </a:rPr>
              <a:t> el </a:t>
            </a:r>
            <a:r>
              <a:rPr lang="en-GB" sz="2400" dirty="0" err="1" smtClean="0">
                <a:solidFill>
                  <a:schemeClr val="accent2">
                    <a:lumMod val="75000"/>
                  </a:schemeClr>
                </a:solidFill>
              </a:rPr>
              <a:t>tumor</a:t>
            </a:r>
            <a:r>
              <a:rPr lang="en-GB" sz="2400" dirty="0" smtClean="0">
                <a:solidFill>
                  <a:schemeClr val="accent2">
                    <a:lumMod val="75000"/>
                  </a:schemeClr>
                </a:solidFill>
              </a:rPr>
              <a:t> de base</a:t>
            </a:r>
            <a:endParaRPr lang="en-GB" sz="2400" dirty="0">
              <a:solidFill>
                <a:schemeClr val="accent2">
                  <a:lumMod val="75000"/>
                </a:schemeClr>
              </a:solidFill>
            </a:endParaRPr>
          </a:p>
        </p:txBody>
      </p:sp>
      <p:sp>
        <p:nvSpPr>
          <p:cNvPr id="44" name="23 Rectángulo"/>
          <p:cNvSpPr/>
          <p:nvPr/>
        </p:nvSpPr>
        <p:spPr>
          <a:xfrm>
            <a:off x="0" y="6631358"/>
            <a:ext cx="9906000" cy="246221"/>
          </a:xfrm>
          <a:prstGeom prst="rect">
            <a:avLst/>
          </a:prstGeom>
        </p:spPr>
        <p:txBody>
          <a:bodyPr wrap="square">
            <a:spAutoFit/>
          </a:bodyPr>
          <a:lstStyle/>
          <a:p>
            <a:r>
              <a:rPr lang="es-ES" sz="1000" dirty="0" smtClean="0">
                <a:latin typeface="Comic Sans MS"/>
                <a:ea typeface="Calibri" pitchFamily="34" charset="0"/>
                <a:cs typeface="Comic Sans MS"/>
              </a:rPr>
              <a:t>Cortesía </a:t>
            </a:r>
            <a:r>
              <a:rPr lang="es-ES" sz="1000" dirty="0" err="1" smtClean="0">
                <a:latin typeface="Comic Sans MS"/>
                <a:ea typeface="Calibri" pitchFamily="34" charset="0"/>
                <a:cs typeface="Comic Sans MS"/>
              </a:rPr>
              <a:t>Amgem</a:t>
            </a:r>
            <a:r>
              <a:rPr lang="es-ES" sz="1000" dirty="0" smtClean="0">
                <a:latin typeface="Comic Sans MS"/>
                <a:ea typeface="Calibri" pitchFamily="34" charset="0"/>
                <a:cs typeface="Comic Sans MS"/>
              </a:rPr>
              <a:t> 2015</a:t>
            </a:r>
            <a:endParaRPr lang="es-ES" sz="1000" dirty="0">
              <a:latin typeface="Comic Sans MS"/>
              <a:cs typeface="Comic Sans MS"/>
            </a:endParaRPr>
          </a:p>
        </p:txBody>
      </p:sp>
    </p:spTree>
    <p:extLst>
      <p:ext uri="{BB962C8B-B14F-4D97-AF65-F5344CB8AC3E}">
        <p14:creationId xmlns:p14="http://schemas.microsoft.com/office/powerpoint/2010/main" val="21427308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Title 1"/>
          <p:cNvSpPr>
            <a:spLocks noGrp="1"/>
          </p:cNvSpPr>
          <p:nvPr>
            <p:ph type="title"/>
          </p:nvPr>
        </p:nvSpPr>
        <p:spPr/>
        <p:txBody>
          <a:bodyPr>
            <a:noAutofit/>
          </a:bodyPr>
          <a:lstStyle/>
          <a:p>
            <a:r>
              <a:rPr lang="en-GB" sz="2400" dirty="0" err="1" smtClean="0">
                <a:solidFill>
                  <a:schemeClr val="accent3">
                    <a:lumMod val="75000"/>
                  </a:schemeClr>
                </a:solidFill>
              </a:rPr>
              <a:t>Impacto</a:t>
            </a:r>
            <a:r>
              <a:rPr lang="en-GB" sz="2400" dirty="0" smtClean="0">
                <a:solidFill>
                  <a:schemeClr val="accent3">
                    <a:lumMod val="75000"/>
                  </a:schemeClr>
                </a:solidFill>
              </a:rPr>
              <a:t> multidimensional de </a:t>
            </a:r>
            <a:r>
              <a:rPr lang="en-GB" sz="2400" dirty="0" err="1" smtClean="0">
                <a:solidFill>
                  <a:schemeClr val="accent3">
                    <a:lumMod val="75000"/>
                  </a:schemeClr>
                </a:solidFill>
              </a:rPr>
              <a:t>las</a:t>
            </a:r>
            <a:r>
              <a:rPr lang="en-GB" sz="2400" dirty="0" smtClean="0">
                <a:solidFill>
                  <a:schemeClr val="accent3">
                    <a:lumMod val="75000"/>
                  </a:schemeClr>
                </a:solidFill>
              </a:rPr>
              <a:t> </a:t>
            </a:r>
            <a:r>
              <a:rPr lang="en-GB" sz="2400" dirty="0" err="1" smtClean="0">
                <a:solidFill>
                  <a:schemeClr val="accent3">
                    <a:lumMod val="75000"/>
                  </a:schemeClr>
                </a:solidFill>
              </a:rPr>
              <a:t>mtx</a:t>
            </a:r>
            <a:r>
              <a:rPr lang="en-GB" sz="2400" dirty="0" smtClean="0">
                <a:solidFill>
                  <a:schemeClr val="accent3">
                    <a:lumMod val="75000"/>
                  </a:schemeClr>
                </a:solidFill>
              </a:rPr>
              <a:t> </a:t>
            </a:r>
            <a:r>
              <a:rPr lang="en-GB" sz="2400" dirty="0" err="1" smtClean="0">
                <a:solidFill>
                  <a:schemeClr val="accent3">
                    <a:lumMod val="75000"/>
                  </a:schemeClr>
                </a:solidFill>
              </a:rPr>
              <a:t>óseas</a:t>
            </a:r>
            <a:endParaRPr lang="en-GB" sz="2400" dirty="0">
              <a:solidFill>
                <a:schemeClr val="accent3">
                  <a:lumMod val="75000"/>
                </a:schemeClr>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378887"/>
              </p:ext>
            </p:extLst>
          </p:nvPr>
        </p:nvGraphicFramePr>
        <p:xfrm>
          <a:off x="457200" y="1055936"/>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2771" name="Text Placeholder 3"/>
          <p:cNvSpPr>
            <a:spLocks noGrp="1"/>
          </p:cNvSpPr>
          <p:nvPr>
            <p:ph type="body" sz="quarter" idx="4294967295"/>
          </p:nvPr>
        </p:nvSpPr>
        <p:spPr>
          <a:xfrm>
            <a:off x="0" y="6584533"/>
            <a:ext cx="8901192" cy="292781"/>
          </a:xfrm>
        </p:spPr>
        <p:txBody>
          <a:bodyPr>
            <a:normAutofit fontScale="77500" lnSpcReduction="20000"/>
          </a:bodyPr>
          <a:lstStyle/>
          <a:p>
            <a:pPr marL="0" indent="0">
              <a:spcBef>
                <a:spcPct val="0"/>
              </a:spcBef>
              <a:buNone/>
            </a:pPr>
            <a:r>
              <a:rPr lang="en-GB" sz="1000" dirty="0"/>
              <a:t>1. Costa L and Major PP. Nat </a:t>
            </a:r>
            <a:r>
              <a:rPr lang="en-GB" sz="1000" dirty="0" err="1"/>
              <a:t>Clin</a:t>
            </a:r>
            <a:r>
              <a:rPr lang="en-GB" sz="1000" dirty="0"/>
              <a:t> </a:t>
            </a:r>
            <a:r>
              <a:rPr lang="en-GB" sz="1000" dirty="0" err="1"/>
              <a:t>Prac</a:t>
            </a:r>
            <a:r>
              <a:rPr lang="en-GB" sz="1000" dirty="0"/>
              <a:t> </a:t>
            </a:r>
            <a:r>
              <a:rPr lang="en-GB" sz="1000" dirty="0" err="1"/>
              <a:t>Oncol</a:t>
            </a:r>
            <a:r>
              <a:rPr lang="en-GB" sz="1000" dirty="0"/>
              <a:t> </a:t>
            </a:r>
            <a:r>
              <a:rPr lang="en-GB" sz="1000" dirty="0" smtClean="0"/>
              <a:t>2009; 2</a:t>
            </a:r>
            <a:r>
              <a:rPr lang="en-GB" sz="1000" dirty="0"/>
              <a:t>. De </a:t>
            </a:r>
            <a:r>
              <a:rPr lang="en-GB" sz="1000" dirty="0" err="1"/>
              <a:t>Puy</a:t>
            </a:r>
            <a:r>
              <a:rPr lang="en-GB" sz="1000" dirty="0"/>
              <a:t> V, et al. Support Care Cancer </a:t>
            </a:r>
            <a:r>
              <a:rPr lang="en-GB" sz="1000" dirty="0" smtClean="0"/>
              <a:t>2007;</a:t>
            </a:r>
            <a:r>
              <a:rPr lang="en-GB" sz="1000" dirty="0"/>
              <a:t> </a:t>
            </a:r>
            <a:r>
              <a:rPr lang="en-GB" sz="1000" dirty="0" smtClean="0"/>
              <a:t>3</a:t>
            </a:r>
            <a:r>
              <a:rPr lang="en-GB" sz="1000" dirty="0"/>
              <a:t>. Pocket RD, et al. </a:t>
            </a:r>
            <a:r>
              <a:rPr lang="en-GB" sz="1000" dirty="0" err="1"/>
              <a:t>Eur</a:t>
            </a:r>
            <a:r>
              <a:rPr lang="en-GB" sz="1000" dirty="0"/>
              <a:t> J Cancer Care </a:t>
            </a:r>
            <a:r>
              <a:rPr lang="en-GB" sz="1000" dirty="0" smtClean="0"/>
              <a:t>2010, 4</a:t>
            </a:r>
            <a:r>
              <a:rPr lang="en-GB" sz="1000" dirty="0"/>
              <a:t>. </a:t>
            </a:r>
            <a:r>
              <a:rPr lang="en-GB" sz="1000" dirty="0" err="1"/>
              <a:t>Delea</a:t>
            </a:r>
            <a:r>
              <a:rPr lang="en-GB" sz="1000" dirty="0"/>
              <a:t> T, et al. J Support </a:t>
            </a:r>
            <a:r>
              <a:rPr lang="en-GB" sz="1000" dirty="0" err="1"/>
              <a:t>Oncol</a:t>
            </a:r>
            <a:r>
              <a:rPr lang="en-GB" sz="1000" dirty="0"/>
              <a:t> </a:t>
            </a:r>
            <a:r>
              <a:rPr lang="en-GB" sz="1000" dirty="0" smtClean="0"/>
              <a:t>2006</a:t>
            </a:r>
            <a:endParaRPr lang="en-GB" sz="1000" dirty="0"/>
          </a:p>
        </p:txBody>
      </p:sp>
      <p:grpSp>
        <p:nvGrpSpPr>
          <p:cNvPr id="32774" name="Group 7"/>
          <p:cNvGrpSpPr>
            <a:grpSpLocks/>
          </p:cNvGrpSpPr>
          <p:nvPr/>
        </p:nvGrpSpPr>
        <p:grpSpPr bwMode="auto">
          <a:xfrm>
            <a:off x="887340" y="4229892"/>
            <a:ext cx="7596187" cy="976313"/>
            <a:chOff x="1151481" y="3819463"/>
            <a:chExt cx="7596554" cy="977534"/>
          </a:xfrm>
        </p:grpSpPr>
        <p:sp>
          <p:nvSpPr>
            <p:cNvPr id="5" name="Left-Right Arrow 4"/>
            <p:cNvSpPr/>
            <p:nvPr/>
          </p:nvSpPr>
          <p:spPr>
            <a:xfrm>
              <a:off x="1151481" y="3819463"/>
              <a:ext cx="7596554" cy="977534"/>
            </a:xfrm>
            <a:prstGeom prst="leftRightArrow">
              <a:avLst/>
            </a:prstGeom>
            <a:ln/>
          </p:spPr>
          <p:style>
            <a:lnRef idx="2">
              <a:schemeClr val="accent6">
                <a:shade val="50000"/>
              </a:schemeClr>
            </a:lnRef>
            <a:fillRef idx="1">
              <a:schemeClr val="accent6"/>
            </a:fillRef>
            <a:effectRef idx="0">
              <a:schemeClr val="accent6"/>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n-GB" altLang="es-ES" smtClean="0">
                <a:solidFill>
                  <a:srgbClr val="FFFFFF"/>
                </a:solidFill>
              </a:endParaRPr>
            </a:p>
          </p:txBody>
        </p:sp>
        <p:sp>
          <p:nvSpPr>
            <p:cNvPr id="32776" name="TextBox 6"/>
            <p:cNvSpPr txBox="1">
              <a:spLocks noChangeArrowheads="1"/>
            </p:cNvSpPr>
            <p:nvPr/>
          </p:nvSpPr>
          <p:spPr bwMode="auto">
            <a:xfrm>
              <a:off x="2102506" y="4092106"/>
              <a:ext cx="6002354" cy="400610"/>
            </a:xfrm>
            <a:prstGeom prst="rect">
              <a:avLst/>
            </a:prstGeom>
            <a:ln>
              <a:noFill/>
            </a:ln>
            <a:extLst/>
          </p:spPr>
          <p:style>
            <a:lnRef idx="2">
              <a:schemeClr val="accent6">
                <a:shade val="50000"/>
              </a:schemeClr>
            </a:lnRef>
            <a:fillRef idx="1">
              <a:schemeClr val="accent6"/>
            </a:fillRef>
            <a:effectRef idx="0">
              <a:schemeClr val="accent6"/>
            </a:effectRef>
            <a:fontRef idx="minor">
              <a:schemeClr val="lt1"/>
            </a:fontRef>
          </p:style>
          <p:txBody>
            <a:bodyPr wrap="none">
              <a:spAutoFit/>
            </a:bodyPr>
            <a:lstStyle>
              <a:lvl1pPr>
                <a:defRPr sz="2400">
                  <a:solidFill>
                    <a:srgbClr val="00446A"/>
                  </a:solidFill>
                  <a:latin typeface="Arial" charset="0"/>
                  <a:ea typeface="ＭＳ Ｐゴシック" charset="0"/>
                  <a:cs typeface="Arial" charset="0"/>
                </a:defRPr>
              </a:lvl1pPr>
              <a:lvl2pPr>
                <a:defRPr sz="2000">
                  <a:solidFill>
                    <a:srgbClr val="00446A"/>
                  </a:solidFill>
                  <a:latin typeface="Arial" charset="0"/>
                  <a:ea typeface="Arial" charset="0"/>
                  <a:cs typeface="Arial" charset="0"/>
                </a:defRPr>
              </a:lvl2pPr>
              <a:lvl3pPr>
                <a:defRPr>
                  <a:solidFill>
                    <a:srgbClr val="00446A"/>
                  </a:solidFill>
                  <a:latin typeface="Arial" charset="0"/>
                  <a:ea typeface="Arial" charset="0"/>
                  <a:cs typeface="Arial" charset="0"/>
                </a:defRPr>
              </a:lvl3pPr>
              <a:lvl4pPr>
                <a:defRPr sz="1600">
                  <a:solidFill>
                    <a:srgbClr val="00446A"/>
                  </a:solidFill>
                  <a:latin typeface="Arial" charset="0"/>
                  <a:ea typeface="Arial" charset="0"/>
                  <a:cs typeface="Arial" charset="0"/>
                </a:defRPr>
              </a:lvl4pPr>
              <a:lvl5pPr>
                <a:defRPr sz="1600">
                  <a:solidFill>
                    <a:srgbClr val="00446A"/>
                  </a:solidFill>
                  <a:latin typeface="Arial" charset="0"/>
                  <a:ea typeface="Arial" charset="0"/>
                  <a:cs typeface="Arial" charset="0"/>
                </a:defRPr>
              </a:lvl5pPr>
              <a:lvl6pPr eaLnBrk="0" fontAlgn="base" hangingPunct="0">
                <a:spcAft>
                  <a:spcPct val="0"/>
                </a:spcAft>
                <a:buFont typeface="Arial" charset="0"/>
                <a:buChar char="»"/>
                <a:defRPr sz="1600">
                  <a:solidFill>
                    <a:srgbClr val="00446A"/>
                  </a:solidFill>
                  <a:latin typeface="Arial" charset="0"/>
                  <a:ea typeface="Arial" charset="0"/>
                  <a:cs typeface="Arial" charset="0"/>
                </a:defRPr>
              </a:lvl6pPr>
              <a:lvl7pPr eaLnBrk="0" fontAlgn="base" hangingPunct="0">
                <a:spcAft>
                  <a:spcPct val="0"/>
                </a:spcAft>
                <a:buFont typeface="Arial" charset="0"/>
                <a:buChar char="»"/>
                <a:defRPr sz="1600">
                  <a:solidFill>
                    <a:srgbClr val="00446A"/>
                  </a:solidFill>
                  <a:latin typeface="Arial" charset="0"/>
                  <a:ea typeface="Arial" charset="0"/>
                  <a:cs typeface="Arial" charset="0"/>
                </a:defRPr>
              </a:lvl7pPr>
              <a:lvl8pPr eaLnBrk="0" fontAlgn="base" hangingPunct="0">
                <a:spcAft>
                  <a:spcPct val="0"/>
                </a:spcAft>
                <a:buFont typeface="Arial" charset="0"/>
                <a:buChar char="»"/>
                <a:defRPr sz="1600">
                  <a:solidFill>
                    <a:srgbClr val="00446A"/>
                  </a:solidFill>
                  <a:latin typeface="Arial" charset="0"/>
                  <a:ea typeface="Arial" charset="0"/>
                  <a:cs typeface="Arial" charset="0"/>
                </a:defRPr>
              </a:lvl8pPr>
              <a:lvl9pPr eaLnBrk="0" fontAlgn="base" hangingPunct="0">
                <a:spcAft>
                  <a:spcPct val="0"/>
                </a:spcAft>
                <a:buFont typeface="Arial" charset="0"/>
                <a:buChar char="»"/>
                <a:defRPr sz="1600">
                  <a:solidFill>
                    <a:srgbClr val="00446A"/>
                  </a:solidFill>
                  <a:latin typeface="Arial" charset="0"/>
                  <a:ea typeface="Arial" charset="0"/>
                  <a:cs typeface="Arial" charset="0"/>
                </a:defRPr>
              </a:lvl9pPr>
            </a:lstStyle>
            <a:p>
              <a:r>
                <a:rPr lang="en-GB" sz="2000" b="1" dirty="0" err="1" smtClean="0">
                  <a:solidFill>
                    <a:schemeClr val="bg1"/>
                  </a:solidFill>
                  <a:latin typeface="Comic Sans MS"/>
                  <a:cs typeface="Comic Sans MS"/>
                </a:rPr>
                <a:t>Impacto</a:t>
              </a:r>
              <a:r>
                <a:rPr lang="en-GB" sz="2000" b="1" dirty="0" smtClean="0">
                  <a:solidFill>
                    <a:schemeClr val="bg1"/>
                  </a:solidFill>
                  <a:latin typeface="Comic Sans MS"/>
                  <a:cs typeface="Comic Sans MS"/>
                </a:rPr>
                <a:t> en los </a:t>
              </a:r>
              <a:r>
                <a:rPr lang="en-GB" sz="2000" b="1" dirty="0" err="1" smtClean="0">
                  <a:solidFill>
                    <a:schemeClr val="bg1"/>
                  </a:solidFill>
                  <a:latin typeface="Comic Sans MS"/>
                  <a:cs typeface="Comic Sans MS"/>
                </a:rPr>
                <a:t>pacientes</a:t>
              </a:r>
              <a:r>
                <a:rPr lang="en-GB" sz="2000" b="1" dirty="0" smtClean="0">
                  <a:solidFill>
                    <a:schemeClr val="bg1"/>
                  </a:solidFill>
                  <a:latin typeface="Comic Sans MS"/>
                  <a:cs typeface="Comic Sans MS"/>
                </a:rPr>
                <a:t> y </a:t>
              </a:r>
              <a:r>
                <a:rPr lang="en-GB" sz="2000" b="1" dirty="0" err="1" smtClean="0">
                  <a:solidFill>
                    <a:schemeClr val="bg1"/>
                  </a:solidFill>
                  <a:latin typeface="Comic Sans MS"/>
                  <a:cs typeface="Comic Sans MS"/>
                </a:rPr>
                <a:t>sistemas</a:t>
              </a:r>
              <a:r>
                <a:rPr lang="en-GB" sz="2000" b="1" dirty="0" smtClean="0">
                  <a:solidFill>
                    <a:schemeClr val="bg1"/>
                  </a:solidFill>
                  <a:latin typeface="Comic Sans MS"/>
                  <a:cs typeface="Comic Sans MS"/>
                </a:rPr>
                <a:t> </a:t>
              </a:r>
              <a:r>
                <a:rPr lang="en-GB" sz="2000" b="1" dirty="0" err="1" smtClean="0">
                  <a:solidFill>
                    <a:schemeClr val="bg1"/>
                  </a:solidFill>
                  <a:latin typeface="Comic Sans MS"/>
                  <a:cs typeface="Comic Sans MS"/>
                </a:rPr>
                <a:t>sanitarios</a:t>
              </a:r>
              <a:endParaRPr lang="en-GB" sz="2000" b="1" dirty="0">
                <a:solidFill>
                  <a:schemeClr val="bg1"/>
                </a:solidFill>
                <a:latin typeface="Comic Sans MS"/>
                <a:cs typeface="Comic Sans MS"/>
              </a:endParaRPr>
            </a:p>
          </p:txBody>
        </p:sp>
      </p:grpSp>
    </p:spTree>
    <p:extLst>
      <p:ext uri="{BB962C8B-B14F-4D97-AF65-F5344CB8AC3E}">
        <p14:creationId xmlns:p14="http://schemas.microsoft.com/office/powerpoint/2010/main" val="3628345321"/>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10062" r="7763"/>
          <a:stretch/>
        </p:blipFill>
        <p:spPr>
          <a:xfrm>
            <a:off x="35944" y="0"/>
            <a:ext cx="1174074" cy="1905000"/>
          </a:xfrm>
          <a:prstGeom prst="rect">
            <a:avLst/>
          </a:prstGeom>
        </p:spPr>
      </p:pic>
      <p:sp>
        <p:nvSpPr>
          <p:cNvPr id="7" name="Rounded Rectangle 6"/>
          <p:cNvSpPr/>
          <p:nvPr/>
        </p:nvSpPr>
        <p:spPr>
          <a:xfrm>
            <a:off x="1329816" y="239633"/>
            <a:ext cx="7631485" cy="55115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smtClean="0">
                <a:latin typeface="Comic Sans MS"/>
                <a:cs typeface="Comic Sans MS"/>
              </a:rPr>
              <a:t>CONCLUSIONES</a:t>
            </a:r>
            <a:endParaRPr lang="en-US" sz="2800" dirty="0">
              <a:latin typeface="Comic Sans MS"/>
              <a:cs typeface="Comic Sans MS"/>
            </a:endParaRPr>
          </a:p>
        </p:txBody>
      </p:sp>
      <p:sp>
        <p:nvSpPr>
          <p:cNvPr id="5" name="Vertical Text Placeholder 4"/>
          <p:cNvSpPr>
            <a:spLocks noGrp="1"/>
          </p:cNvSpPr>
          <p:nvPr>
            <p:ph type="body" orient="vert" idx="1"/>
          </p:nvPr>
        </p:nvSpPr>
        <p:spPr>
          <a:xfrm>
            <a:off x="1214355" y="842102"/>
            <a:ext cx="7737210" cy="5956572"/>
          </a:xfrm>
        </p:spPr>
        <p:txBody>
          <a:bodyPr vert="horz">
            <a:normAutofit fontScale="70000" lnSpcReduction="20000"/>
          </a:bodyPr>
          <a:lstStyle/>
          <a:p>
            <a:pPr>
              <a:spcAft>
                <a:spcPts val="600"/>
              </a:spcAft>
              <a:buClr>
                <a:schemeClr val="tx1"/>
              </a:buClr>
            </a:pPr>
            <a:r>
              <a:rPr lang="en-US" dirty="0" smtClean="0">
                <a:solidFill>
                  <a:srgbClr val="2F3C61"/>
                </a:solidFill>
              </a:rPr>
              <a:t>Las </a:t>
            </a:r>
            <a:r>
              <a:rPr lang="en-US" dirty="0" err="1" smtClean="0">
                <a:solidFill>
                  <a:srgbClr val="2F3C61"/>
                </a:solidFill>
              </a:rPr>
              <a:t>metástasis</a:t>
            </a:r>
            <a:r>
              <a:rPr lang="en-US" dirty="0" smtClean="0">
                <a:solidFill>
                  <a:srgbClr val="2F3C61"/>
                </a:solidFill>
              </a:rPr>
              <a:t> </a:t>
            </a:r>
            <a:r>
              <a:rPr lang="en-US" dirty="0" err="1" smtClean="0">
                <a:solidFill>
                  <a:srgbClr val="2F3C61"/>
                </a:solidFill>
              </a:rPr>
              <a:t>óseas</a:t>
            </a:r>
            <a:r>
              <a:rPr lang="en-US" dirty="0" smtClean="0">
                <a:solidFill>
                  <a:srgbClr val="2F3C61"/>
                </a:solidFill>
              </a:rPr>
              <a:t> son </a:t>
            </a:r>
            <a:r>
              <a:rPr lang="en-US" dirty="0" err="1" smtClean="0">
                <a:solidFill>
                  <a:srgbClr val="2F3C61"/>
                </a:solidFill>
              </a:rPr>
              <a:t>una</a:t>
            </a:r>
            <a:r>
              <a:rPr lang="en-US" dirty="0" smtClean="0">
                <a:solidFill>
                  <a:srgbClr val="2F3C61"/>
                </a:solidFill>
              </a:rPr>
              <a:t> </a:t>
            </a:r>
            <a:r>
              <a:rPr lang="en-US" dirty="0" err="1" smtClean="0">
                <a:solidFill>
                  <a:srgbClr val="2F3C61"/>
                </a:solidFill>
              </a:rPr>
              <a:t>complicación</a:t>
            </a:r>
            <a:r>
              <a:rPr lang="en-US" dirty="0" smtClean="0">
                <a:solidFill>
                  <a:srgbClr val="2F3C61"/>
                </a:solidFill>
              </a:rPr>
              <a:t> de los </a:t>
            </a:r>
            <a:r>
              <a:rPr lang="en-US" dirty="0" err="1" smtClean="0">
                <a:solidFill>
                  <a:srgbClr val="2F3C61"/>
                </a:solidFill>
              </a:rPr>
              <a:t>tumores</a:t>
            </a:r>
            <a:r>
              <a:rPr lang="en-US" dirty="0" smtClean="0">
                <a:solidFill>
                  <a:srgbClr val="2F3C61"/>
                </a:solidFill>
              </a:rPr>
              <a:t> </a:t>
            </a:r>
            <a:r>
              <a:rPr lang="en-US" dirty="0" err="1" smtClean="0">
                <a:solidFill>
                  <a:srgbClr val="2F3C61"/>
                </a:solidFill>
              </a:rPr>
              <a:t>cuanti</a:t>
            </a:r>
            <a:r>
              <a:rPr lang="en-US" dirty="0" smtClean="0">
                <a:solidFill>
                  <a:srgbClr val="2F3C61"/>
                </a:solidFill>
              </a:rPr>
              <a:t> y </a:t>
            </a:r>
            <a:r>
              <a:rPr lang="en-US" dirty="0" err="1" smtClean="0">
                <a:solidFill>
                  <a:srgbClr val="2F3C61"/>
                </a:solidFill>
              </a:rPr>
              <a:t>cualitativamente</a:t>
            </a:r>
            <a:r>
              <a:rPr lang="en-US" dirty="0" smtClean="0">
                <a:solidFill>
                  <a:srgbClr val="2F3C61"/>
                </a:solidFill>
              </a:rPr>
              <a:t> </a:t>
            </a:r>
            <a:r>
              <a:rPr lang="en-US" dirty="0" err="1" smtClean="0">
                <a:solidFill>
                  <a:srgbClr val="2F3C61"/>
                </a:solidFill>
              </a:rPr>
              <a:t>importante</a:t>
            </a:r>
            <a:r>
              <a:rPr lang="en-US" dirty="0" smtClean="0">
                <a:solidFill>
                  <a:srgbClr val="2F3C61"/>
                </a:solidFill>
              </a:rPr>
              <a:t> (EREs y </a:t>
            </a:r>
            <a:r>
              <a:rPr lang="en-US" dirty="0" err="1" smtClean="0">
                <a:solidFill>
                  <a:srgbClr val="2F3C61"/>
                </a:solidFill>
              </a:rPr>
              <a:t>sus</a:t>
            </a:r>
            <a:r>
              <a:rPr lang="en-US" dirty="0" smtClean="0">
                <a:solidFill>
                  <a:srgbClr val="2F3C61"/>
                </a:solidFill>
              </a:rPr>
              <a:t> </a:t>
            </a:r>
            <a:r>
              <a:rPr lang="en-US" dirty="0" err="1" smtClean="0">
                <a:solidFill>
                  <a:srgbClr val="2F3C61"/>
                </a:solidFill>
              </a:rPr>
              <a:t>consecuencias</a:t>
            </a:r>
            <a:r>
              <a:rPr lang="en-US" dirty="0" smtClean="0">
                <a:solidFill>
                  <a:srgbClr val="2F3C61"/>
                </a:solidFill>
              </a:rPr>
              <a:t>)</a:t>
            </a:r>
            <a:endParaRPr lang="en-US" dirty="0">
              <a:solidFill>
                <a:schemeClr val="accent5">
                  <a:lumMod val="75000"/>
                </a:schemeClr>
              </a:solidFill>
            </a:endParaRPr>
          </a:p>
          <a:p>
            <a:pPr>
              <a:spcAft>
                <a:spcPts val="600"/>
              </a:spcAft>
              <a:buClr>
                <a:schemeClr val="accent5"/>
              </a:buClr>
            </a:pPr>
            <a:r>
              <a:rPr lang="en-US" dirty="0" smtClean="0">
                <a:solidFill>
                  <a:schemeClr val="accent5">
                    <a:lumMod val="75000"/>
                  </a:schemeClr>
                </a:solidFill>
              </a:rPr>
              <a:t>El </a:t>
            </a:r>
            <a:r>
              <a:rPr lang="en-US" dirty="0" err="1" smtClean="0">
                <a:solidFill>
                  <a:schemeClr val="accent5">
                    <a:lumMod val="75000"/>
                  </a:schemeClr>
                </a:solidFill>
              </a:rPr>
              <a:t>conocimiento</a:t>
            </a:r>
            <a:r>
              <a:rPr lang="en-US" dirty="0" smtClean="0">
                <a:solidFill>
                  <a:schemeClr val="accent5">
                    <a:lumMod val="75000"/>
                  </a:schemeClr>
                </a:solidFill>
              </a:rPr>
              <a:t> de la </a:t>
            </a:r>
            <a:r>
              <a:rPr lang="en-US" dirty="0" err="1" smtClean="0">
                <a:solidFill>
                  <a:schemeClr val="accent5">
                    <a:lumMod val="75000"/>
                  </a:schemeClr>
                </a:solidFill>
              </a:rPr>
              <a:t>biología</a:t>
            </a:r>
            <a:r>
              <a:rPr lang="en-US" dirty="0" smtClean="0">
                <a:solidFill>
                  <a:schemeClr val="accent5">
                    <a:lumMod val="75000"/>
                  </a:schemeClr>
                </a:solidFill>
              </a:rPr>
              <a:t> de </a:t>
            </a:r>
            <a:r>
              <a:rPr lang="en-US" dirty="0" err="1" smtClean="0">
                <a:solidFill>
                  <a:schemeClr val="accent5">
                    <a:lumMod val="75000"/>
                  </a:schemeClr>
                </a:solidFill>
              </a:rPr>
              <a:t>las</a:t>
            </a:r>
            <a:r>
              <a:rPr lang="en-US" dirty="0" smtClean="0">
                <a:solidFill>
                  <a:schemeClr val="accent5">
                    <a:lumMod val="75000"/>
                  </a:schemeClr>
                </a:solidFill>
              </a:rPr>
              <a:t> </a:t>
            </a:r>
            <a:r>
              <a:rPr lang="en-US" dirty="0" err="1" smtClean="0">
                <a:solidFill>
                  <a:schemeClr val="accent5">
                    <a:lumMod val="75000"/>
                  </a:schemeClr>
                </a:solidFill>
              </a:rPr>
              <a:t>metástasis</a:t>
            </a:r>
            <a:r>
              <a:rPr lang="en-US" dirty="0" smtClean="0">
                <a:solidFill>
                  <a:schemeClr val="accent5">
                    <a:lumMod val="75000"/>
                  </a:schemeClr>
                </a:solidFill>
              </a:rPr>
              <a:t> </a:t>
            </a:r>
            <a:r>
              <a:rPr lang="en-US" dirty="0" err="1" smtClean="0">
                <a:solidFill>
                  <a:schemeClr val="accent5">
                    <a:lumMod val="75000"/>
                  </a:schemeClr>
                </a:solidFill>
              </a:rPr>
              <a:t>óseas</a:t>
            </a:r>
            <a:r>
              <a:rPr lang="en-US" dirty="0" smtClean="0">
                <a:solidFill>
                  <a:schemeClr val="accent5">
                    <a:lumMod val="75000"/>
                  </a:schemeClr>
                </a:solidFill>
              </a:rPr>
              <a:t> </a:t>
            </a:r>
            <a:r>
              <a:rPr lang="en-US" dirty="0" err="1" smtClean="0">
                <a:solidFill>
                  <a:schemeClr val="accent5">
                    <a:lumMod val="75000"/>
                  </a:schemeClr>
                </a:solidFill>
              </a:rPr>
              <a:t>es</a:t>
            </a:r>
            <a:r>
              <a:rPr lang="en-US" dirty="0" smtClean="0">
                <a:solidFill>
                  <a:schemeClr val="accent5">
                    <a:lumMod val="75000"/>
                  </a:schemeClr>
                </a:solidFill>
              </a:rPr>
              <a:t> fundamental </a:t>
            </a:r>
            <a:r>
              <a:rPr lang="en-US" dirty="0" err="1" smtClean="0">
                <a:solidFill>
                  <a:schemeClr val="accent5">
                    <a:lumMod val="75000"/>
                  </a:schemeClr>
                </a:solidFill>
              </a:rPr>
              <a:t>para</a:t>
            </a:r>
            <a:r>
              <a:rPr lang="en-US" dirty="0" smtClean="0">
                <a:solidFill>
                  <a:schemeClr val="accent5">
                    <a:lumMod val="75000"/>
                  </a:schemeClr>
                </a:solidFill>
              </a:rPr>
              <a:t> </a:t>
            </a:r>
            <a:r>
              <a:rPr lang="en-US" dirty="0" err="1" smtClean="0">
                <a:solidFill>
                  <a:schemeClr val="accent5">
                    <a:lumMod val="75000"/>
                  </a:schemeClr>
                </a:solidFill>
              </a:rPr>
              <a:t>avanzar</a:t>
            </a:r>
            <a:r>
              <a:rPr lang="en-US" dirty="0" smtClean="0">
                <a:solidFill>
                  <a:schemeClr val="accent5">
                    <a:lumMod val="75000"/>
                  </a:schemeClr>
                </a:solidFill>
              </a:rPr>
              <a:t> en el </a:t>
            </a:r>
            <a:r>
              <a:rPr lang="en-US" dirty="0" err="1" smtClean="0">
                <a:solidFill>
                  <a:schemeClr val="accent5">
                    <a:lumMod val="75000"/>
                  </a:schemeClr>
                </a:solidFill>
              </a:rPr>
              <a:t>descubrimiento</a:t>
            </a:r>
            <a:r>
              <a:rPr lang="en-US" dirty="0" smtClean="0">
                <a:solidFill>
                  <a:schemeClr val="accent5">
                    <a:lumMod val="75000"/>
                  </a:schemeClr>
                </a:solidFill>
              </a:rPr>
              <a:t> de </a:t>
            </a:r>
            <a:r>
              <a:rPr lang="en-US" dirty="0" err="1" smtClean="0">
                <a:solidFill>
                  <a:schemeClr val="accent5">
                    <a:lumMod val="75000"/>
                  </a:schemeClr>
                </a:solidFill>
              </a:rPr>
              <a:t>nuevas</a:t>
            </a:r>
            <a:r>
              <a:rPr lang="en-US" dirty="0" smtClean="0">
                <a:solidFill>
                  <a:schemeClr val="accent5">
                    <a:lumMod val="75000"/>
                  </a:schemeClr>
                </a:solidFill>
              </a:rPr>
              <a:t> </a:t>
            </a:r>
            <a:r>
              <a:rPr lang="en-US" dirty="0" err="1" smtClean="0">
                <a:solidFill>
                  <a:schemeClr val="accent5">
                    <a:lumMod val="75000"/>
                  </a:schemeClr>
                </a:solidFill>
              </a:rPr>
              <a:t>terapias</a:t>
            </a:r>
            <a:r>
              <a:rPr lang="en-US" dirty="0" smtClean="0">
                <a:solidFill>
                  <a:schemeClr val="accent5">
                    <a:lumMod val="75000"/>
                  </a:schemeClr>
                </a:solidFill>
              </a:rPr>
              <a:t> </a:t>
            </a:r>
            <a:r>
              <a:rPr lang="en-US" dirty="0" err="1" smtClean="0">
                <a:solidFill>
                  <a:schemeClr val="accent5">
                    <a:lumMod val="75000"/>
                  </a:schemeClr>
                </a:solidFill>
              </a:rPr>
              <a:t>que</a:t>
            </a:r>
            <a:r>
              <a:rPr lang="en-US" dirty="0" smtClean="0">
                <a:solidFill>
                  <a:schemeClr val="accent5">
                    <a:lumMod val="75000"/>
                  </a:schemeClr>
                </a:solidFill>
              </a:rPr>
              <a:t> </a:t>
            </a:r>
            <a:r>
              <a:rPr lang="en-US" dirty="0" err="1" smtClean="0">
                <a:solidFill>
                  <a:schemeClr val="accent5">
                    <a:lumMod val="75000"/>
                  </a:schemeClr>
                </a:solidFill>
              </a:rPr>
              <a:t>mejoren</a:t>
            </a:r>
            <a:r>
              <a:rPr lang="en-US" dirty="0" smtClean="0">
                <a:solidFill>
                  <a:schemeClr val="accent5">
                    <a:lumMod val="75000"/>
                  </a:schemeClr>
                </a:solidFill>
              </a:rPr>
              <a:t> el </a:t>
            </a:r>
            <a:r>
              <a:rPr lang="en-US" dirty="0" err="1" smtClean="0">
                <a:solidFill>
                  <a:schemeClr val="accent5">
                    <a:lumMod val="75000"/>
                  </a:schemeClr>
                </a:solidFill>
              </a:rPr>
              <a:t>abordaje</a:t>
            </a:r>
            <a:r>
              <a:rPr lang="en-US" dirty="0" smtClean="0">
                <a:solidFill>
                  <a:schemeClr val="accent5">
                    <a:lumMod val="75000"/>
                  </a:schemeClr>
                </a:solidFill>
              </a:rPr>
              <a:t> de </a:t>
            </a:r>
            <a:r>
              <a:rPr lang="en-US" dirty="0" err="1" smtClean="0">
                <a:solidFill>
                  <a:schemeClr val="accent5">
                    <a:lumMod val="75000"/>
                  </a:schemeClr>
                </a:solidFill>
              </a:rPr>
              <a:t>esta</a:t>
            </a:r>
            <a:r>
              <a:rPr lang="en-US" dirty="0" smtClean="0">
                <a:solidFill>
                  <a:schemeClr val="accent5">
                    <a:lumMod val="75000"/>
                  </a:schemeClr>
                </a:solidFill>
              </a:rPr>
              <a:t> </a:t>
            </a:r>
            <a:r>
              <a:rPr lang="en-US" dirty="0" err="1" smtClean="0">
                <a:solidFill>
                  <a:schemeClr val="accent5">
                    <a:lumMod val="75000"/>
                  </a:schemeClr>
                </a:solidFill>
              </a:rPr>
              <a:t>enfermedad</a:t>
            </a:r>
            <a:endParaRPr lang="en-US" dirty="0" smtClean="0">
              <a:solidFill>
                <a:schemeClr val="accent5">
                  <a:lumMod val="75000"/>
                </a:schemeClr>
              </a:solidFill>
            </a:endParaRPr>
          </a:p>
          <a:p>
            <a:pPr>
              <a:spcAft>
                <a:spcPts val="600"/>
              </a:spcAft>
              <a:buClr>
                <a:schemeClr val="accent4"/>
              </a:buClr>
            </a:pPr>
            <a:r>
              <a:rPr lang="en-US" dirty="0" smtClean="0">
                <a:solidFill>
                  <a:srgbClr val="739900"/>
                </a:solidFill>
              </a:rPr>
              <a:t>El </a:t>
            </a:r>
            <a:r>
              <a:rPr lang="en-US" dirty="0" err="1" smtClean="0">
                <a:solidFill>
                  <a:srgbClr val="739900"/>
                </a:solidFill>
              </a:rPr>
              <a:t>diagnóstico</a:t>
            </a:r>
            <a:r>
              <a:rPr lang="en-US" dirty="0" smtClean="0">
                <a:solidFill>
                  <a:srgbClr val="739900"/>
                </a:solidFill>
              </a:rPr>
              <a:t> y </a:t>
            </a:r>
            <a:r>
              <a:rPr lang="en-US" dirty="0" err="1" smtClean="0">
                <a:solidFill>
                  <a:srgbClr val="739900"/>
                </a:solidFill>
              </a:rPr>
              <a:t>seguimiento</a:t>
            </a:r>
            <a:r>
              <a:rPr lang="en-US" dirty="0" smtClean="0">
                <a:solidFill>
                  <a:srgbClr val="739900"/>
                </a:solidFill>
              </a:rPr>
              <a:t> de </a:t>
            </a:r>
            <a:r>
              <a:rPr lang="en-US" dirty="0" err="1" smtClean="0">
                <a:solidFill>
                  <a:srgbClr val="739900"/>
                </a:solidFill>
              </a:rPr>
              <a:t>las</a:t>
            </a:r>
            <a:r>
              <a:rPr lang="en-US" dirty="0" smtClean="0">
                <a:solidFill>
                  <a:srgbClr val="739900"/>
                </a:solidFill>
              </a:rPr>
              <a:t> </a:t>
            </a:r>
            <a:r>
              <a:rPr lang="en-US" dirty="0" err="1" smtClean="0">
                <a:solidFill>
                  <a:srgbClr val="739900"/>
                </a:solidFill>
              </a:rPr>
              <a:t>metástasis</a:t>
            </a:r>
            <a:r>
              <a:rPr lang="en-US" dirty="0" smtClean="0">
                <a:solidFill>
                  <a:srgbClr val="739900"/>
                </a:solidFill>
              </a:rPr>
              <a:t> </a:t>
            </a:r>
            <a:r>
              <a:rPr lang="en-US" dirty="0" err="1" smtClean="0">
                <a:solidFill>
                  <a:srgbClr val="739900"/>
                </a:solidFill>
              </a:rPr>
              <a:t>óseas</a:t>
            </a:r>
            <a:r>
              <a:rPr lang="en-US" dirty="0" smtClean="0">
                <a:solidFill>
                  <a:srgbClr val="739900"/>
                </a:solidFill>
              </a:rPr>
              <a:t> a </a:t>
            </a:r>
            <a:r>
              <a:rPr lang="en-US" dirty="0" err="1" smtClean="0">
                <a:solidFill>
                  <a:srgbClr val="739900"/>
                </a:solidFill>
              </a:rPr>
              <a:t>veces</a:t>
            </a:r>
            <a:r>
              <a:rPr lang="en-US" dirty="0" smtClean="0">
                <a:solidFill>
                  <a:srgbClr val="739900"/>
                </a:solidFill>
              </a:rPr>
              <a:t> </a:t>
            </a:r>
            <a:r>
              <a:rPr lang="en-US" dirty="0" err="1" smtClean="0">
                <a:solidFill>
                  <a:srgbClr val="739900"/>
                </a:solidFill>
              </a:rPr>
              <a:t>precisa</a:t>
            </a:r>
            <a:r>
              <a:rPr lang="en-US" dirty="0" smtClean="0">
                <a:solidFill>
                  <a:srgbClr val="739900"/>
                </a:solidFill>
              </a:rPr>
              <a:t> la </a:t>
            </a:r>
            <a:r>
              <a:rPr lang="en-US" dirty="0" err="1" smtClean="0">
                <a:solidFill>
                  <a:srgbClr val="739900"/>
                </a:solidFill>
              </a:rPr>
              <a:t>realización</a:t>
            </a:r>
            <a:r>
              <a:rPr lang="en-US" dirty="0" smtClean="0">
                <a:solidFill>
                  <a:srgbClr val="739900"/>
                </a:solidFill>
              </a:rPr>
              <a:t> de </a:t>
            </a:r>
            <a:r>
              <a:rPr lang="en-US" dirty="0" err="1" smtClean="0">
                <a:solidFill>
                  <a:srgbClr val="739900"/>
                </a:solidFill>
              </a:rPr>
              <a:t>varias</a:t>
            </a:r>
            <a:r>
              <a:rPr lang="en-US" dirty="0" smtClean="0">
                <a:solidFill>
                  <a:srgbClr val="739900"/>
                </a:solidFill>
              </a:rPr>
              <a:t> </a:t>
            </a:r>
            <a:r>
              <a:rPr lang="en-US" dirty="0" err="1" smtClean="0">
                <a:solidFill>
                  <a:srgbClr val="739900"/>
                </a:solidFill>
              </a:rPr>
              <a:t>pruebas</a:t>
            </a:r>
            <a:r>
              <a:rPr lang="en-US" dirty="0" smtClean="0">
                <a:solidFill>
                  <a:srgbClr val="739900"/>
                </a:solidFill>
              </a:rPr>
              <a:t> con </a:t>
            </a:r>
            <a:r>
              <a:rPr lang="en-US" dirty="0" err="1" smtClean="0">
                <a:solidFill>
                  <a:srgbClr val="739900"/>
                </a:solidFill>
              </a:rPr>
              <a:t>resultados</a:t>
            </a:r>
            <a:r>
              <a:rPr lang="en-US" dirty="0" smtClean="0">
                <a:solidFill>
                  <a:srgbClr val="739900"/>
                </a:solidFill>
              </a:rPr>
              <a:t> </a:t>
            </a:r>
            <a:r>
              <a:rPr lang="en-US" dirty="0" err="1" smtClean="0">
                <a:solidFill>
                  <a:srgbClr val="739900"/>
                </a:solidFill>
              </a:rPr>
              <a:t>complementarios</a:t>
            </a:r>
            <a:r>
              <a:rPr lang="en-US" dirty="0" smtClean="0">
                <a:solidFill>
                  <a:srgbClr val="739900"/>
                </a:solidFill>
              </a:rPr>
              <a:t> (Rx, RO, TC, RMN</a:t>
            </a:r>
            <a:r>
              <a:rPr lang="is-IS" dirty="0" smtClean="0">
                <a:solidFill>
                  <a:srgbClr val="739900"/>
                </a:solidFill>
              </a:rPr>
              <a:t>…)</a:t>
            </a:r>
            <a:r>
              <a:rPr lang="en-US" dirty="0" smtClean="0">
                <a:solidFill>
                  <a:srgbClr val="739900"/>
                </a:solidFill>
              </a:rPr>
              <a:t> </a:t>
            </a:r>
          </a:p>
          <a:p>
            <a:pPr>
              <a:spcAft>
                <a:spcPts val="600"/>
              </a:spcAft>
              <a:buClr>
                <a:schemeClr val="accent1"/>
              </a:buClr>
            </a:pPr>
            <a:r>
              <a:rPr lang="en-US" dirty="0" err="1" smtClean="0">
                <a:solidFill>
                  <a:schemeClr val="accent1"/>
                </a:solidFill>
              </a:rPr>
              <a:t>Existen</a:t>
            </a:r>
            <a:r>
              <a:rPr lang="en-US" dirty="0" smtClean="0">
                <a:solidFill>
                  <a:schemeClr val="accent1"/>
                </a:solidFill>
              </a:rPr>
              <a:t> </a:t>
            </a:r>
            <a:r>
              <a:rPr lang="en-US" dirty="0" err="1" smtClean="0">
                <a:solidFill>
                  <a:schemeClr val="accent1"/>
                </a:solidFill>
              </a:rPr>
              <a:t>terapias</a:t>
            </a:r>
            <a:r>
              <a:rPr lang="en-US" dirty="0" smtClean="0">
                <a:solidFill>
                  <a:schemeClr val="accent1"/>
                </a:solidFill>
              </a:rPr>
              <a:t> </a:t>
            </a:r>
            <a:r>
              <a:rPr lang="en-US" dirty="0" err="1" smtClean="0">
                <a:solidFill>
                  <a:schemeClr val="accent1"/>
                </a:solidFill>
              </a:rPr>
              <a:t>eficaces</a:t>
            </a:r>
            <a:r>
              <a:rPr lang="en-US" dirty="0">
                <a:solidFill>
                  <a:schemeClr val="accent1"/>
                </a:solidFill>
              </a:rPr>
              <a:t> </a:t>
            </a:r>
            <a:r>
              <a:rPr lang="en-US" dirty="0" err="1" smtClean="0">
                <a:solidFill>
                  <a:schemeClr val="accent1"/>
                </a:solidFill>
              </a:rPr>
              <a:t>para</a:t>
            </a:r>
            <a:r>
              <a:rPr lang="en-US" dirty="0" smtClean="0">
                <a:solidFill>
                  <a:schemeClr val="accent1"/>
                </a:solidFill>
              </a:rPr>
              <a:t> </a:t>
            </a:r>
            <a:r>
              <a:rPr lang="en-US" dirty="0" err="1" smtClean="0">
                <a:solidFill>
                  <a:schemeClr val="accent1"/>
                </a:solidFill>
              </a:rPr>
              <a:t>reducir</a:t>
            </a:r>
            <a:r>
              <a:rPr lang="en-US" dirty="0" smtClean="0">
                <a:solidFill>
                  <a:schemeClr val="accent1"/>
                </a:solidFill>
              </a:rPr>
              <a:t> </a:t>
            </a:r>
            <a:r>
              <a:rPr lang="en-US" dirty="0" err="1" smtClean="0">
                <a:solidFill>
                  <a:schemeClr val="accent1"/>
                </a:solidFill>
              </a:rPr>
              <a:t>las</a:t>
            </a:r>
            <a:r>
              <a:rPr lang="en-US" dirty="0" smtClean="0">
                <a:solidFill>
                  <a:schemeClr val="accent1"/>
                </a:solidFill>
              </a:rPr>
              <a:t> </a:t>
            </a:r>
            <a:r>
              <a:rPr lang="en-US" dirty="0" err="1" smtClean="0">
                <a:solidFill>
                  <a:schemeClr val="accent1"/>
                </a:solidFill>
              </a:rPr>
              <a:t>complicaciones</a:t>
            </a:r>
            <a:r>
              <a:rPr lang="en-US" dirty="0" smtClean="0">
                <a:solidFill>
                  <a:schemeClr val="accent1"/>
                </a:solidFill>
              </a:rPr>
              <a:t> de </a:t>
            </a:r>
            <a:r>
              <a:rPr lang="en-US" dirty="0" err="1" smtClean="0">
                <a:solidFill>
                  <a:schemeClr val="accent1"/>
                </a:solidFill>
              </a:rPr>
              <a:t>las</a:t>
            </a:r>
            <a:r>
              <a:rPr lang="en-US" dirty="0" smtClean="0">
                <a:solidFill>
                  <a:schemeClr val="accent1"/>
                </a:solidFill>
              </a:rPr>
              <a:t> </a:t>
            </a:r>
            <a:r>
              <a:rPr lang="en-US" dirty="0" err="1" smtClean="0">
                <a:solidFill>
                  <a:schemeClr val="accent1"/>
                </a:solidFill>
              </a:rPr>
              <a:t>metástasis</a:t>
            </a:r>
            <a:r>
              <a:rPr lang="en-US" dirty="0" smtClean="0">
                <a:solidFill>
                  <a:schemeClr val="accent1"/>
                </a:solidFill>
              </a:rPr>
              <a:t> </a:t>
            </a:r>
            <a:r>
              <a:rPr lang="en-US" dirty="0" err="1" smtClean="0">
                <a:solidFill>
                  <a:schemeClr val="accent1"/>
                </a:solidFill>
              </a:rPr>
              <a:t>óseas</a:t>
            </a:r>
            <a:r>
              <a:rPr lang="en-US" dirty="0" smtClean="0">
                <a:solidFill>
                  <a:schemeClr val="accent1"/>
                </a:solidFill>
              </a:rPr>
              <a:t> y </a:t>
            </a:r>
            <a:r>
              <a:rPr lang="en-US" dirty="0" err="1" smtClean="0">
                <a:solidFill>
                  <a:schemeClr val="accent1"/>
                </a:solidFill>
              </a:rPr>
              <a:t>su</a:t>
            </a:r>
            <a:r>
              <a:rPr lang="en-US" dirty="0" smtClean="0">
                <a:solidFill>
                  <a:schemeClr val="accent1"/>
                </a:solidFill>
              </a:rPr>
              <a:t> </a:t>
            </a:r>
            <a:r>
              <a:rPr lang="en-US" dirty="0" err="1" smtClean="0">
                <a:solidFill>
                  <a:schemeClr val="accent1"/>
                </a:solidFill>
              </a:rPr>
              <a:t>manejo</a:t>
            </a:r>
            <a:r>
              <a:rPr lang="en-US" dirty="0" smtClean="0">
                <a:solidFill>
                  <a:schemeClr val="accent1"/>
                </a:solidFill>
              </a:rPr>
              <a:t> </a:t>
            </a:r>
            <a:r>
              <a:rPr lang="en-US" dirty="0" err="1" smtClean="0">
                <a:solidFill>
                  <a:schemeClr val="accent1"/>
                </a:solidFill>
              </a:rPr>
              <a:t>debe</a:t>
            </a:r>
            <a:r>
              <a:rPr lang="en-US" dirty="0" smtClean="0">
                <a:solidFill>
                  <a:schemeClr val="accent1"/>
                </a:solidFill>
              </a:rPr>
              <a:t> </a:t>
            </a:r>
            <a:r>
              <a:rPr lang="en-US" dirty="0" err="1" smtClean="0">
                <a:solidFill>
                  <a:schemeClr val="accent1"/>
                </a:solidFill>
              </a:rPr>
              <a:t>plantearse</a:t>
            </a:r>
            <a:r>
              <a:rPr lang="en-US" dirty="0" smtClean="0">
                <a:solidFill>
                  <a:schemeClr val="accent1"/>
                </a:solidFill>
              </a:rPr>
              <a:t> en el </a:t>
            </a:r>
            <a:r>
              <a:rPr lang="en-US" dirty="0" err="1" smtClean="0">
                <a:solidFill>
                  <a:schemeClr val="accent1"/>
                </a:solidFill>
              </a:rPr>
              <a:t>conexto</a:t>
            </a:r>
            <a:r>
              <a:rPr lang="en-US" dirty="0" smtClean="0">
                <a:solidFill>
                  <a:schemeClr val="accent1"/>
                </a:solidFill>
              </a:rPr>
              <a:t> de un </a:t>
            </a:r>
            <a:r>
              <a:rPr lang="en-US" dirty="0" err="1" smtClean="0">
                <a:solidFill>
                  <a:schemeClr val="accent1"/>
                </a:solidFill>
              </a:rPr>
              <a:t>equipo</a:t>
            </a:r>
            <a:r>
              <a:rPr lang="en-US" dirty="0" smtClean="0">
                <a:solidFill>
                  <a:schemeClr val="accent1"/>
                </a:solidFill>
              </a:rPr>
              <a:t> </a:t>
            </a:r>
            <a:r>
              <a:rPr lang="en-US" dirty="0" err="1" smtClean="0">
                <a:solidFill>
                  <a:schemeClr val="accent1"/>
                </a:solidFill>
              </a:rPr>
              <a:t>multidisciplinar</a:t>
            </a:r>
            <a:endParaRPr lang="en-US" dirty="0" smtClean="0">
              <a:solidFill>
                <a:schemeClr val="accent1"/>
              </a:solidFill>
            </a:endParaRPr>
          </a:p>
          <a:p>
            <a:pPr>
              <a:spcAft>
                <a:spcPts val="600"/>
              </a:spcAft>
              <a:buClr>
                <a:schemeClr val="accent2">
                  <a:lumMod val="75000"/>
                </a:schemeClr>
              </a:buClr>
            </a:pPr>
            <a:r>
              <a:rPr lang="en-US" dirty="0" smtClean="0">
                <a:solidFill>
                  <a:schemeClr val="accent2">
                    <a:lumMod val="75000"/>
                  </a:schemeClr>
                </a:solidFill>
              </a:rPr>
              <a:t>Los </a:t>
            </a:r>
            <a:r>
              <a:rPr lang="en-US" dirty="0" err="1" smtClean="0">
                <a:solidFill>
                  <a:schemeClr val="accent2">
                    <a:lumMod val="75000"/>
                  </a:schemeClr>
                </a:solidFill>
              </a:rPr>
              <a:t>agentes</a:t>
            </a:r>
            <a:r>
              <a:rPr lang="en-US" dirty="0" smtClean="0">
                <a:solidFill>
                  <a:schemeClr val="accent2">
                    <a:lumMod val="75000"/>
                  </a:schemeClr>
                </a:solidFill>
              </a:rPr>
              <a:t> anti-</a:t>
            </a:r>
            <a:r>
              <a:rPr lang="en-US" dirty="0" err="1" smtClean="0">
                <a:solidFill>
                  <a:schemeClr val="accent2">
                    <a:lumMod val="75000"/>
                  </a:schemeClr>
                </a:solidFill>
              </a:rPr>
              <a:t>resortivos</a:t>
            </a:r>
            <a:r>
              <a:rPr lang="en-US" dirty="0" smtClean="0">
                <a:solidFill>
                  <a:schemeClr val="accent2">
                    <a:lumMod val="75000"/>
                  </a:schemeClr>
                </a:solidFill>
              </a:rPr>
              <a:t> (</a:t>
            </a:r>
            <a:r>
              <a:rPr lang="en-US" dirty="0" err="1" smtClean="0">
                <a:solidFill>
                  <a:schemeClr val="accent2">
                    <a:lumMod val="75000"/>
                  </a:schemeClr>
                </a:solidFill>
              </a:rPr>
              <a:t>bifosfonatos</a:t>
            </a:r>
            <a:r>
              <a:rPr lang="en-US" dirty="0" smtClean="0">
                <a:solidFill>
                  <a:schemeClr val="accent2">
                    <a:lumMod val="75000"/>
                  </a:schemeClr>
                </a:solidFill>
              </a:rPr>
              <a:t>, </a:t>
            </a:r>
            <a:r>
              <a:rPr lang="en-US" dirty="0" err="1" smtClean="0">
                <a:solidFill>
                  <a:schemeClr val="accent2">
                    <a:lumMod val="75000"/>
                  </a:schemeClr>
                </a:solidFill>
              </a:rPr>
              <a:t>denosumab</a:t>
            </a:r>
            <a:r>
              <a:rPr lang="en-US" dirty="0" smtClean="0">
                <a:solidFill>
                  <a:schemeClr val="accent2">
                    <a:lumMod val="75000"/>
                  </a:schemeClr>
                </a:solidFill>
              </a:rPr>
              <a:t>) son </a:t>
            </a:r>
            <a:r>
              <a:rPr lang="en-US" dirty="0" err="1" smtClean="0">
                <a:solidFill>
                  <a:schemeClr val="accent2">
                    <a:lumMod val="75000"/>
                  </a:schemeClr>
                </a:solidFill>
              </a:rPr>
              <a:t>terapias</a:t>
            </a:r>
            <a:r>
              <a:rPr lang="en-US" dirty="0" smtClean="0">
                <a:solidFill>
                  <a:schemeClr val="accent2">
                    <a:lumMod val="75000"/>
                  </a:schemeClr>
                </a:solidFill>
              </a:rPr>
              <a:t> a </a:t>
            </a:r>
            <a:r>
              <a:rPr lang="en-US" dirty="0" err="1" smtClean="0">
                <a:solidFill>
                  <a:schemeClr val="accent2">
                    <a:lumMod val="75000"/>
                  </a:schemeClr>
                </a:solidFill>
              </a:rPr>
              <a:t>tener</a:t>
            </a:r>
            <a:r>
              <a:rPr lang="en-US" dirty="0" smtClean="0">
                <a:solidFill>
                  <a:schemeClr val="accent2">
                    <a:lumMod val="75000"/>
                  </a:schemeClr>
                </a:solidFill>
              </a:rPr>
              <a:t> en </a:t>
            </a:r>
            <a:r>
              <a:rPr lang="en-US" dirty="0" err="1" smtClean="0">
                <a:solidFill>
                  <a:schemeClr val="accent2">
                    <a:lumMod val="75000"/>
                  </a:schemeClr>
                </a:solidFill>
              </a:rPr>
              <a:t>cuenta</a:t>
            </a:r>
            <a:r>
              <a:rPr lang="en-US" dirty="0" smtClean="0">
                <a:solidFill>
                  <a:schemeClr val="accent2">
                    <a:lumMod val="75000"/>
                  </a:schemeClr>
                </a:solidFill>
              </a:rPr>
              <a:t> en el </a:t>
            </a:r>
            <a:r>
              <a:rPr lang="en-US" dirty="0" err="1" smtClean="0">
                <a:solidFill>
                  <a:schemeClr val="accent2">
                    <a:lumMod val="75000"/>
                  </a:schemeClr>
                </a:solidFill>
              </a:rPr>
              <a:t>manejo</a:t>
            </a:r>
            <a:r>
              <a:rPr lang="en-US" dirty="0" smtClean="0">
                <a:solidFill>
                  <a:schemeClr val="accent2">
                    <a:lumMod val="75000"/>
                  </a:schemeClr>
                </a:solidFill>
              </a:rPr>
              <a:t> de </a:t>
            </a:r>
            <a:r>
              <a:rPr lang="en-US" dirty="0" err="1" smtClean="0">
                <a:solidFill>
                  <a:schemeClr val="accent2">
                    <a:lumMod val="75000"/>
                  </a:schemeClr>
                </a:solidFill>
              </a:rPr>
              <a:t>las</a:t>
            </a:r>
            <a:r>
              <a:rPr lang="en-US" dirty="0" smtClean="0">
                <a:solidFill>
                  <a:schemeClr val="accent2">
                    <a:lumMod val="75000"/>
                  </a:schemeClr>
                </a:solidFill>
              </a:rPr>
              <a:t> </a:t>
            </a:r>
            <a:r>
              <a:rPr lang="en-US" dirty="0" err="1" smtClean="0">
                <a:solidFill>
                  <a:schemeClr val="accent2">
                    <a:lumMod val="75000"/>
                  </a:schemeClr>
                </a:solidFill>
              </a:rPr>
              <a:t>metástasis</a:t>
            </a:r>
            <a:r>
              <a:rPr lang="en-US" dirty="0" smtClean="0">
                <a:solidFill>
                  <a:schemeClr val="accent2">
                    <a:lumMod val="75000"/>
                  </a:schemeClr>
                </a:solidFill>
              </a:rPr>
              <a:t> </a:t>
            </a:r>
            <a:r>
              <a:rPr lang="en-US" dirty="0" err="1" smtClean="0">
                <a:solidFill>
                  <a:schemeClr val="accent2">
                    <a:lumMod val="75000"/>
                  </a:schemeClr>
                </a:solidFill>
              </a:rPr>
              <a:t>óseas</a:t>
            </a:r>
            <a:r>
              <a:rPr lang="en-US" dirty="0" smtClean="0">
                <a:solidFill>
                  <a:schemeClr val="accent2">
                    <a:lumMod val="75000"/>
                  </a:schemeClr>
                </a:solidFill>
              </a:rPr>
              <a:t>, </a:t>
            </a:r>
            <a:r>
              <a:rPr lang="en-US" dirty="0" err="1" smtClean="0">
                <a:solidFill>
                  <a:schemeClr val="accent2">
                    <a:lumMod val="75000"/>
                  </a:schemeClr>
                </a:solidFill>
              </a:rPr>
              <a:t>nuevos</a:t>
            </a:r>
            <a:r>
              <a:rPr lang="en-US" dirty="0" smtClean="0">
                <a:solidFill>
                  <a:schemeClr val="accent2">
                    <a:lumMod val="75000"/>
                  </a:schemeClr>
                </a:solidFill>
              </a:rPr>
              <a:t> radio-</a:t>
            </a:r>
            <a:r>
              <a:rPr lang="en-US" dirty="0" err="1" smtClean="0">
                <a:solidFill>
                  <a:schemeClr val="accent2">
                    <a:lumMod val="75000"/>
                  </a:schemeClr>
                </a:solidFill>
              </a:rPr>
              <a:t>isótopos</a:t>
            </a:r>
            <a:r>
              <a:rPr lang="en-US" dirty="0" smtClean="0">
                <a:solidFill>
                  <a:schemeClr val="accent2">
                    <a:lumMod val="75000"/>
                  </a:schemeClr>
                </a:solidFill>
              </a:rPr>
              <a:t> (</a:t>
            </a:r>
            <a:r>
              <a:rPr lang="en-US" dirty="0" err="1" smtClean="0">
                <a:solidFill>
                  <a:schemeClr val="accent2">
                    <a:lumMod val="75000"/>
                  </a:schemeClr>
                </a:solidFill>
              </a:rPr>
              <a:t>pe</a:t>
            </a:r>
            <a:r>
              <a:rPr lang="en-US" dirty="0" smtClean="0">
                <a:solidFill>
                  <a:schemeClr val="accent2">
                    <a:lumMod val="75000"/>
                  </a:schemeClr>
                </a:solidFill>
              </a:rPr>
              <a:t> Radio-223) son </a:t>
            </a:r>
            <a:r>
              <a:rPr lang="en-US" dirty="0" err="1" smtClean="0">
                <a:solidFill>
                  <a:schemeClr val="accent2">
                    <a:lumMod val="75000"/>
                  </a:schemeClr>
                </a:solidFill>
              </a:rPr>
              <a:t>alternativas</a:t>
            </a:r>
            <a:r>
              <a:rPr lang="en-US" dirty="0" smtClean="0">
                <a:solidFill>
                  <a:schemeClr val="accent2">
                    <a:lumMod val="75000"/>
                  </a:schemeClr>
                </a:solidFill>
              </a:rPr>
              <a:t> en </a:t>
            </a:r>
            <a:r>
              <a:rPr lang="en-US" dirty="0" err="1" smtClean="0">
                <a:solidFill>
                  <a:schemeClr val="accent2">
                    <a:lumMod val="75000"/>
                  </a:schemeClr>
                </a:solidFill>
              </a:rPr>
              <a:t>desarrollo</a:t>
            </a:r>
            <a:r>
              <a:rPr lang="en-US" dirty="0" smtClean="0">
                <a:solidFill>
                  <a:schemeClr val="accent2">
                    <a:lumMod val="75000"/>
                  </a:schemeClr>
                </a:solidFill>
              </a:rPr>
              <a:t> </a:t>
            </a:r>
            <a:r>
              <a:rPr lang="en-US" dirty="0" err="1" smtClean="0">
                <a:solidFill>
                  <a:schemeClr val="accent2">
                    <a:lumMod val="75000"/>
                  </a:schemeClr>
                </a:solidFill>
              </a:rPr>
              <a:t>actualmente</a:t>
            </a:r>
            <a:r>
              <a:rPr lang="en-US" dirty="0" smtClean="0">
                <a:solidFill>
                  <a:schemeClr val="accent2">
                    <a:lumMod val="75000"/>
                  </a:schemeClr>
                </a:solidFill>
              </a:rPr>
              <a:t> (ca. </a:t>
            </a:r>
            <a:r>
              <a:rPr lang="en-US" dirty="0" err="1" smtClean="0">
                <a:solidFill>
                  <a:schemeClr val="accent2">
                    <a:lumMod val="75000"/>
                  </a:schemeClr>
                </a:solidFill>
              </a:rPr>
              <a:t>próstata</a:t>
            </a:r>
            <a:r>
              <a:rPr lang="en-US" dirty="0" smtClean="0">
                <a:solidFill>
                  <a:schemeClr val="accent2">
                    <a:lumMod val="75000"/>
                  </a:schemeClr>
                </a:solidFill>
              </a:rPr>
              <a:t> y en </a:t>
            </a:r>
            <a:r>
              <a:rPr lang="en-US" dirty="0" err="1" smtClean="0">
                <a:solidFill>
                  <a:schemeClr val="accent2">
                    <a:lumMod val="75000"/>
                  </a:schemeClr>
                </a:solidFill>
              </a:rPr>
              <a:t>estudio</a:t>
            </a:r>
            <a:r>
              <a:rPr lang="en-US" dirty="0" smtClean="0">
                <a:solidFill>
                  <a:schemeClr val="accent2">
                    <a:lumMod val="75000"/>
                  </a:schemeClr>
                </a:solidFill>
              </a:rPr>
              <a:t> en </a:t>
            </a:r>
            <a:r>
              <a:rPr lang="en-US" dirty="0" err="1" smtClean="0">
                <a:solidFill>
                  <a:schemeClr val="accent2">
                    <a:lumMod val="75000"/>
                  </a:schemeClr>
                </a:solidFill>
              </a:rPr>
              <a:t>otros</a:t>
            </a:r>
            <a:r>
              <a:rPr lang="en-US" dirty="0" smtClean="0">
                <a:solidFill>
                  <a:schemeClr val="accent2">
                    <a:lumMod val="75000"/>
                  </a:schemeClr>
                </a:solidFill>
              </a:rPr>
              <a:t> </a:t>
            </a:r>
            <a:r>
              <a:rPr lang="en-US" dirty="0" err="1" smtClean="0">
                <a:solidFill>
                  <a:schemeClr val="accent2">
                    <a:lumMod val="75000"/>
                  </a:schemeClr>
                </a:solidFill>
              </a:rPr>
              <a:t>tumores</a:t>
            </a:r>
            <a:r>
              <a:rPr lang="en-US" dirty="0" smtClean="0">
                <a:solidFill>
                  <a:schemeClr val="accent2">
                    <a:lumMod val="75000"/>
                  </a:schemeClr>
                </a:solidFill>
              </a:rPr>
              <a:t>)</a:t>
            </a:r>
          </a:p>
          <a:p>
            <a:pPr>
              <a:spcAft>
                <a:spcPts val="600"/>
              </a:spcAft>
              <a:buClr>
                <a:schemeClr val="accent3"/>
              </a:buClr>
            </a:pPr>
            <a:r>
              <a:rPr lang="en-US" dirty="0" smtClean="0">
                <a:solidFill>
                  <a:srgbClr val="BF8B00"/>
                </a:solidFill>
              </a:rPr>
              <a:t>El </a:t>
            </a:r>
            <a:r>
              <a:rPr lang="en-US" dirty="0" err="1" smtClean="0">
                <a:solidFill>
                  <a:srgbClr val="BF8B00"/>
                </a:solidFill>
              </a:rPr>
              <a:t>impacto</a:t>
            </a:r>
            <a:r>
              <a:rPr lang="en-US" dirty="0" smtClean="0">
                <a:solidFill>
                  <a:srgbClr val="BF8B00"/>
                </a:solidFill>
              </a:rPr>
              <a:t> </a:t>
            </a:r>
            <a:r>
              <a:rPr lang="en-US" dirty="0" err="1" smtClean="0">
                <a:solidFill>
                  <a:srgbClr val="BF8B00"/>
                </a:solidFill>
              </a:rPr>
              <a:t>directo</a:t>
            </a:r>
            <a:r>
              <a:rPr lang="en-US" dirty="0" smtClean="0">
                <a:solidFill>
                  <a:srgbClr val="BF8B00"/>
                </a:solidFill>
              </a:rPr>
              <a:t> e </a:t>
            </a:r>
            <a:r>
              <a:rPr lang="en-US" dirty="0" err="1" smtClean="0">
                <a:solidFill>
                  <a:srgbClr val="BF8B00"/>
                </a:solidFill>
              </a:rPr>
              <a:t>indirecto</a:t>
            </a:r>
            <a:r>
              <a:rPr lang="en-US" dirty="0" smtClean="0">
                <a:solidFill>
                  <a:srgbClr val="BF8B00"/>
                </a:solidFill>
              </a:rPr>
              <a:t> de </a:t>
            </a:r>
            <a:r>
              <a:rPr lang="en-US" dirty="0" err="1" smtClean="0">
                <a:solidFill>
                  <a:srgbClr val="BF8B00"/>
                </a:solidFill>
              </a:rPr>
              <a:t>las</a:t>
            </a:r>
            <a:r>
              <a:rPr lang="en-US" dirty="0" smtClean="0">
                <a:solidFill>
                  <a:srgbClr val="BF8B00"/>
                </a:solidFill>
              </a:rPr>
              <a:t> </a:t>
            </a:r>
            <a:r>
              <a:rPr lang="en-US" dirty="0" err="1" smtClean="0">
                <a:solidFill>
                  <a:srgbClr val="BF8B00"/>
                </a:solidFill>
              </a:rPr>
              <a:t>metástasis</a:t>
            </a:r>
            <a:r>
              <a:rPr lang="en-US" dirty="0" smtClean="0">
                <a:solidFill>
                  <a:srgbClr val="BF8B00"/>
                </a:solidFill>
              </a:rPr>
              <a:t> </a:t>
            </a:r>
            <a:r>
              <a:rPr lang="en-US" dirty="0" err="1" smtClean="0">
                <a:solidFill>
                  <a:srgbClr val="BF8B00"/>
                </a:solidFill>
              </a:rPr>
              <a:t>óseas</a:t>
            </a:r>
            <a:r>
              <a:rPr lang="en-US" dirty="0" smtClean="0">
                <a:solidFill>
                  <a:srgbClr val="BF8B00"/>
                </a:solidFill>
              </a:rPr>
              <a:t> en la </a:t>
            </a:r>
            <a:r>
              <a:rPr lang="en-US" dirty="0" err="1" smtClean="0">
                <a:solidFill>
                  <a:srgbClr val="BF8B00"/>
                </a:solidFill>
              </a:rPr>
              <a:t>calidad</a:t>
            </a:r>
            <a:r>
              <a:rPr lang="en-US" dirty="0" smtClean="0">
                <a:solidFill>
                  <a:srgbClr val="BF8B00"/>
                </a:solidFill>
              </a:rPr>
              <a:t> de </a:t>
            </a:r>
            <a:r>
              <a:rPr lang="en-US" dirty="0" err="1" smtClean="0">
                <a:solidFill>
                  <a:srgbClr val="BF8B00"/>
                </a:solidFill>
              </a:rPr>
              <a:t>vida</a:t>
            </a:r>
            <a:r>
              <a:rPr lang="en-US" dirty="0" smtClean="0">
                <a:solidFill>
                  <a:srgbClr val="BF8B00"/>
                </a:solidFill>
              </a:rPr>
              <a:t> de los </a:t>
            </a:r>
            <a:r>
              <a:rPr lang="en-US" dirty="0" err="1" smtClean="0">
                <a:solidFill>
                  <a:srgbClr val="BF8B00"/>
                </a:solidFill>
              </a:rPr>
              <a:t>pacientes</a:t>
            </a:r>
            <a:r>
              <a:rPr lang="en-US" dirty="0" smtClean="0">
                <a:solidFill>
                  <a:srgbClr val="BF8B00"/>
                </a:solidFill>
              </a:rPr>
              <a:t> y en los </a:t>
            </a:r>
            <a:r>
              <a:rPr lang="en-US" dirty="0" err="1" smtClean="0">
                <a:solidFill>
                  <a:srgbClr val="BF8B00"/>
                </a:solidFill>
              </a:rPr>
              <a:t>sistemas</a:t>
            </a:r>
            <a:r>
              <a:rPr lang="en-US" dirty="0" smtClean="0">
                <a:solidFill>
                  <a:srgbClr val="BF8B00"/>
                </a:solidFill>
              </a:rPr>
              <a:t> </a:t>
            </a:r>
            <a:r>
              <a:rPr lang="en-US" dirty="0" err="1" smtClean="0">
                <a:solidFill>
                  <a:srgbClr val="BF8B00"/>
                </a:solidFill>
              </a:rPr>
              <a:t>sanitarios</a:t>
            </a:r>
            <a:r>
              <a:rPr lang="en-US" dirty="0" smtClean="0">
                <a:solidFill>
                  <a:srgbClr val="BF8B00"/>
                </a:solidFill>
              </a:rPr>
              <a:t> </a:t>
            </a:r>
            <a:r>
              <a:rPr lang="en-US" dirty="0" err="1" smtClean="0">
                <a:solidFill>
                  <a:srgbClr val="BF8B00"/>
                </a:solidFill>
              </a:rPr>
              <a:t>es</a:t>
            </a:r>
            <a:r>
              <a:rPr lang="en-US" dirty="0" smtClean="0">
                <a:solidFill>
                  <a:srgbClr val="BF8B00"/>
                </a:solidFill>
              </a:rPr>
              <a:t> un </a:t>
            </a:r>
            <a:r>
              <a:rPr lang="en-US" dirty="0" err="1" smtClean="0">
                <a:solidFill>
                  <a:srgbClr val="BF8B00"/>
                </a:solidFill>
              </a:rPr>
              <a:t>aspecto</a:t>
            </a:r>
            <a:r>
              <a:rPr lang="en-US" dirty="0" smtClean="0">
                <a:solidFill>
                  <a:srgbClr val="BF8B00"/>
                </a:solidFill>
              </a:rPr>
              <a:t> clave a </a:t>
            </a:r>
            <a:r>
              <a:rPr lang="en-US" dirty="0" err="1" smtClean="0">
                <a:solidFill>
                  <a:srgbClr val="BF8B00"/>
                </a:solidFill>
              </a:rPr>
              <a:t>tener</a:t>
            </a:r>
            <a:r>
              <a:rPr lang="en-US" dirty="0" smtClean="0">
                <a:solidFill>
                  <a:srgbClr val="BF8B00"/>
                </a:solidFill>
              </a:rPr>
              <a:t> en </a:t>
            </a:r>
            <a:r>
              <a:rPr lang="en-US" dirty="0" err="1" smtClean="0">
                <a:solidFill>
                  <a:srgbClr val="BF8B00"/>
                </a:solidFill>
              </a:rPr>
              <a:t>cuenta</a:t>
            </a:r>
            <a:endParaRPr lang="en-US" dirty="0">
              <a:solidFill>
                <a:schemeClr val="tx2">
                  <a:lumMod val="75000"/>
                  <a:lumOff val="25000"/>
                </a:schemeClr>
              </a:solidFill>
            </a:endParaRPr>
          </a:p>
        </p:txBody>
      </p:sp>
    </p:spTree>
    <p:extLst>
      <p:ext uri="{BB962C8B-B14F-4D97-AF65-F5344CB8AC3E}">
        <p14:creationId xmlns:p14="http://schemas.microsoft.com/office/powerpoint/2010/main" val="17351464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5" name="TextBox 4"/>
          <p:cNvSpPr txBox="1"/>
          <p:nvPr/>
        </p:nvSpPr>
        <p:spPr>
          <a:xfrm>
            <a:off x="1" y="6577705"/>
            <a:ext cx="9144000" cy="276999"/>
          </a:xfrm>
          <a:prstGeom prst="rect">
            <a:avLst/>
          </a:prstGeom>
          <a:noFill/>
        </p:spPr>
        <p:txBody>
          <a:bodyPr wrap="square" rtlCol="0">
            <a:spAutoFit/>
          </a:bodyPr>
          <a:lstStyle/>
          <a:p>
            <a:r>
              <a:rPr lang="en-US" sz="1200" dirty="0" err="1" smtClean="0">
                <a:solidFill>
                  <a:schemeClr val="tx1">
                    <a:lumMod val="20000"/>
                    <a:lumOff val="80000"/>
                  </a:schemeClr>
                </a:solidFill>
                <a:latin typeface="Comic Sans MS"/>
                <a:cs typeface="Comic Sans MS"/>
              </a:rPr>
              <a:t>sara.lopeztarruella@salud.madrid.org</a:t>
            </a:r>
            <a:endParaRPr lang="en-US" sz="1200" dirty="0">
              <a:solidFill>
                <a:schemeClr val="tx1">
                  <a:lumMod val="20000"/>
                  <a:lumOff val="80000"/>
                </a:schemeClr>
              </a:solidFill>
              <a:latin typeface="Comic Sans MS"/>
              <a:cs typeface="Comic Sans MS"/>
            </a:endParaRPr>
          </a:p>
        </p:txBody>
      </p:sp>
      <p:sp>
        <p:nvSpPr>
          <p:cNvPr id="7" name="Rectangle 6"/>
          <p:cNvSpPr/>
          <p:nvPr/>
        </p:nvSpPr>
        <p:spPr>
          <a:xfrm>
            <a:off x="2550303" y="187353"/>
            <a:ext cx="4043395" cy="707886"/>
          </a:xfrm>
          <a:prstGeom prst="rect">
            <a:avLst/>
          </a:prstGeom>
        </p:spPr>
        <p:txBody>
          <a:bodyPr wrap="none">
            <a:spAutoFit/>
          </a:bodyPr>
          <a:lstStyle/>
          <a:p>
            <a:r>
              <a:rPr lang="en-US" sz="4000" b="1" dirty="0" err="1">
                <a:solidFill>
                  <a:schemeClr val="tx1">
                    <a:lumMod val="20000"/>
                    <a:lumOff val="80000"/>
                  </a:schemeClr>
                </a:solidFill>
                <a:latin typeface="Comic Sans MS"/>
                <a:cs typeface="Comic Sans MS"/>
              </a:rPr>
              <a:t>Muchas</a:t>
            </a:r>
            <a:r>
              <a:rPr lang="en-US" sz="4000" b="1" dirty="0">
                <a:solidFill>
                  <a:schemeClr val="tx1">
                    <a:lumMod val="20000"/>
                    <a:lumOff val="80000"/>
                  </a:schemeClr>
                </a:solidFill>
                <a:latin typeface="Comic Sans MS"/>
                <a:cs typeface="Comic Sans MS"/>
              </a:rPr>
              <a:t> Gracias</a:t>
            </a:r>
          </a:p>
        </p:txBody>
      </p:sp>
      <p:pic>
        <p:nvPicPr>
          <p:cNvPr id="2" name="Picture 1" descr="bike-ride-cambodia-071009-s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8430" y="1207444"/>
            <a:ext cx="6870023" cy="5152516"/>
          </a:xfrm>
          <a:prstGeom prst="rect">
            <a:avLst/>
          </a:prstGeom>
        </p:spPr>
      </p:pic>
    </p:spTree>
    <p:extLst>
      <p:ext uri="{BB962C8B-B14F-4D97-AF65-F5344CB8AC3E}">
        <p14:creationId xmlns:p14="http://schemas.microsoft.com/office/powerpoint/2010/main" val="248603503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5"/>
          <p:cNvSpPr>
            <a:spLocks noGrp="1" noChangeArrowheads="1"/>
          </p:cNvSpPr>
          <p:nvPr>
            <p:ph idx="1"/>
          </p:nvPr>
        </p:nvSpPr>
        <p:spPr bwMode="auto">
          <a:xfrm>
            <a:off x="457200" y="1140133"/>
            <a:ext cx="4391700" cy="5398780"/>
          </a:xfrm>
          <a:noFill/>
          <a:ln>
            <a:miter lim="800000"/>
            <a:headEnd/>
            <a:tailEnd/>
          </a:ln>
        </p:spPr>
        <p:txBody>
          <a:bodyPr vert="horz" wrap="square" lIns="91440" tIns="45720" rIns="91440" bIns="45720" numCol="1" anchor="ctr" anchorCtr="0" compatLnSpc="1">
            <a:prstTxWarp prst="textNoShape">
              <a:avLst/>
            </a:prstTxWarp>
            <a:normAutofit/>
          </a:bodyPr>
          <a:lstStyle/>
          <a:p>
            <a:pPr eaLnBrk="1" hangingPunct="1">
              <a:spcBef>
                <a:spcPct val="30000"/>
              </a:spcBef>
              <a:buFont typeface="Wingdings" pitchFamily="2" charset="2"/>
              <a:buChar char="§"/>
            </a:pPr>
            <a:r>
              <a:rPr lang="en-US" sz="2400" b="1" dirty="0" smtClean="0"/>
              <a:t>Osteoclastos</a:t>
            </a:r>
            <a:r>
              <a:rPr lang="en-US" sz="2400" b="1" baseline="30000" dirty="0" smtClean="0"/>
              <a:t>1</a:t>
            </a:r>
            <a:r>
              <a:rPr lang="en-US" sz="2400" b="1" dirty="0" smtClean="0"/>
              <a:t>:</a:t>
            </a:r>
          </a:p>
          <a:p>
            <a:pPr lvl="1" eaLnBrk="1" hangingPunct="1">
              <a:spcBef>
                <a:spcPct val="30000"/>
              </a:spcBef>
              <a:buClr>
                <a:schemeClr val="accent5"/>
              </a:buClr>
              <a:buFont typeface="Wingdings" pitchFamily="2" charset="2"/>
              <a:buChar char="§"/>
            </a:pPr>
            <a:r>
              <a:rPr lang="en-US" sz="2000" dirty="0" err="1" smtClean="0"/>
              <a:t>Células</a:t>
            </a:r>
            <a:r>
              <a:rPr lang="en-US" sz="2000" dirty="0" smtClean="0"/>
              <a:t> </a:t>
            </a:r>
            <a:r>
              <a:rPr lang="en-US" sz="2000" dirty="0" err="1" smtClean="0"/>
              <a:t>desarrolladas</a:t>
            </a:r>
            <a:r>
              <a:rPr lang="en-US" sz="2000" dirty="0" smtClean="0"/>
              <a:t> a </a:t>
            </a:r>
            <a:r>
              <a:rPr lang="en-US" sz="2000" dirty="0" err="1" smtClean="0"/>
              <a:t>partir</a:t>
            </a:r>
            <a:r>
              <a:rPr lang="en-US" sz="2000" dirty="0" smtClean="0"/>
              <a:t> de </a:t>
            </a:r>
            <a:r>
              <a:rPr lang="en-US" sz="2000" dirty="0" err="1" smtClean="0"/>
              <a:t>las</a:t>
            </a:r>
            <a:r>
              <a:rPr lang="en-US" sz="2000" dirty="0" smtClean="0"/>
              <a:t> </a:t>
            </a:r>
            <a:r>
              <a:rPr lang="en-US" sz="2000" dirty="0" err="1" smtClean="0"/>
              <a:t>células</a:t>
            </a:r>
            <a:r>
              <a:rPr lang="en-US" sz="2000" dirty="0" smtClean="0"/>
              <a:t> </a:t>
            </a:r>
            <a:r>
              <a:rPr lang="en-US" sz="2000" dirty="0" err="1" smtClean="0"/>
              <a:t>madre</a:t>
            </a:r>
            <a:r>
              <a:rPr lang="en-US" sz="2000" dirty="0" smtClean="0"/>
              <a:t> </a:t>
            </a:r>
            <a:r>
              <a:rPr lang="en-US" sz="2000" dirty="0" err="1" smtClean="0"/>
              <a:t>hemopoyéticas</a:t>
            </a:r>
            <a:endParaRPr lang="en-US" sz="2000" baseline="30000" dirty="0" smtClean="0"/>
          </a:p>
          <a:p>
            <a:pPr lvl="1" eaLnBrk="1" hangingPunct="1">
              <a:spcBef>
                <a:spcPct val="30000"/>
              </a:spcBef>
              <a:buClr>
                <a:schemeClr val="accent5"/>
              </a:buClr>
              <a:buFont typeface="Wingdings" pitchFamily="2" charset="2"/>
              <a:buChar char="§"/>
            </a:pPr>
            <a:r>
              <a:rPr lang="en-US" sz="2000" dirty="0" err="1" smtClean="0"/>
              <a:t>Disuelven</a:t>
            </a:r>
            <a:r>
              <a:rPr lang="en-US" sz="2000" dirty="0" smtClean="0"/>
              <a:t> la </a:t>
            </a:r>
            <a:r>
              <a:rPr lang="en-US" sz="2000" dirty="0" err="1" smtClean="0"/>
              <a:t>matriz</a:t>
            </a:r>
            <a:r>
              <a:rPr lang="en-US" sz="2000" dirty="0" smtClean="0"/>
              <a:t> mineral y </a:t>
            </a:r>
            <a:r>
              <a:rPr lang="en-US" sz="2000" dirty="0" err="1" smtClean="0"/>
              <a:t>orgánica</a:t>
            </a:r>
            <a:r>
              <a:rPr lang="en-US" sz="2000" dirty="0" smtClean="0"/>
              <a:t> </a:t>
            </a:r>
            <a:r>
              <a:rPr lang="en-US" sz="2000" dirty="0" err="1" smtClean="0"/>
              <a:t>óseas</a:t>
            </a:r>
            <a:endParaRPr lang="en-US" sz="2000" baseline="30000" dirty="0" smtClean="0"/>
          </a:p>
          <a:p>
            <a:pPr lvl="1" eaLnBrk="1" hangingPunct="1">
              <a:spcBef>
                <a:spcPct val="30000"/>
              </a:spcBef>
              <a:buFont typeface="Wingdings" pitchFamily="2" charset="2"/>
              <a:buChar char="§"/>
            </a:pPr>
            <a:endParaRPr lang="en-US" sz="2000" baseline="30000" dirty="0" smtClean="0"/>
          </a:p>
          <a:p>
            <a:pPr eaLnBrk="1" hangingPunct="1">
              <a:spcBef>
                <a:spcPct val="30000"/>
              </a:spcBef>
              <a:buFont typeface="Wingdings" pitchFamily="2" charset="2"/>
              <a:buChar char="§"/>
            </a:pPr>
            <a:r>
              <a:rPr lang="en-US" sz="2400" b="1" dirty="0" smtClean="0"/>
              <a:t>Osteoblastos</a:t>
            </a:r>
            <a:r>
              <a:rPr lang="en-US" sz="2400" b="1" baseline="30000" dirty="0" smtClean="0"/>
              <a:t>2</a:t>
            </a:r>
            <a:r>
              <a:rPr lang="en-US" sz="2000" dirty="0" smtClean="0"/>
              <a:t>:</a:t>
            </a:r>
          </a:p>
          <a:p>
            <a:pPr lvl="1" eaLnBrk="1" hangingPunct="1">
              <a:spcBef>
                <a:spcPct val="30000"/>
              </a:spcBef>
              <a:buClr>
                <a:schemeClr val="accent5"/>
              </a:buClr>
              <a:buFont typeface="Wingdings" pitchFamily="2" charset="2"/>
              <a:buChar char="§"/>
            </a:pPr>
            <a:r>
              <a:rPr lang="en-US" sz="2000" dirty="0" err="1" smtClean="0"/>
              <a:t>Desarroladas</a:t>
            </a:r>
            <a:r>
              <a:rPr lang="en-US" sz="2000" dirty="0" smtClean="0"/>
              <a:t> a </a:t>
            </a:r>
            <a:r>
              <a:rPr lang="en-US" sz="2000" dirty="0" err="1" smtClean="0"/>
              <a:t>partir</a:t>
            </a:r>
            <a:r>
              <a:rPr lang="en-US" sz="2000" dirty="0" smtClean="0"/>
              <a:t> de </a:t>
            </a:r>
            <a:r>
              <a:rPr lang="en-US" sz="2000" dirty="0" err="1" smtClean="0"/>
              <a:t>células</a:t>
            </a:r>
            <a:r>
              <a:rPr lang="en-US" sz="2000" dirty="0" smtClean="0"/>
              <a:t> </a:t>
            </a:r>
            <a:r>
              <a:rPr lang="en-US" sz="2000" dirty="0" err="1" smtClean="0"/>
              <a:t>mesenquimales</a:t>
            </a:r>
            <a:r>
              <a:rPr lang="en-US" sz="2000" dirty="0" smtClean="0"/>
              <a:t> </a:t>
            </a:r>
            <a:r>
              <a:rPr lang="en-US" sz="2000" dirty="0" err="1" smtClean="0"/>
              <a:t>progenitoras</a:t>
            </a:r>
            <a:endParaRPr lang="en-US" sz="2000" dirty="0" smtClean="0"/>
          </a:p>
          <a:p>
            <a:pPr lvl="1" eaLnBrk="1" hangingPunct="1">
              <a:spcBef>
                <a:spcPct val="30000"/>
              </a:spcBef>
              <a:buClr>
                <a:schemeClr val="accent5"/>
              </a:buClr>
              <a:buFont typeface="Wingdings" pitchFamily="2" charset="2"/>
              <a:buChar char="§"/>
            </a:pPr>
            <a:r>
              <a:rPr lang="en-US" sz="2000" dirty="0" err="1" smtClean="0"/>
              <a:t>Rellenan</a:t>
            </a:r>
            <a:r>
              <a:rPr lang="en-US" sz="2000" dirty="0" smtClean="0"/>
              <a:t> con </a:t>
            </a:r>
            <a:r>
              <a:rPr lang="en-US" sz="2000" dirty="0" err="1" smtClean="0"/>
              <a:t>hueso</a:t>
            </a:r>
            <a:r>
              <a:rPr lang="en-US" sz="2000" dirty="0" smtClean="0"/>
              <a:t> </a:t>
            </a:r>
            <a:r>
              <a:rPr lang="en-US" sz="2000" dirty="0" err="1" smtClean="0"/>
              <a:t>nuevo</a:t>
            </a:r>
            <a:r>
              <a:rPr lang="en-US" sz="2000" dirty="0" smtClean="0"/>
              <a:t> </a:t>
            </a:r>
            <a:r>
              <a:rPr lang="en-US" sz="2000" dirty="0" err="1" smtClean="0"/>
              <a:t>las</a:t>
            </a:r>
            <a:r>
              <a:rPr lang="en-US" sz="2000" dirty="0" smtClean="0"/>
              <a:t> </a:t>
            </a:r>
            <a:r>
              <a:rPr lang="en-US" sz="2000" dirty="0" err="1" smtClean="0"/>
              <a:t>áreas</a:t>
            </a:r>
            <a:r>
              <a:rPr lang="en-US" sz="2000" dirty="0" smtClean="0"/>
              <a:t> </a:t>
            </a:r>
            <a:r>
              <a:rPr lang="en-US" sz="2000" dirty="0" err="1" smtClean="0"/>
              <a:t>reabsorbidas</a:t>
            </a:r>
            <a:endParaRPr lang="en-US" sz="2000" dirty="0" smtClean="0"/>
          </a:p>
        </p:txBody>
      </p:sp>
      <p:sp>
        <p:nvSpPr>
          <p:cNvPr id="6147" name="Text Box 11"/>
          <p:cNvSpPr txBox="1">
            <a:spLocks noChangeArrowheads="1"/>
          </p:cNvSpPr>
          <p:nvPr/>
        </p:nvSpPr>
        <p:spPr bwMode="auto">
          <a:xfrm>
            <a:off x="4763" y="6631853"/>
            <a:ext cx="6452032" cy="246221"/>
          </a:xfrm>
          <a:prstGeom prst="rect">
            <a:avLst/>
          </a:prstGeom>
          <a:noFill/>
          <a:ln w="9525">
            <a:noFill/>
            <a:miter lim="800000"/>
            <a:headEnd/>
            <a:tailEnd/>
          </a:ln>
        </p:spPr>
        <p:txBody>
          <a:bodyPr wrap="none">
            <a:spAutoFit/>
          </a:bodyPr>
          <a:lstStyle/>
          <a:p>
            <a:r>
              <a:rPr lang="en-US" sz="1000" baseline="30000" dirty="0">
                <a:solidFill>
                  <a:srgbClr val="2F3C61"/>
                </a:solidFill>
                <a:latin typeface="Comic Sans MS"/>
                <a:cs typeface="Comic Sans MS"/>
              </a:rPr>
              <a:t>1</a:t>
            </a:r>
            <a:r>
              <a:rPr lang="en-US" sz="1000" dirty="0">
                <a:solidFill>
                  <a:srgbClr val="2F3C61"/>
                </a:solidFill>
                <a:latin typeface="Comic Sans MS"/>
                <a:cs typeface="Comic Sans MS"/>
              </a:rPr>
              <a:t>Vaananen HK, et al. </a:t>
            </a:r>
            <a:r>
              <a:rPr lang="en-US" sz="1000" i="1" dirty="0">
                <a:solidFill>
                  <a:srgbClr val="2F3C61"/>
                </a:solidFill>
                <a:latin typeface="Comic Sans MS"/>
                <a:cs typeface="Comic Sans MS"/>
              </a:rPr>
              <a:t>J Cell Sci. </a:t>
            </a:r>
            <a:r>
              <a:rPr lang="en-US" sz="1000" dirty="0">
                <a:solidFill>
                  <a:srgbClr val="2F3C61"/>
                </a:solidFill>
                <a:latin typeface="Comic Sans MS"/>
                <a:cs typeface="Comic Sans MS"/>
              </a:rPr>
              <a:t>2000;113(3):377-381. </a:t>
            </a:r>
            <a:r>
              <a:rPr lang="en-US" sz="1000" baseline="30000" dirty="0">
                <a:solidFill>
                  <a:srgbClr val="2F3C61"/>
                </a:solidFill>
                <a:latin typeface="Comic Sans MS"/>
                <a:cs typeface="Comic Sans MS"/>
              </a:rPr>
              <a:t>2</a:t>
            </a:r>
            <a:r>
              <a:rPr lang="en-US" sz="1000" dirty="0">
                <a:solidFill>
                  <a:srgbClr val="2F3C61"/>
                </a:solidFill>
                <a:latin typeface="Comic Sans MS"/>
                <a:cs typeface="Comic Sans MS"/>
              </a:rPr>
              <a:t>Ducy P, et al. </a:t>
            </a:r>
            <a:r>
              <a:rPr lang="en-US" sz="1000" i="1" dirty="0">
                <a:solidFill>
                  <a:srgbClr val="2F3C61"/>
                </a:solidFill>
                <a:latin typeface="Comic Sans MS"/>
                <a:cs typeface="Comic Sans MS"/>
              </a:rPr>
              <a:t>Science. </a:t>
            </a:r>
            <a:r>
              <a:rPr lang="en-US" sz="1000" dirty="0">
                <a:solidFill>
                  <a:srgbClr val="2F3C61"/>
                </a:solidFill>
                <a:latin typeface="Comic Sans MS"/>
                <a:cs typeface="Comic Sans MS"/>
              </a:rPr>
              <a:t>2000;289(5484):1501-1504.</a:t>
            </a:r>
          </a:p>
        </p:txBody>
      </p:sp>
      <p:sp>
        <p:nvSpPr>
          <p:cNvPr id="10" name="Rectangle 9"/>
          <p:cNvSpPr/>
          <p:nvPr/>
        </p:nvSpPr>
        <p:spPr>
          <a:xfrm>
            <a:off x="4877885" y="3419475"/>
            <a:ext cx="2908300" cy="200025"/>
          </a:xfrm>
          <a:prstGeom prst="rec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cs typeface="Arial" pitchFamily="34" charset="0"/>
            </a:endParaRPr>
          </a:p>
        </p:txBody>
      </p:sp>
      <p:sp>
        <p:nvSpPr>
          <p:cNvPr id="11" name="Rectangle 10"/>
          <p:cNvSpPr/>
          <p:nvPr/>
        </p:nvSpPr>
        <p:spPr>
          <a:xfrm>
            <a:off x="4874710" y="5895975"/>
            <a:ext cx="2908300" cy="200025"/>
          </a:xfrm>
          <a:prstGeom prst="rec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cs typeface="Arial" pitchFamily="34" charset="0"/>
            </a:endParaRPr>
          </a:p>
        </p:txBody>
      </p:sp>
      <p:pic>
        <p:nvPicPr>
          <p:cNvPr id="6152" name="Picture 10" descr="Scales.png"/>
          <p:cNvPicPr>
            <a:picLocks noChangeAspect="1"/>
          </p:cNvPicPr>
          <p:nvPr/>
        </p:nvPicPr>
        <p:blipFill>
          <a:blip r:embed="rId3" cstate="print"/>
          <a:srcRect/>
          <a:stretch>
            <a:fillRect/>
          </a:stretch>
        </p:blipFill>
        <p:spPr bwMode="auto">
          <a:xfrm>
            <a:off x="5122360" y="1905000"/>
            <a:ext cx="3657600" cy="3810000"/>
          </a:xfrm>
          <a:prstGeom prst="rect">
            <a:avLst/>
          </a:prstGeom>
          <a:noFill/>
          <a:ln w="9525">
            <a:noFill/>
            <a:miter lim="800000"/>
            <a:headEnd/>
            <a:tailEnd/>
          </a:ln>
        </p:spPr>
      </p:pic>
      <p:sp>
        <p:nvSpPr>
          <p:cNvPr id="6153" name="12 CuadroTexto"/>
          <p:cNvSpPr txBox="1">
            <a:spLocks noChangeArrowheads="1"/>
          </p:cNvSpPr>
          <p:nvPr/>
        </p:nvSpPr>
        <p:spPr bwMode="auto">
          <a:xfrm>
            <a:off x="8017960" y="3352800"/>
            <a:ext cx="441325" cy="646113"/>
          </a:xfrm>
          <a:prstGeom prst="rect">
            <a:avLst/>
          </a:prstGeom>
          <a:noFill/>
          <a:ln w="9525">
            <a:noFill/>
            <a:miter lim="800000"/>
            <a:headEnd/>
            <a:tailEnd/>
          </a:ln>
        </p:spPr>
        <p:txBody>
          <a:bodyPr>
            <a:spAutoFit/>
          </a:bodyPr>
          <a:lstStyle/>
          <a:p>
            <a:r>
              <a:rPr lang="es-ES" sz="3600" b="1">
                <a:solidFill>
                  <a:srgbClr val="330066"/>
                </a:solidFill>
              </a:rPr>
              <a:t>1</a:t>
            </a:r>
          </a:p>
        </p:txBody>
      </p:sp>
      <p:sp>
        <p:nvSpPr>
          <p:cNvPr id="6154" name="13 CuadroTexto"/>
          <p:cNvSpPr txBox="1">
            <a:spLocks noChangeArrowheads="1"/>
          </p:cNvSpPr>
          <p:nvPr/>
        </p:nvSpPr>
        <p:spPr bwMode="auto">
          <a:xfrm>
            <a:off x="5427160" y="3352800"/>
            <a:ext cx="441325" cy="646113"/>
          </a:xfrm>
          <a:prstGeom prst="rect">
            <a:avLst/>
          </a:prstGeom>
          <a:noFill/>
          <a:ln w="9525">
            <a:noFill/>
            <a:miter lim="800000"/>
            <a:headEnd/>
            <a:tailEnd/>
          </a:ln>
        </p:spPr>
        <p:txBody>
          <a:bodyPr>
            <a:spAutoFit/>
          </a:bodyPr>
          <a:lstStyle/>
          <a:p>
            <a:r>
              <a:rPr lang="es-ES" sz="3600" b="1">
                <a:solidFill>
                  <a:srgbClr val="330066"/>
                </a:solidFill>
              </a:rPr>
              <a:t>2</a:t>
            </a:r>
          </a:p>
        </p:txBody>
      </p:sp>
      <p:sp>
        <p:nvSpPr>
          <p:cNvPr id="12" name="Title 3"/>
          <p:cNvSpPr txBox="1">
            <a:spLocks/>
          </p:cNvSpPr>
          <p:nvPr/>
        </p:nvSpPr>
        <p:spPr>
          <a:xfrm>
            <a:off x="457200" y="99714"/>
            <a:ext cx="8229600" cy="509449"/>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Comic Sans MS"/>
                <a:ea typeface="+mj-ea"/>
                <a:cs typeface="Comic Sans MS"/>
              </a:defRPr>
            </a:lvl1pPr>
          </a:lstStyle>
          <a:p>
            <a:r>
              <a:rPr lang="en-US" sz="2800" smtClean="0">
                <a:solidFill>
                  <a:schemeClr val="accent5"/>
                </a:solidFill>
              </a:rPr>
              <a:t>Biología de las Mtx óseas</a:t>
            </a:r>
            <a:endParaRPr lang="en-US" sz="2800" dirty="0">
              <a:solidFill>
                <a:schemeClr val="accent5"/>
              </a:solidFill>
            </a:endParaRPr>
          </a:p>
        </p:txBody>
      </p:sp>
      <p:sp>
        <p:nvSpPr>
          <p:cNvPr id="13" name="Rectangle 12"/>
          <p:cNvSpPr/>
          <p:nvPr/>
        </p:nvSpPr>
        <p:spPr>
          <a:xfrm>
            <a:off x="457200" y="698975"/>
            <a:ext cx="8229600" cy="44115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err="1" smtClean="0">
                <a:latin typeface="Comic Sans MS"/>
                <a:cs typeface="Comic Sans MS"/>
              </a:rPr>
              <a:t>Osteoblastos</a:t>
            </a:r>
            <a:r>
              <a:rPr lang="en-US" dirty="0" smtClean="0">
                <a:latin typeface="Comic Sans MS"/>
                <a:cs typeface="Comic Sans MS"/>
              </a:rPr>
              <a:t>/</a:t>
            </a:r>
            <a:r>
              <a:rPr lang="en-US" dirty="0" err="1" smtClean="0">
                <a:latin typeface="Comic Sans MS"/>
                <a:cs typeface="Comic Sans MS"/>
              </a:rPr>
              <a:t>Osteoclastos</a:t>
            </a:r>
            <a:endParaRPr lang="en-US" dirty="0">
              <a:latin typeface="Comic Sans MS"/>
              <a:cs typeface="Comic Sans MS"/>
            </a:endParaRPr>
          </a:p>
        </p:txBody>
      </p:sp>
    </p:spTree>
    <p:extLst>
      <p:ext uri="{BB962C8B-B14F-4D97-AF65-F5344CB8AC3E}">
        <p14:creationId xmlns:p14="http://schemas.microsoft.com/office/powerpoint/2010/main" val="11682166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99714"/>
            <a:ext cx="8229600" cy="509449"/>
          </a:xfrm>
        </p:spPr>
        <p:txBody>
          <a:bodyPr/>
          <a:lstStyle/>
          <a:p>
            <a:r>
              <a:rPr lang="en-US" sz="2800" dirty="0" err="1" smtClean="0">
                <a:solidFill>
                  <a:schemeClr val="accent5"/>
                </a:solidFill>
              </a:rPr>
              <a:t>Biología</a:t>
            </a:r>
            <a:r>
              <a:rPr lang="en-US" sz="2800" dirty="0" smtClean="0">
                <a:solidFill>
                  <a:schemeClr val="accent5"/>
                </a:solidFill>
              </a:rPr>
              <a:t> de </a:t>
            </a:r>
            <a:r>
              <a:rPr lang="en-US" sz="2800" dirty="0" err="1" smtClean="0">
                <a:solidFill>
                  <a:schemeClr val="accent5"/>
                </a:solidFill>
              </a:rPr>
              <a:t>las</a:t>
            </a:r>
            <a:r>
              <a:rPr lang="en-US" sz="2800" dirty="0" smtClean="0">
                <a:solidFill>
                  <a:schemeClr val="accent5"/>
                </a:solidFill>
              </a:rPr>
              <a:t> </a:t>
            </a:r>
            <a:r>
              <a:rPr lang="en-US" sz="2800" dirty="0" err="1" smtClean="0">
                <a:solidFill>
                  <a:schemeClr val="accent5"/>
                </a:solidFill>
              </a:rPr>
              <a:t>Mtx</a:t>
            </a:r>
            <a:r>
              <a:rPr lang="en-US" sz="2800" dirty="0" smtClean="0">
                <a:solidFill>
                  <a:schemeClr val="accent5"/>
                </a:solidFill>
              </a:rPr>
              <a:t> </a:t>
            </a:r>
            <a:r>
              <a:rPr lang="en-US" sz="2800" dirty="0" err="1" smtClean="0">
                <a:solidFill>
                  <a:schemeClr val="accent5"/>
                </a:solidFill>
              </a:rPr>
              <a:t>óseas</a:t>
            </a:r>
            <a:endParaRPr lang="en-US" sz="2800" dirty="0">
              <a:solidFill>
                <a:schemeClr val="accent5"/>
              </a:solidFill>
            </a:endParaRPr>
          </a:p>
        </p:txBody>
      </p:sp>
      <p:sp>
        <p:nvSpPr>
          <p:cNvPr id="12" name="Rectangle 11"/>
          <p:cNvSpPr/>
          <p:nvPr/>
        </p:nvSpPr>
        <p:spPr>
          <a:xfrm>
            <a:off x="457200" y="698975"/>
            <a:ext cx="8229600" cy="44115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err="1" smtClean="0">
                <a:latin typeface="Comic Sans MS"/>
                <a:cs typeface="Comic Sans MS"/>
              </a:rPr>
              <a:t>Remodelación</a:t>
            </a:r>
            <a:r>
              <a:rPr lang="en-US" dirty="0" smtClean="0">
                <a:latin typeface="Comic Sans MS"/>
                <a:cs typeface="Comic Sans MS"/>
              </a:rPr>
              <a:t> </a:t>
            </a:r>
            <a:r>
              <a:rPr lang="en-US" dirty="0" err="1" smtClean="0">
                <a:latin typeface="Comic Sans MS"/>
                <a:cs typeface="Comic Sans MS"/>
              </a:rPr>
              <a:t>ósea</a:t>
            </a:r>
            <a:r>
              <a:rPr lang="en-US" dirty="0" smtClean="0">
                <a:latin typeface="Comic Sans MS"/>
                <a:cs typeface="Comic Sans MS"/>
              </a:rPr>
              <a:t> NORMAL</a:t>
            </a:r>
            <a:endParaRPr lang="en-US" dirty="0">
              <a:latin typeface="Comic Sans MS"/>
              <a:cs typeface="Comic Sans MS"/>
            </a:endParaRPr>
          </a:p>
        </p:txBody>
      </p:sp>
      <p:pic>
        <p:nvPicPr>
          <p:cNvPr id="2" name="Picture 1"/>
          <p:cNvPicPr>
            <a:picLocks noChangeAspect="1"/>
          </p:cNvPicPr>
          <p:nvPr/>
        </p:nvPicPr>
        <p:blipFill rotWithShape="1">
          <a:blip r:embed="rId3"/>
          <a:srcRect l="1894" r="1362"/>
          <a:stretch/>
        </p:blipFill>
        <p:spPr>
          <a:xfrm>
            <a:off x="35779" y="1905436"/>
            <a:ext cx="8846355" cy="3903748"/>
          </a:xfrm>
          <a:prstGeom prst="rect">
            <a:avLst/>
          </a:prstGeom>
        </p:spPr>
      </p:pic>
      <p:sp>
        <p:nvSpPr>
          <p:cNvPr id="13" name="TextBox 12"/>
          <p:cNvSpPr txBox="1"/>
          <p:nvPr/>
        </p:nvSpPr>
        <p:spPr>
          <a:xfrm>
            <a:off x="0" y="6638707"/>
            <a:ext cx="8943474" cy="246221"/>
          </a:xfrm>
          <a:prstGeom prst="rect">
            <a:avLst/>
          </a:prstGeom>
          <a:noFill/>
        </p:spPr>
        <p:txBody>
          <a:bodyPr wrap="square" rtlCol="0">
            <a:spAutoFit/>
          </a:bodyPr>
          <a:lstStyle/>
          <a:p>
            <a:r>
              <a:rPr lang="en-US" sz="1000" dirty="0" err="1" smtClean="0">
                <a:latin typeface="Comic Sans MS"/>
                <a:cs typeface="Comic Sans MS"/>
              </a:rPr>
              <a:t>Seeman</a:t>
            </a:r>
            <a:r>
              <a:rPr lang="en-US" sz="1000" dirty="0" smtClean="0">
                <a:latin typeface="Comic Sans MS"/>
                <a:cs typeface="Comic Sans MS"/>
              </a:rPr>
              <a:t> et al NEJM 2006</a:t>
            </a:r>
            <a:endParaRPr lang="en-US" sz="1000" dirty="0">
              <a:latin typeface="Comic Sans MS"/>
              <a:cs typeface="Comic Sans MS"/>
            </a:endParaRPr>
          </a:p>
        </p:txBody>
      </p:sp>
      <p:sp>
        <p:nvSpPr>
          <p:cNvPr id="7" name="Text Box 16"/>
          <p:cNvSpPr txBox="1">
            <a:spLocks noChangeArrowheads="1"/>
          </p:cNvSpPr>
          <p:nvPr/>
        </p:nvSpPr>
        <p:spPr bwMode="auto">
          <a:xfrm>
            <a:off x="2844524" y="5734154"/>
            <a:ext cx="2497456" cy="954107"/>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marL="342900" indent="-342900">
              <a:spcBef>
                <a:spcPct val="20000"/>
              </a:spcBef>
              <a:buFont typeface="+mj-ea"/>
              <a:buAutoNum type="circleNumDbPlain" startAt="3"/>
            </a:pPr>
            <a:r>
              <a:rPr lang="en-US" sz="1400" dirty="0" smtClean="0">
                <a:solidFill>
                  <a:srgbClr val="330066"/>
                </a:solidFill>
                <a:latin typeface="Comic Sans MS"/>
                <a:cs typeface="Comic Sans MS"/>
              </a:rPr>
              <a:t>Los </a:t>
            </a:r>
            <a:r>
              <a:rPr lang="en-US" sz="1400" dirty="0" err="1">
                <a:solidFill>
                  <a:srgbClr val="330066"/>
                </a:solidFill>
                <a:latin typeface="Comic Sans MS"/>
                <a:cs typeface="Comic Sans MS"/>
              </a:rPr>
              <a:t>osteoclastos</a:t>
            </a:r>
            <a:r>
              <a:rPr lang="en-US" sz="1400" dirty="0">
                <a:solidFill>
                  <a:srgbClr val="330066"/>
                </a:solidFill>
                <a:latin typeface="Comic Sans MS"/>
                <a:cs typeface="Comic Sans MS"/>
              </a:rPr>
              <a:t> </a:t>
            </a:r>
            <a:r>
              <a:rPr lang="en-US" sz="1400" dirty="0" err="1">
                <a:solidFill>
                  <a:srgbClr val="330066"/>
                </a:solidFill>
                <a:latin typeface="Comic Sans MS"/>
                <a:cs typeface="Comic Sans MS"/>
              </a:rPr>
              <a:t>reasbsorben</a:t>
            </a:r>
            <a:r>
              <a:rPr lang="en-US" sz="1400" dirty="0">
                <a:solidFill>
                  <a:srgbClr val="330066"/>
                </a:solidFill>
                <a:latin typeface="Comic Sans MS"/>
                <a:cs typeface="Comic Sans MS"/>
              </a:rPr>
              <a:t> el </a:t>
            </a:r>
            <a:r>
              <a:rPr lang="en-US" sz="1400" dirty="0" err="1">
                <a:solidFill>
                  <a:srgbClr val="330066"/>
                </a:solidFill>
                <a:latin typeface="Comic Sans MS"/>
                <a:cs typeface="Comic Sans MS"/>
              </a:rPr>
              <a:t>hueso</a:t>
            </a:r>
            <a:r>
              <a:rPr lang="en-US" sz="1400" dirty="0">
                <a:solidFill>
                  <a:srgbClr val="330066"/>
                </a:solidFill>
                <a:latin typeface="Comic Sans MS"/>
                <a:cs typeface="Comic Sans MS"/>
              </a:rPr>
              <a:t> </a:t>
            </a:r>
            <a:r>
              <a:rPr lang="en-US" sz="1400" dirty="0" err="1">
                <a:solidFill>
                  <a:srgbClr val="330066"/>
                </a:solidFill>
                <a:latin typeface="Comic Sans MS"/>
                <a:cs typeface="Comic Sans MS"/>
              </a:rPr>
              <a:t>dañado</a:t>
            </a:r>
            <a:r>
              <a:rPr lang="en-US" sz="1400" dirty="0">
                <a:solidFill>
                  <a:srgbClr val="330066"/>
                </a:solidFill>
                <a:latin typeface="Comic Sans MS"/>
                <a:cs typeface="Comic Sans MS"/>
              </a:rPr>
              <a:t> y </a:t>
            </a:r>
            <a:r>
              <a:rPr lang="en-US" sz="1400" dirty="0" err="1">
                <a:solidFill>
                  <a:srgbClr val="330066"/>
                </a:solidFill>
                <a:latin typeface="Comic Sans MS"/>
                <a:cs typeface="Comic Sans MS"/>
              </a:rPr>
              <a:t>mueren</a:t>
            </a:r>
            <a:r>
              <a:rPr lang="en-US" sz="1400" dirty="0">
                <a:solidFill>
                  <a:srgbClr val="330066"/>
                </a:solidFill>
                <a:latin typeface="Comic Sans MS"/>
                <a:cs typeface="Comic Sans MS"/>
              </a:rPr>
              <a:t> </a:t>
            </a:r>
            <a:r>
              <a:rPr lang="en-US" sz="1400" dirty="0" err="1">
                <a:solidFill>
                  <a:srgbClr val="330066"/>
                </a:solidFill>
                <a:latin typeface="Comic Sans MS"/>
                <a:cs typeface="Comic Sans MS"/>
              </a:rPr>
              <a:t>por</a:t>
            </a:r>
            <a:r>
              <a:rPr lang="en-US" sz="1400" dirty="0">
                <a:solidFill>
                  <a:srgbClr val="330066"/>
                </a:solidFill>
                <a:latin typeface="Comic Sans MS"/>
                <a:cs typeface="Comic Sans MS"/>
              </a:rPr>
              <a:t> </a:t>
            </a:r>
            <a:r>
              <a:rPr lang="en-US" sz="1400" dirty="0" smtClean="0">
                <a:solidFill>
                  <a:srgbClr val="330066"/>
                </a:solidFill>
                <a:latin typeface="Comic Sans MS"/>
                <a:cs typeface="Comic Sans MS"/>
              </a:rPr>
              <a:t>apoptosis </a:t>
            </a:r>
            <a:endParaRPr lang="en-US" sz="1400" dirty="0">
              <a:solidFill>
                <a:srgbClr val="330066"/>
              </a:solidFill>
              <a:latin typeface="Comic Sans MS"/>
              <a:cs typeface="Comic Sans MS"/>
            </a:endParaRPr>
          </a:p>
        </p:txBody>
      </p:sp>
      <p:sp>
        <p:nvSpPr>
          <p:cNvPr id="5" name="Rectangle 4"/>
          <p:cNvSpPr/>
          <p:nvPr/>
        </p:nvSpPr>
        <p:spPr>
          <a:xfrm>
            <a:off x="130127" y="5734154"/>
            <a:ext cx="2468732" cy="954107"/>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342900" indent="-342900">
              <a:spcBef>
                <a:spcPct val="20000"/>
              </a:spcBef>
              <a:buFont typeface="+mj-ea"/>
              <a:buAutoNum type="circleNumDbPlain"/>
            </a:pPr>
            <a:r>
              <a:rPr lang="en-US" sz="1400" dirty="0">
                <a:solidFill>
                  <a:srgbClr val="330066"/>
                </a:solidFill>
                <a:latin typeface="Comic Sans MS"/>
                <a:cs typeface="Comic Sans MS"/>
              </a:rPr>
              <a:t>El </a:t>
            </a:r>
            <a:r>
              <a:rPr lang="en-US" sz="1400" dirty="0" err="1">
                <a:solidFill>
                  <a:srgbClr val="330066"/>
                </a:solidFill>
                <a:latin typeface="Comic Sans MS"/>
                <a:cs typeface="Comic Sans MS"/>
              </a:rPr>
              <a:t>daño</a:t>
            </a:r>
            <a:r>
              <a:rPr lang="en-US" sz="1400" dirty="0">
                <a:solidFill>
                  <a:srgbClr val="330066"/>
                </a:solidFill>
                <a:latin typeface="Comic Sans MS"/>
                <a:cs typeface="Comic Sans MS"/>
              </a:rPr>
              <a:t> </a:t>
            </a:r>
            <a:r>
              <a:rPr lang="en-US" sz="1400" dirty="0" err="1">
                <a:solidFill>
                  <a:srgbClr val="330066"/>
                </a:solidFill>
                <a:latin typeface="Comic Sans MS"/>
                <a:cs typeface="Comic Sans MS"/>
              </a:rPr>
              <a:t>óseo</a:t>
            </a:r>
            <a:r>
              <a:rPr lang="en-US" sz="1400" dirty="0">
                <a:solidFill>
                  <a:srgbClr val="330066"/>
                </a:solidFill>
                <a:latin typeface="Comic Sans MS"/>
                <a:cs typeface="Comic Sans MS"/>
              </a:rPr>
              <a:t> </a:t>
            </a:r>
            <a:r>
              <a:rPr lang="en-US" sz="1400" dirty="0" err="1">
                <a:solidFill>
                  <a:srgbClr val="330066"/>
                </a:solidFill>
                <a:latin typeface="Comic Sans MS"/>
                <a:cs typeface="Comic Sans MS"/>
              </a:rPr>
              <a:t>es</a:t>
            </a:r>
            <a:r>
              <a:rPr lang="en-US" sz="1400" dirty="0">
                <a:solidFill>
                  <a:srgbClr val="330066"/>
                </a:solidFill>
                <a:latin typeface="Comic Sans MS"/>
                <a:cs typeface="Comic Sans MS"/>
              </a:rPr>
              <a:t> </a:t>
            </a:r>
            <a:r>
              <a:rPr lang="en-US" sz="1400" dirty="0" err="1">
                <a:solidFill>
                  <a:srgbClr val="330066"/>
                </a:solidFill>
                <a:latin typeface="Comic Sans MS"/>
                <a:cs typeface="Comic Sans MS"/>
              </a:rPr>
              <a:t>percibido</a:t>
            </a:r>
            <a:r>
              <a:rPr lang="en-US" sz="1400" dirty="0">
                <a:solidFill>
                  <a:srgbClr val="330066"/>
                </a:solidFill>
                <a:latin typeface="Comic Sans MS"/>
                <a:cs typeface="Comic Sans MS"/>
              </a:rPr>
              <a:t> </a:t>
            </a:r>
            <a:r>
              <a:rPr lang="en-US" sz="1400" dirty="0" err="1">
                <a:solidFill>
                  <a:srgbClr val="330066"/>
                </a:solidFill>
                <a:latin typeface="Comic Sans MS"/>
                <a:cs typeface="Comic Sans MS"/>
              </a:rPr>
              <a:t>por</a:t>
            </a:r>
            <a:r>
              <a:rPr lang="en-US" sz="1400" dirty="0">
                <a:solidFill>
                  <a:srgbClr val="330066"/>
                </a:solidFill>
                <a:latin typeface="Comic Sans MS"/>
                <a:cs typeface="Comic Sans MS"/>
              </a:rPr>
              <a:t> </a:t>
            </a:r>
            <a:r>
              <a:rPr lang="en-US" sz="1400" dirty="0" err="1">
                <a:solidFill>
                  <a:srgbClr val="330066"/>
                </a:solidFill>
                <a:latin typeface="Comic Sans MS"/>
                <a:cs typeface="Comic Sans MS"/>
              </a:rPr>
              <a:t>osteocitos</a:t>
            </a:r>
            <a:r>
              <a:rPr lang="en-US" sz="1400" dirty="0">
                <a:solidFill>
                  <a:srgbClr val="330066"/>
                </a:solidFill>
                <a:latin typeface="Comic Sans MS"/>
                <a:cs typeface="Comic Sans MS"/>
              </a:rPr>
              <a:t> y </a:t>
            </a:r>
            <a:r>
              <a:rPr lang="en-US" sz="1400" dirty="0" err="1">
                <a:solidFill>
                  <a:srgbClr val="330066"/>
                </a:solidFill>
                <a:latin typeface="Comic Sans MS"/>
                <a:cs typeface="Comic Sans MS"/>
              </a:rPr>
              <a:t>células</a:t>
            </a:r>
            <a:r>
              <a:rPr lang="en-US" sz="1400" dirty="0">
                <a:solidFill>
                  <a:srgbClr val="330066"/>
                </a:solidFill>
                <a:latin typeface="Comic Sans MS"/>
                <a:cs typeface="Comic Sans MS"/>
              </a:rPr>
              <a:t> de </a:t>
            </a:r>
            <a:r>
              <a:rPr lang="en-US" sz="1400" dirty="0" err="1">
                <a:solidFill>
                  <a:srgbClr val="330066"/>
                </a:solidFill>
                <a:latin typeface="Comic Sans MS"/>
                <a:cs typeface="Comic Sans MS"/>
              </a:rPr>
              <a:t>revestimiento</a:t>
            </a:r>
            <a:endParaRPr lang="en-US" sz="1400" dirty="0">
              <a:solidFill>
                <a:srgbClr val="330066"/>
              </a:solidFill>
              <a:latin typeface="Comic Sans MS"/>
              <a:cs typeface="Comic Sans MS"/>
            </a:endParaRPr>
          </a:p>
        </p:txBody>
      </p:sp>
      <p:sp>
        <p:nvSpPr>
          <p:cNvPr id="6" name="Rectangle 5"/>
          <p:cNvSpPr/>
          <p:nvPr/>
        </p:nvSpPr>
        <p:spPr>
          <a:xfrm>
            <a:off x="457200" y="1205272"/>
            <a:ext cx="4014742" cy="738664"/>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342900" indent="-342900">
              <a:spcBef>
                <a:spcPct val="20000"/>
              </a:spcBef>
              <a:buFont typeface="+mj-ea"/>
              <a:buAutoNum type="circleNumDbPlain" startAt="2"/>
            </a:pPr>
            <a:r>
              <a:rPr lang="en-US" sz="1400" dirty="0" err="1">
                <a:solidFill>
                  <a:srgbClr val="330066"/>
                </a:solidFill>
                <a:latin typeface="Comic Sans MS"/>
                <a:cs typeface="Comic Sans MS"/>
              </a:rPr>
              <a:t>Esas</a:t>
            </a:r>
            <a:r>
              <a:rPr lang="en-US" sz="1400" dirty="0">
                <a:solidFill>
                  <a:srgbClr val="330066"/>
                </a:solidFill>
                <a:latin typeface="Comic Sans MS"/>
                <a:cs typeface="Comic Sans MS"/>
              </a:rPr>
              <a:t> </a:t>
            </a:r>
            <a:r>
              <a:rPr lang="en-US" sz="1400" dirty="0" err="1">
                <a:solidFill>
                  <a:srgbClr val="330066"/>
                </a:solidFill>
                <a:latin typeface="Comic Sans MS"/>
                <a:cs typeface="Comic Sans MS"/>
              </a:rPr>
              <a:t>células</a:t>
            </a:r>
            <a:r>
              <a:rPr lang="en-US" sz="1400" dirty="0">
                <a:solidFill>
                  <a:srgbClr val="330066"/>
                </a:solidFill>
                <a:latin typeface="Comic Sans MS"/>
                <a:cs typeface="Comic Sans MS"/>
              </a:rPr>
              <a:t> </a:t>
            </a:r>
            <a:r>
              <a:rPr lang="en-US" sz="1400" dirty="0" err="1">
                <a:solidFill>
                  <a:srgbClr val="330066"/>
                </a:solidFill>
                <a:latin typeface="Comic Sans MS"/>
                <a:cs typeface="Comic Sans MS"/>
              </a:rPr>
              <a:t>liberan</a:t>
            </a:r>
            <a:r>
              <a:rPr lang="en-US" sz="1400" dirty="0">
                <a:solidFill>
                  <a:srgbClr val="330066"/>
                </a:solidFill>
                <a:latin typeface="Comic Sans MS"/>
                <a:cs typeface="Comic Sans MS"/>
              </a:rPr>
              <a:t> </a:t>
            </a:r>
            <a:r>
              <a:rPr lang="en-US" sz="1400" dirty="0" err="1">
                <a:solidFill>
                  <a:srgbClr val="330066"/>
                </a:solidFill>
                <a:latin typeface="Comic Sans MS"/>
                <a:cs typeface="Comic Sans MS"/>
              </a:rPr>
              <a:t>sustancias</a:t>
            </a:r>
            <a:r>
              <a:rPr lang="en-US" sz="1400" dirty="0">
                <a:solidFill>
                  <a:srgbClr val="330066"/>
                </a:solidFill>
                <a:latin typeface="Comic Sans MS"/>
                <a:cs typeface="Comic Sans MS"/>
              </a:rPr>
              <a:t> </a:t>
            </a:r>
            <a:r>
              <a:rPr lang="en-US" sz="1400" dirty="0" err="1">
                <a:solidFill>
                  <a:srgbClr val="330066"/>
                </a:solidFill>
                <a:latin typeface="Comic Sans MS"/>
                <a:cs typeface="Comic Sans MS"/>
              </a:rPr>
              <a:t>que</a:t>
            </a:r>
            <a:r>
              <a:rPr lang="en-US" sz="1400" dirty="0">
                <a:solidFill>
                  <a:srgbClr val="330066"/>
                </a:solidFill>
                <a:latin typeface="Comic Sans MS"/>
                <a:cs typeface="Comic Sans MS"/>
              </a:rPr>
              <a:t> </a:t>
            </a:r>
            <a:r>
              <a:rPr lang="en-US" sz="1400" dirty="0" err="1">
                <a:solidFill>
                  <a:srgbClr val="330066"/>
                </a:solidFill>
                <a:latin typeface="Comic Sans MS"/>
                <a:cs typeface="Comic Sans MS"/>
              </a:rPr>
              <a:t>atraen</a:t>
            </a:r>
            <a:r>
              <a:rPr lang="en-US" sz="1400" dirty="0">
                <a:solidFill>
                  <a:srgbClr val="330066"/>
                </a:solidFill>
                <a:latin typeface="Comic Sans MS"/>
                <a:cs typeface="Comic Sans MS"/>
              </a:rPr>
              <a:t> a los </a:t>
            </a:r>
            <a:r>
              <a:rPr lang="en-US" sz="1400" dirty="0" err="1">
                <a:solidFill>
                  <a:srgbClr val="330066"/>
                </a:solidFill>
                <a:latin typeface="Comic Sans MS"/>
                <a:cs typeface="Comic Sans MS"/>
              </a:rPr>
              <a:t>precursores</a:t>
            </a:r>
            <a:r>
              <a:rPr lang="en-US" sz="1400" dirty="0">
                <a:solidFill>
                  <a:srgbClr val="330066"/>
                </a:solidFill>
                <a:latin typeface="Comic Sans MS"/>
                <a:cs typeface="Comic Sans MS"/>
              </a:rPr>
              <a:t> </a:t>
            </a:r>
            <a:r>
              <a:rPr lang="en-US" sz="1400" dirty="0" err="1">
                <a:solidFill>
                  <a:srgbClr val="330066"/>
                </a:solidFill>
                <a:latin typeface="Comic Sans MS"/>
                <a:cs typeface="Comic Sans MS"/>
              </a:rPr>
              <a:t>hemopoyéticos</a:t>
            </a:r>
            <a:r>
              <a:rPr lang="en-US" sz="1400" dirty="0">
                <a:solidFill>
                  <a:srgbClr val="330066"/>
                </a:solidFill>
                <a:latin typeface="Comic Sans MS"/>
                <a:cs typeface="Comic Sans MS"/>
              </a:rPr>
              <a:t>, </a:t>
            </a:r>
            <a:r>
              <a:rPr lang="en-US" sz="1400" dirty="0" err="1">
                <a:solidFill>
                  <a:srgbClr val="330066"/>
                </a:solidFill>
                <a:latin typeface="Comic Sans MS"/>
                <a:cs typeface="Comic Sans MS"/>
              </a:rPr>
              <a:t>generando</a:t>
            </a:r>
            <a:r>
              <a:rPr lang="en-US" sz="1400" dirty="0">
                <a:solidFill>
                  <a:srgbClr val="330066"/>
                </a:solidFill>
                <a:latin typeface="Comic Sans MS"/>
                <a:cs typeface="Comic Sans MS"/>
              </a:rPr>
              <a:t> </a:t>
            </a:r>
            <a:r>
              <a:rPr lang="en-US" sz="1400" dirty="0" err="1">
                <a:solidFill>
                  <a:srgbClr val="330066"/>
                </a:solidFill>
                <a:latin typeface="Comic Sans MS"/>
                <a:cs typeface="Comic Sans MS"/>
              </a:rPr>
              <a:t>osteoclastos</a:t>
            </a:r>
            <a:r>
              <a:rPr lang="en-US" sz="1400" dirty="0">
                <a:solidFill>
                  <a:srgbClr val="330066"/>
                </a:solidFill>
                <a:latin typeface="Comic Sans MS"/>
                <a:cs typeface="Comic Sans MS"/>
              </a:rPr>
              <a:t>  </a:t>
            </a:r>
          </a:p>
        </p:txBody>
      </p:sp>
      <p:sp>
        <p:nvSpPr>
          <p:cNvPr id="8" name="Rectangle 7"/>
          <p:cNvSpPr/>
          <p:nvPr/>
        </p:nvSpPr>
        <p:spPr>
          <a:xfrm>
            <a:off x="5587646" y="5738659"/>
            <a:ext cx="3248576" cy="954107"/>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342900" indent="-342900">
              <a:spcBef>
                <a:spcPct val="20000"/>
              </a:spcBef>
              <a:buFont typeface="+mj-ea"/>
              <a:buAutoNum type="circleNumDbPlain" startAt="4"/>
            </a:pPr>
            <a:r>
              <a:rPr lang="en-US" sz="1400" dirty="0">
                <a:solidFill>
                  <a:srgbClr val="330066"/>
                </a:solidFill>
                <a:latin typeface="Comic Sans MS"/>
                <a:cs typeface="Comic Sans MS"/>
              </a:rPr>
              <a:t>Los </a:t>
            </a:r>
            <a:r>
              <a:rPr lang="en-US" sz="1400" dirty="0" err="1">
                <a:solidFill>
                  <a:srgbClr val="330066"/>
                </a:solidFill>
                <a:latin typeface="Comic Sans MS"/>
                <a:cs typeface="Comic Sans MS"/>
              </a:rPr>
              <a:t>osteoblastos</a:t>
            </a:r>
            <a:r>
              <a:rPr lang="en-US" sz="1400" dirty="0">
                <a:solidFill>
                  <a:srgbClr val="330066"/>
                </a:solidFill>
                <a:latin typeface="Comic Sans MS"/>
                <a:cs typeface="Comic Sans MS"/>
              </a:rPr>
              <a:t> </a:t>
            </a:r>
            <a:r>
              <a:rPr lang="en-US" sz="1400" dirty="0" err="1">
                <a:solidFill>
                  <a:srgbClr val="330066"/>
                </a:solidFill>
                <a:latin typeface="Comic Sans MS"/>
                <a:cs typeface="Comic Sans MS"/>
              </a:rPr>
              <a:t>producen</a:t>
            </a:r>
            <a:r>
              <a:rPr lang="en-US" sz="1400" dirty="0">
                <a:solidFill>
                  <a:srgbClr val="330066"/>
                </a:solidFill>
                <a:latin typeface="Comic Sans MS"/>
                <a:cs typeface="Comic Sans MS"/>
              </a:rPr>
              <a:t> </a:t>
            </a:r>
            <a:r>
              <a:rPr lang="en-US" sz="1400" dirty="0" err="1">
                <a:solidFill>
                  <a:srgbClr val="330066"/>
                </a:solidFill>
                <a:latin typeface="Comic Sans MS"/>
                <a:cs typeface="Comic Sans MS"/>
              </a:rPr>
              <a:t>nuevo</a:t>
            </a:r>
            <a:r>
              <a:rPr lang="en-US" sz="1400" dirty="0">
                <a:solidFill>
                  <a:srgbClr val="330066"/>
                </a:solidFill>
                <a:latin typeface="Comic Sans MS"/>
                <a:cs typeface="Comic Sans MS"/>
              </a:rPr>
              <a:t> </a:t>
            </a:r>
            <a:r>
              <a:rPr lang="en-US" sz="1400" dirty="0" err="1">
                <a:solidFill>
                  <a:srgbClr val="330066"/>
                </a:solidFill>
                <a:latin typeface="Comic Sans MS"/>
                <a:cs typeface="Comic Sans MS"/>
              </a:rPr>
              <a:t>hueso</a:t>
            </a:r>
            <a:r>
              <a:rPr lang="en-US" sz="1400" dirty="0">
                <a:solidFill>
                  <a:srgbClr val="330066"/>
                </a:solidFill>
                <a:latin typeface="Comic Sans MS"/>
                <a:cs typeface="Comic Sans MS"/>
              </a:rPr>
              <a:t>, </a:t>
            </a:r>
            <a:r>
              <a:rPr lang="en-US" sz="1400" dirty="0" err="1">
                <a:solidFill>
                  <a:srgbClr val="330066"/>
                </a:solidFill>
                <a:latin typeface="Comic Sans MS"/>
                <a:cs typeface="Comic Sans MS"/>
              </a:rPr>
              <a:t>quedan</a:t>
            </a:r>
            <a:r>
              <a:rPr lang="en-US" sz="1400" dirty="0">
                <a:solidFill>
                  <a:srgbClr val="330066"/>
                </a:solidFill>
                <a:latin typeface="Comic Sans MS"/>
                <a:cs typeface="Comic Sans MS"/>
              </a:rPr>
              <a:t> </a:t>
            </a:r>
            <a:r>
              <a:rPr lang="en-US" sz="1400" dirty="0" err="1">
                <a:solidFill>
                  <a:srgbClr val="330066"/>
                </a:solidFill>
                <a:latin typeface="Comic Sans MS"/>
                <a:cs typeface="Comic Sans MS"/>
              </a:rPr>
              <a:t>atrapados</a:t>
            </a:r>
            <a:r>
              <a:rPr lang="en-US" sz="1400" dirty="0">
                <a:solidFill>
                  <a:srgbClr val="330066"/>
                </a:solidFill>
                <a:latin typeface="Comic Sans MS"/>
                <a:cs typeface="Comic Sans MS"/>
              </a:rPr>
              <a:t> en la </a:t>
            </a:r>
            <a:r>
              <a:rPr lang="en-US" sz="1400" dirty="0" err="1">
                <a:solidFill>
                  <a:srgbClr val="330066"/>
                </a:solidFill>
                <a:latin typeface="Comic Sans MS"/>
                <a:cs typeface="Comic Sans MS"/>
              </a:rPr>
              <a:t>matriz</a:t>
            </a:r>
            <a:r>
              <a:rPr lang="en-US" sz="1400" dirty="0">
                <a:solidFill>
                  <a:srgbClr val="330066"/>
                </a:solidFill>
                <a:latin typeface="Comic Sans MS"/>
                <a:cs typeface="Comic Sans MS"/>
              </a:rPr>
              <a:t> y se </a:t>
            </a:r>
            <a:r>
              <a:rPr lang="en-US" sz="1400" dirty="0" err="1">
                <a:solidFill>
                  <a:srgbClr val="330066"/>
                </a:solidFill>
                <a:latin typeface="Comic Sans MS"/>
                <a:cs typeface="Comic Sans MS"/>
              </a:rPr>
              <a:t>hacen</a:t>
            </a:r>
            <a:r>
              <a:rPr lang="en-US" sz="1400" dirty="0">
                <a:solidFill>
                  <a:srgbClr val="330066"/>
                </a:solidFill>
                <a:latin typeface="Comic Sans MS"/>
                <a:cs typeface="Comic Sans MS"/>
              </a:rPr>
              <a:t> </a:t>
            </a:r>
            <a:r>
              <a:rPr lang="en-US" sz="1400" dirty="0" err="1">
                <a:solidFill>
                  <a:srgbClr val="330066"/>
                </a:solidFill>
                <a:latin typeface="Comic Sans MS"/>
                <a:cs typeface="Comic Sans MS"/>
              </a:rPr>
              <a:t>osteocitos</a:t>
            </a:r>
            <a:r>
              <a:rPr lang="en-US" sz="1400" dirty="0">
                <a:solidFill>
                  <a:srgbClr val="330066"/>
                </a:solidFill>
                <a:latin typeface="Comic Sans MS"/>
                <a:cs typeface="Comic Sans MS"/>
              </a:rPr>
              <a:t> o </a:t>
            </a:r>
            <a:r>
              <a:rPr lang="en-US" sz="1400" dirty="0" err="1">
                <a:solidFill>
                  <a:srgbClr val="330066"/>
                </a:solidFill>
                <a:latin typeface="Comic Sans MS"/>
                <a:cs typeface="Comic Sans MS"/>
              </a:rPr>
              <a:t>células</a:t>
            </a:r>
            <a:r>
              <a:rPr lang="en-US" sz="1400" dirty="0">
                <a:solidFill>
                  <a:srgbClr val="330066"/>
                </a:solidFill>
                <a:latin typeface="Comic Sans MS"/>
                <a:cs typeface="Comic Sans MS"/>
              </a:rPr>
              <a:t> de </a:t>
            </a:r>
            <a:r>
              <a:rPr lang="en-US" sz="1400" dirty="0" err="1">
                <a:solidFill>
                  <a:srgbClr val="330066"/>
                </a:solidFill>
                <a:latin typeface="Comic Sans MS"/>
                <a:cs typeface="Comic Sans MS"/>
              </a:rPr>
              <a:t>revestimiento</a:t>
            </a:r>
            <a:endParaRPr lang="en-US" sz="1400" dirty="0">
              <a:solidFill>
                <a:srgbClr val="330066"/>
              </a:solidFill>
              <a:latin typeface="Comic Sans MS"/>
              <a:cs typeface="Comic Sans MS"/>
            </a:endParaRPr>
          </a:p>
        </p:txBody>
      </p:sp>
    </p:spTree>
    <p:extLst>
      <p:ext uri="{BB962C8B-B14F-4D97-AF65-F5344CB8AC3E}">
        <p14:creationId xmlns:p14="http://schemas.microsoft.com/office/powerpoint/2010/main" val="2996222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6" grpId="0" animBg="1"/>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TICKYSTYLE" val="AMG footer"/>
</p:tagLst>
</file>

<file path=ppt/tags/tag2.xml><?xml version="1.0" encoding="utf-8"?>
<p:tagLst xmlns:a="http://schemas.openxmlformats.org/drawingml/2006/main" xmlns:r="http://schemas.openxmlformats.org/officeDocument/2006/relationships" xmlns:p="http://schemas.openxmlformats.org/presentationml/2006/main">
  <p:tag name="UID" val="193332"/>
</p:tagLst>
</file>

<file path=ppt/tags/tag3.xml><?xml version="1.0" encoding="utf-8"?>
<p:tagLst xmlns:a="http://schemas.openxmlformats.org/drawingml/2006/main" xmlns:r="http://schemas.openxmlformats.org/officeDocument/2006/relationships" xmlns:p="http://schemas.openxmlformats.org/presentationml/2006/main">
  <p:tag name="UID" val="193332"/>
</p:tagLst>
</file>

<file path=ppt/tags/tag4.xml><?xml version="1.0" encoding="utf-8"?>
<p:tagLst xmlns:a="http://schemas.openxmlformats.org/drawingml/2006/main" xmlns:r="http://schemas.openxmlformats.org/officeDocument/2006/relationships" xmlns:p="http://schemas.openxmlformats.org/presentationml/2006/main">
  <p:tag name="UID" val="294650"/>
</p:tagLst>
</file>

<file path=ppt/theme/theme1.xml><?xml version="1.0" encoding="utf-8"?>
<a:theme xmlns:a="http://schemas.openxmlformats.org/drawingml/2006/main" name="SLC2">
  <a:themeElements>
    <a:clrScheme name="ClinicalCase">
      <a:dk1>
        <a:srgbClr val="2F3C61"/>
      </a:dk1>
      <a:lt1>
        <a:sysClr val="window" lastClr="FFFFFF"/>
      </a:lt1>
      <a:dk2>
        <a:srgbClr val="252731"/>
      </a:dk2>
      <a:lt2>
        <a:srgbClr val="EAE7E4"/>
      </a:lt2>
      <a:accent1>
        <a:srgbClr val="700101"/>
      </a:accent1>
      <a:accent2>
        <a:srgbClr val="FF6600"/>
      </a:accent2>
      <a:accent3>
        <a:srgbClr val="FFBA00"/>
      </a:accent3>
      <a:accent4>
        <a:srgbClr val="99CC00"/>
      </a:accent4>
      <a:accent5>
        <a:srgbClr val="008080"/>
      </a:accent5>
      <a:accent6>
        <a:srgbClr val="004080"/>
      </a:accent6>
      <a:hlink>
        <a:srgbClr val="660000"/>
      </a:hlink>
      <a:folHlink>
        <a:srgbClr val="CC33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5_Office Theme">
  <a:themeElements>
    <a:clrScheme name="Office Theme 2">
      <a:dk1>
        <a:srgbClr val="000000"/>
      </a:dk1>
      <a:lt1>
        <a:srgbClr val="FFFFFF"/>
      </a:lt1>
      <a:dk2>
        <a:srgbClr val="716673"/>
      </a:dk2>
      <a:lt2>
        <a:srgbClr val="E7E7E7"/>
      </a:lt2>
      <a:accent1>
        <a:srgbClr val="00446A"/>
      </a:accent1>
      <a:accent2>
        <a:srgbClr val="7E2377"/>
      </a:accent2>
      <a:accent3>
        <a:srgbClr val="FFFFFF"/>
      </a:accent3>
      <a:accent4>
        <a:srgbClr val="000000"/>
      </a:accent4>
      <a:accent5>
        <a:srgbClr val="AAB0B9"/>
      </a:accent5>
      <a:accent6>
        <a:srgbClr val="721F6B"/>
      </a:accent6>
      <a:hlink>
        <a:srgbClr val="F26649"/>
      </a:hlink>
      <a:folHlink>
        <a:srgbClr val="EE987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4A4746"/>
        </a:dk2>
        <a:lt2>
          <a:srgbClr val="BFBFBF"/>
        </a:lt2>
        <a:accent1>
          <a:srgbClr val="EE987D"/>
        </a:accent1>
        <a:accent2>
          <a:srgbClr val="7E2377"/>
        </a:accent2>
        <a:accent3>
          <a:srgbClr val="FFFFFF"/>
        </a:accent3>
        <a:accent4>
          <a:srgbClr val="000000"/>
        </a:accent4>
        <a:accent5>
          <a:srgbClr val="F5CABF"/>
        </a:accent5>
        <a:accent6>
          <a:srgbClr val="721F6B"/>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716673"/>
        </a:dk2>
        <a:lt2>
          <a:srgbClr val="E7E7E7"/>
        </a:lt2>
        <a:accent1>
          <a:srgbClr val="00446A"/>
        </a:accent1>
        <a:accent2>
          <a:srgbClr val="7E2377"/>
        </a:accent2>
        <a:accent3>
          <a:srgbClr val="FFFFFF"/>
        </a:accent3>
        <a:accent4>
          <a:srgbClr val="000000"/>
        </a:accent4>
        <a:accent5>
          <a:srgbClr val="AAB0B9"/>
        </a:accent5>
        <a:accent6>
          <a:srgbClr val="721F6B"/>
        </a:accent6>
        <a:hlink>
          <a:srgbClr val="F26649"/>
        </a:hlink>
        <a:folHlink>
          <a:srgbClr val="EE987D"/>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SLC2.potx</Template>
  <TotalTime>3917</TotalTime>
  <Words>13974</Words>
  <Application>Microsoft Macintosh PowerPoint</Application>
  <PresentationFormat>On-screen Show (4:3)</PresentationFormat>
  <Paragraphs>1239</Paragraphs>
  <Slides>78</Slides>
  <Notes>53</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78</vt:i4>
      </vt:variant>
    </vt:vector>
  </HeadingPairs>
  <TitlesOfParts>
    <vt:vector size="81" baseType="lpstr">
      <vt:lpstr>SLC2</vt:lpstr>
      <vt:lpstr>5_Office Theme</vt:lpstr>
      <vt:lpstr>Chart</vt:lpstr>
      <vt:lpstr>PowerPoint Presentation</vt:lpstr>
      <vt:lpstr>Dimensión del problema</vt:lpstr>
      <vt:lpstr>PowerPoint Presentation</vt:lpstr>
      <vt:lpstr>Consecuencias de las Mtx óseas</vt:lpstr>
      <vt:lpstr>Complicaciones esqueléticas en diversos tumores sin tto. Medico oseo específico</vt:lpstr>
      <vt:lpstr>Los pacientes con Mtx óseas y EREs tienen peor pronostico que los que no tienen EREs</vt:lpstr>
      <vt:lpstr>Biología de las Mtx óseas</vt:lpstr>
      <vt:lpstr>PowerPoint Presentation</vt:lpstr>
      <vt:lpstr>Biología de las Mtx óseas</vt:lpstr>
      <vt:lpstr>Biología de las Mtx óseas</vt:lpstr>
      <vt:lpstr>Biología de las Mtx óseas</vt:lpstr>
      <vt:lpstr>Biología de las Mtx óseas</vt:lpstr>
      <vt:lpstr>Tipos de metástasis óseas</vt:lpstr>
      <vt:lpstr>Tipos de metástasis óseas</vt:lpstr>
      <vt:lpstr>Diagnóstico </vt:lpstr>
      <vt:lpstr>Diagnóstico </vt:lpstr>
      <vt:lpstr>Diagnóstico </vt:lpstr>
      <vt:lpstr>Diagnóstico </vt:lpstr>
      <vt:lpstr>Diagnóstico </vt:lpstr>
      <vt:lpstr>Diagnóstico </vt:lpstr>
      <vt:lpstr>Diagnóstico </vt:lpstr>
      <vt:lpstr>Diagnóstico </vt:lpstr>
      <vt:lpstr>Diagnóstico </vt:lpstr>
      <vt:lpstr>Diagnóstico, monitorización y evaluación de respuesta</vt:lpstr>
      <vt:lpstr>Diagnóstico, monitorización y evaluación de respuesta</vt:lpstr>
      <vt:lpstr>Tratamiento de las Mtx óseas</vt:lpstr>
      <vt:lpstr>Tratamiento de las Mtx óseas</vt:lpstr>
      <vt:lpstr>Tratamiento de las Mtx óseas</vt:lpstr>
      <vt:lpstr>Tratamiento de las Mtx óseas</vt:lpstr>
      <vt:lpstr>Compresión medular: anatomía</vt:lpstr>
      <vt:lpstr>Compresión medular: radiología</vt:lpstr>
      <vt:lpstr>Compresión medular: algoritmo de manejo</vt:lpstr>
      <vt:lpstr>Tratamiento de las Mtx óseas</vt:lpstr>
      <vt:lpstr>Tratamiento de las Mtx óseas</vt:lpstr>
      <vt:lpstr>Tratamiento de las Mtx óseas</vt:lpstr>
      <vt:lpstr>Tratamiento de las Mtx óseas</vt:lpstr>
      <vt:lpstr>Tratamiento de las Mtx óseas</vt:lpstr>
      <vt:lpstr>Tratamiento de las Mtx óseas</vt:lpstr>
      <vt:lpstr>Tratamiento de las Mtx óseas</vt:lpstr>
      <vt:lpstr>Tratamiento médico de las Mtx óseas</vt:lpstr>
      <vt:lpstr>Tratamiento médico de las Mtx óseas</vt:lpstr>
      <vt:lpstr>Tratamiento médico de las Mtx óseas</vt:lpstr>
      <vt:lpstr>Tratamiento médico de las Mtx óseas</vt:lpstr>
      <vt:lpstr>Terapias anti-resortivas (dirigidas al hueso)</vt:lpstr>
      <vt:lpstr>Desarrollo clínico de los bisfosfonatos</vt:lpstr>
      <vt:lpstr>Efecto de los bifosfonatos sobre el circulo vicioso de destrucción ósea</vt:lpstr>
      <vt:lpstr>Desarrollo clínico de los bisfosfonatos</vt:lpstr>
      <vt:lpstr>BISFOSFONATOS: estudios vs placebo en Mtx óseas</vt:lpstr>
      <vt:lpstr>Acido zoledronico vs placebo en tumores solidos</vt:lpstr>
      <vt:lpstr>El ligando de RANK (RANKL) y las metastasis oseas</vt:lpstr>
      <vt:lpstr>DENOSUMAB</vt:lpstr>
      <vt:lpstr>Mecanismos potenciales de acción de Denosumab</vt:lpstr>
      <vt:lpstr>Denosumab en CMM con Mtx Óseas (fase III)</vt:lpstr>
      <vt:lpstr>Denosumab en CMM con Mtx Óseas (fase III)</vt:lpstr>
      <vt:lpstr>Denosumab en CMM con Mtx Óseas (fase III)</vt:lpstr>
      <vt:lpstr>Incremento en el beneficio en tanto reducción de EREs en pacientes con CM con terapias antiresortivas</vt:lpstr>
      <vt:lpstr>Cambios en calidad de vida</vt:lpstr>
      <vt:lpstr>Prevención del dolor de acuerdo a la proporción de pacientes que cambian de no dolor /leve basal a moderado/severo durante el estudio</vt:lpstr>
      <vt:lpstr>Reducción de necesidad de RT y otros EREs</vt:lpstr>
      <vt:lpstr>Eventos adversos</vt:lpstr>
      <vt:lpstr>Estudio de fase III de denosumab vs ácido zoledrónico en pacientes con CPRC con metástasis óseas </vt:lpstr>
      <vt:lpstr>Más tiempo sin ERE con denosumab vs ácido zoledrónico</vt:lpstr>
      <vt:lpstr>Menos EREs con denosumab vs ácido zoledrónico </vt:lpstr>
      <vt:lpstr>Riesgos asociados al tratamiento antiresortivo</vt:lpstr>
      <vt:lpstr>Riesgos asociados al tratamiento antiresortivo</vt:lpstr>
      <vt:lpstr>Riesgos asociados al tratamiento antiresortivo</vt:lpstr>
      <vt:lpstr>Riesgos asociados al tratamiento antiresortivo</vt:lpstr>
      <vt:lpstr>Isótopos radiativos</vt:lpstr>
      <vt:lpstr>Isótopos radiativos</vt:lpstr>
      <vt:lpstr>Isótopos radiativos</vt:lpstr>
      <vt:lpstr>ESTUDIO ALSYMPCA (ALpharadin in SYMptomatic Prostate Cancer)</vt:lpstr>
      <vt:lpstr>ESTUDIO ALSYMPCA (ALpharadin in SYMptomatic Prostate Cancer)</vt:lpstr>
      <vt:lpstr>ESTUDIO ALSYMPCA (ALpharadin in SYMptomatic Prostate CAncer)</vt:lpstr>
      <vt:lpstr>Resumen opciones terapéuticas para pacientes con Mtx óseas</vt:lpstr>
      <vt:lpstr>Resumen opciones terapéuticas para pacientes con Mtx óseas según el tumor de base</vt:lpstr>
      <vt:lpstr>Impacto multidimensional de las mtx óseas</vt:lpstr>
      <vt:lpstr>PowerPoint Presentation</vt:lpstr>
      <vt:lpstr>PowerPoint Presentation</vt:lpstr>
    </vt:vector>
  </TitlesOfParts>
  <Company>HGUGM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 Lopez Tarruella Cobo</dc:creator>
  <cp:lastModifiedBy>Sara Lopez Tarruella Cobo</cp:lastModifiedBy>
  <cp:revision>438</cp:revision>
  <dcterms:created xsi:type="dcterms:W3CDTF">2013-12-07T15:54:51Z</dcterms:created>
  <dcterms:modified xsi:type="dcterms:W3CDTF">2015-11-28T16:27:55Z</dcterms:modified>
</cp:coreProperties>
</file>